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50"/>
  </p:notesMasterIdLst>
  <p:sldIdLst>
    <p:sldId id="684" r:id="rId2"/>
    <p:sldId id="705" r:id="rId3"/>
    <p:sldId id="698" r:id="rId4"/>
    <p:sldId id="706" r:id="rId5"/>
    <p:sldId id="707" r:id="rId6"/>
    <p:sldId id="708" r:id="rId7"/>
    <p:sldId id="709" r:id="rId8"/>
    <p:sldId id="710" r:id="rId9"/>
    <p:sldId id="685" r:id="rId10"/>
    <p:sldId id="686" r:id="rId11"/>
    <p:sldId id="694" r:id="rId12"/>
    <p:sldId id="524" r:id="rId13"/>
    <p:sldId id="525" r:id="rId14"/>
    <p:sldId id="526" r:id="rId15"/>
    <p:sldId id="695" r:id="rId16"/>
    <p:sldId id="528" r:id="rId17"/>
    <p:sldId id="533" r:id="rId18"/>
    <p:sldId id="534" r:id="rId19"/>
    <p:sldId id="531" r:id="rId20"/>
    <p:sldId id="536" r:id="rId21"/>
    <p:sldId id="537" r:id="rId22"/>
    <p:sldId id="700" r:id="rId23"/>
    <p:sldId id="538" r:id="rId24"/>
    <p:sldId id="541" r:id="rId25"/>
    <p:sldId id="543" r:id="rId26"/>
    <p:sldId id="699" r:id="rId27"/>
    <p:sldId id="545" r:id="rId28"/>
    <p:sldId id="696" r:id="rId29"/>
    <p:sldId id="548" r:id="rId30"/>
    <p:sldId id="550" r:id="rId31"/>
    <p:sldId id="552" r:id="rId32"/>
    <p:sldId id="554" r:id="rId33"/>
    <p:sldId id="556" r:id="rId34"/>
    <p:sldId id="558" r:id="rId35"/>
    <p:sldId id="559" r:id="rId36"/>
    <p:sldId id="561" r:id="rId37"/>
    <p:sldId id="701" r:id="rId38"/>
    <p:sldId id="562" r:id="rId39"/>
    <p:sldId id="564" r:id="rId40"/>
    <p:sldId id="702" r:id="rId41"/>
    <p:sldId id="565" r:id="rId42"/>
    <p:sldId id="566" r:id="rId43"/>
    <p:sldId id="567" r:id="rId44"/>
    <p:sldId id="568" r:id="rId45"/>
    <p:sldId id="703" r:id="rId46"/>
    <p:sldId id="704" r:id="rId47"/>
    <p:sldId id="687" r:id="rId48"/>
    <p:sldId id="688" r:id="rId49"/>
  </p:sldIdLst>
  <p:sldSz cx="12192000" cy="6858000"/>
  <p:notesSz cx="6858000" cy="9144000"/>
  <p:embeddedFontLst>
    <p:embeddedFont>
      <p:font typeface="Amasis MT Pro" panose="02040504050005020304" pitchFamily="18" charset="0"/>
      <p:regular r:id="rId51"/>
      <p:bold r:id="rId52"/>
    </p:embeddedFont>
    <p:embeddedFont>
      <p:font typeface="Arial Unicode MS" panose="020B0604020202020204" pitchFamily="34" charset="-128"/>
      <p:regular r:id="rId53"/>
    </p:embeddedFont>
    <p:embeddedFont>
      <p:font typeface="Cambria Math" panose="02040503050406030204" pitchFamily="18" charset="0"/>
      <p:regular r:id="rId54"/>
    </p:embeddedFont>
    <p:embeddedFont>
      <p:font typeface="Malgun Gothic" panose="020B0503020000020004" pitchFamily="34" charset="-127"/>
      <p:regular r:id="rId55"/>
      <p:bold r:id="rId56"/>
    </p:embeddedFont>
    <p:embeddedFont>
      <p:font typeface="Noto Sans" panose="020B0502040504020204" pitchFamily="34" charset="0"/>
      <p:regular r:id="rId57"/>
      <p:bold r:id="rId58"/>
      <p:italic r:id="rId59"/>
      <p:boldItalic r:id="rId60"/>
    </p:embeddedFont>
    <p:embeddedFont>
      <p:font typeface="Samsung Sharp Sans" panose="020B0604020202020204" charset="0"/>
      <p:regular r:id="rId61"/>
      <p:bold r:id="rId62"/>
    </p:embeddedFont>
    <p:embeddedFont>
      <p:font typeface="SamsungOne 400" panose="020B0503030303020204" charset="0"/>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77" userDrawn="1">
          <p15:clr>
            <a:srgbClr val="A4A3A4"/>
          </p15:clr>
        </p15:guide>
        <p15:guide id="2" orient="horz" pos="1071" userDrawn="1">
          <p15:clr>
            <a:srgbClr val="A4A3A4"/>
          </p15:clr>
        </p15:guide>
        <p15:guide id="3" pos="3840" userDrawn="1">
          <p15:clr>
            <a:srgbClr val="A4A3A4"/>
          </p15:clr>
        </p15:guide>
        <p15:guide id="4" pos="517" userDrawn="1">
          <p15:clr>
            <a:srgbClr val="A4A3A4"/>
          </p15:clr>
        </p15:guide>
        <p15:guide id="5" pos="350" userDrawn="1">
          <p15:clr>
            <a:srgbClr val="A4A3A4"/>
          </p15:clr>
        </p15:guide>
        <p15:guide id="6" orient="horz" pos="1207" userDrawn="1">
          <p15:clr>
            <a:srgbClr val="A4A3A4"/>
          </p15:clr>
        </p15:guide>
        <p15:guide id="7" pos="7247" userDrawn="1">
          <p15:clr>
            <a:srgbClr val="A4A3A4"/>
          </p15:clr>
        </p15:guide>
        <p15:guide id="8" orient="horz" pos="2160" userDrawn="1">
          <p15:clr>
            <a:srgbClr val="A4A3A4"/>
          </p15:clr>
        </p15:guide>
        <p15:guide id="9" orient="horz" pos="1117" userDrawn="1">
          <p15:clr>
            <a:srgbClr val="A4A3A4"/>
          </p15:clr>
        </p15:guide>
        <p15:guide id="10" pos="433" userDrawn="1">
          <p15:clr>
            <a:srgbClr val="A4A3A4"/>
          </p15:clr>
        </p15:guide>
        <p15:guide id="11" pos="7330" userDrawn="1">
          <p15:clr>
            <a:srgbClr val="A4A3A4"/>
          </p15:clr>
        </p15:guide>
        <p15:guide id="12" orient="horz" pos="867" userDrawn="1">
          <p15:clr>
            <a:srgbClr val="A4A3A4"/>
          </p15:clr>
        </p15:guide>
        <p15:guide id="13" orient="horz" pos="1298" userDrawn="1">
          <p15:clr>
            <a:srgbClr val="A4A3A4"/>
          </p15:clr>
        </p15:guide>
        <p15:guide id="14" pos="657" userDrawn="1">
          <p15:clr>
            <a:srgbClr val="A4A3A4"/>
          </p15:clr>
        </p15:guide>
        <p15:guide id="15" orient="horz" pos="3997" userDrawn="1">
          <p15:clr>
            <a:srgbClr val="A4A3A4"/>
          </p15:clr>
        </p15:guide>
        <p15:guide id="16" orient="horz" pos="1003" userDrawn="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9" roundtripDataSignature="AMtx7mhGQcJd0n/vHSfvDLDam2zW2i7Q5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22849D-4F7D-401C-9C3F-F2295EAA4DA1}">
  <a:tblStyle styleId="{9B22849D-4F7D-401C-9C3F-F2295EAA4DA1}"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FCDB008-FC68-4878-B178-925E8B671208}"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2DA71C9E-2CC4-4ECF-8513-781B4748C846}"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60" autoAdjust="0"/>
    <p:restoredTop sz="95431" autoAdjust="0"/>
  </p:normalViewPr>
  <p:slideViewPr>
    <p:cSldViewPr snapToGrid="0">
      <p:cViewPr varScale="1">
        <p:scale>
          <a:sx n="75" d="100"/>
          <a:sy n="75" d="100"/>
        </p:scale>
        <p:origin x="1056" y="53"/>
      </p:cViewPr>
      <p:guideLst>
        <p:guide orient="horz" pos="777"/>
        <p:guide orient="horz" pos="1071"/>
        <p:guide pos="3840"/>
        <p:guide pos="517"/>
        <p:guide pos="350"/>
        <p:guide orient="horz" pos="1207"/>
        <p:guide pos="7247"/>
        <p:guide orient="horz" pos="2160"/>
        <p:guide orient="horz" pos="1117"/>
        <p:guide pos="433"/>
        <p:guide pos="7330"/>
        <p:guide orient="horz" pos="867"/>
        <p:guide orient="horz" pos="1298"/>
        <p:guide pos="657"/>
        <p:guide orient="horz" pos="3997"/>
        <p:guide orient="horz" pos="10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441"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439" Type="http://customschemas.google.com/relationships/presentationmetadata" Target="metadata"/><Relationship Id="rId3" Type="http://schemas.openxmlformats.org/officeDocument/2006/relationships/slide" Target="slides/slide2.xml"/><Relationship Id="rId442"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440" Type="http://schemas.openxmlformats.org/officeDocument/2006/relationships/presProps" Target="presProps.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443"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1936804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0f9e089eb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0f9e089eba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g30f9e089eba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MX"/>
              <a:t>1</a:t>
            </a:fld>
            <a:endParaRPr/>
          </a:p>
        </p:txBody>
      </p:sp>
    </p:spTree>
    <p:extLst>
      <p:ext uri="{BB962C8B-B14F-4D97-AF65-F5344CB8AC3E}">
        <p14:creationId xmlns:p14="http://schemas.microsoft.com/office/powerpoint/2010/main" val="3474748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7"/>
        <p:cNvGrpSpPr/>
        <p:nvPr/>
      </p:nvGrpSpPr>
      <p:grpSpPr>
        <a:xfrm>
          <a:off x="0" y="0"/>
          <a:ext cx="0" cy="0"/>
          <a:chOff x="0" y="0"/>
          <a:chExt cx="0" cy="0"/>
        </a:xfrm>
      </p:grpSpPr>
      <p:sp>
        <p:nvSpPr>
          <p:cNvPr id="5578" name="Google Shape;5578;p6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9" name="Google Shape;5579;p6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5580" name="Google Shape;5580;p6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17</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426749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2"/>
        <p:cNvGrpSpPr/>
        <p:nvPr/>
      </p:nvGrpSpPr>
      <p:grpSpPr>
        <a:xfrm>
          <a:off x="0" y="0"/>
          <a:ext cx="0" cy="0"/>
          <a:chOff x="0" y="0"/>
          <a:chExt cx="0" cy="0"/>
        </a:xfrm>
      </p:grpSpPr>
      <p:sp>
        <p:nvSpPr>
          <p:cNvPr id="5593" name="Google Shape;5593;p6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4" name="Google Shape;5594;p6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5595" name="Google Shape;5595;p6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18</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360348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3"/>
        <p:cNvGrpSpPr/>
        <p:nvPr/>
      </p:nvGrpSpPr>
      <p:grpSpPr>
        <a:xfrm>
          <a:off x="0" y="0"/>
          <a:ext cx="0" cy="0"/>
          <a:chOff x="0" y="0"/>
          <a:chExt cx="0" cy="0"/>
        </a:xfrm>
      </p:grpSpPr>
      <p:sp>
        <p:nvSpPr>
          <p:cNvPr id="5544" name="Google Shape;5544;p6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5" name="Google Shape;5545;p6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Se supone una relación lineal entre las variables explicativas y el logit.</a:t>
            </a:r>
            <a:endParaRPr/>
          </a:p>
          <a:p>
            <a:pPr marL="0" marR="0" lvl="0" indent="0" algn="l" rtl="0">
              <a:lnSpc>
                <a:spcPct val="100000"/>
              </a:lnSpc>
              <a:spcBef>
                <a:spcPts val="0"/>
              </a:spcBef>
              <a:spcAft>
                <a:spcPts val="0"/>
              </a:spcAft>
              <a:buClr>
                <a:schemeClr val="dk1"/>
              </a:buClr>
              <a:buSzPts val="1200"/>
              <a:buFont typeface="Malgun Gothic"/>
              <a:buNone/>
            </a:pPr>
            <a:r>
              <a:rPr lang="en-US"/>
              <a:t>La respuesta</a:t>
            </a:r>
            <a:r>
              <a:rPr lang="en-US" i="0">
                <a:latin typeface="Cambria Math"/>
                <a:ea typeface="Cambria Math"/>
                <a:cs typeface="Cambria Math"/>
                <a:sym typeface="Cambria Math"/>
              </a:rPr>
              <a:t>𝑌</a:t>
            </a:r>
            <a:r>
              <a:rPr lang="en-US"/>
              <a:t>está conectado al logit por la función "Sigmoide".</a:t>
            </a:r>
            <a:endParaRPr/>
          </a:p>
          <a:p>
            <a:pPr marL="0" marR="0" lvl="0" indent="0" algn="l" rtl="0">
              <a:lnSpc>
                <a:spcPct val="100000"/>
              </a:lnSpc>
              <a:spcBef>
                <a:spcPts val="0"/>
              </a:spcBef>
              <a:spcAft>
                <a:spcPts val="0"/>
              </a:spcAft>
              <a:buClr>
                <a:schemeClr val="dk1"/>
              </a:buClr>
              <a:buSzPts val="1200"/>
              <a:buFont typeface="Malgun Gothic"/>
              <a:buNone/>
            </a:pPr>
            <a:r>
              <a:rPr lang="en-US"/>
              <a:t>Podemos interpretar que un logit positivo grande da una mayor probabilidad de respuesta</a:t>
            </a:r>
            <a:r>
              <a:rPr lang="en-US" i="0">
                <a:latin typeface="Cambria Math"/>
                <a:ea typeface="Cambria Math"/>
                <a:cs typeface="Cambria Math"/>
                <a:sym typeface="Cambria Math"/>
              </a:rPr>
              <a:t>𝑌</a:t>
            </a:r>
            <a:r>
              <a:rPr lang="en-US"/>
              <a:t>siendo igual a 1.</a:t>
            </a:r>
            <a:endParaRPr/>
          </a:p>
          <a:p>
            <a:pPr marL="0" marR="0" lvl="0" indent="0" algn="l" rtl="0">
              <a:lnSpc>
                <a:spcPct val="100000"/>
              </a:lnSpc>
              <a:spcBef>
                <a:spcPts val="0"/>
              </a:spcBef>
              <a:spcAft>
                <a:spcPts val="0"/>
              </a:spcAft>
              <a:buClr>
                <a:schemeClr val="dk1"/>
              </a:buClr>
              <a:buSzPts val="1200"/>
              <a:buFont typeface="Malgun Gothic"/>
              <a:buNone/>
            </a:pPr>
            <a:r>
              <a:rPr lang="en-US"/>
              <a:t>Podemos interpretar que un logit negativo grande da una menor probabilidad de respuesta</a:t>
            </a:r>
            <a:r>
              <a:rPr lang="en-US" i="0">
                <a:latin typeface="Cambria Math"/>
                <a:ea typeface="Cambria Math"/>
                <a:cs typeface="Cambria Math"/>
                <a:sym typeface="Cambria Math"/>
              </a:rPr>
              <a:t>𝑌</a:t>
            </a:r>
            <a:r>
              <a:rPr lang="en-US"/>
              <a:t>siendo igual a 1.</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5546" name="Google Shape;5546;p6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19</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593251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0"/>
        <p:cNvGrpSpPr/>
        <p:nvPr/>
      </p:nvGrpSpPr>
      <p:grpSpPr>
        <a:xfrm>
          <a:off x="0" y="0"/>
          <a:ext cx="0" cy="0"/>
          <a:chOff x="0" y="0"/>
          <a:chExt cx="0" cy="0"/>
        </a:xfrm>
      </p:grpSpPr>
      <p:sp>
        <p:nvSpPr>
          <p:cNvPr id="5621" name="Google Shape;5621;p6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2" name="Google Shape;5622;p6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Primero, debemos entrenar el modelo de regresión logística.</a:t>
            </a:r>
            <a:endParaRPr/>
          </a:p>
          <a:p>
            <a:pPr marL="0" marR="0" lvl="0" indent="0" algn="l" rtl="0">
              <a:lnSpc>
                <a:spcPct val="100000"/>
              </a:lnSpc>
              <a:spcBef>
                <a:spcPts val="0"/>
              </a:spcBef>
              <a:spcAft>
                <a:spcPts val="0"/>
              </a:spcAft>
              <a:buClr>
                <a:schemeClr val="dk1"/>
              </a:buClr>
              <a:buSzPts val="1200"/>
              <a:buFont typeface="Malgun Gothic"/>
              <a:buNone/>
            </a:pPr>
            <a:r>
              <a:rPr lang="en-US"/>
              <a:t>Es decir, debemos obtener los parámetros de regresión</a:t>
            </a:r>
            <a:r>
              <a:rPr lang="en-US" sz="1200" i="0">
                <a:latin typeface="Cambria Math"/>
                <a:ea typeface="Cambria Math"/>
                <a:cs typeface="Cambria Math"/>
                <a:sym typeface="Cambria Math"/>
              </a:rPr>
              <a:t>{𝛽_𝑖}</a:t>
            </a:r>
            <a:r>
              <a:rPr lang="en-US" sz="1200">
                <a:latin typeface="Times New Roman"/>
                <a:ea typeface="Times New Roman"/>
                <a:cs typeface="Times New Roman"/>
                <a:sym typeface="Times New Roman"/>
              </a:rPr>
              <a:t>utilizando un conjunto de datos de entrenamiento.</a:t>
            </a:r>
            <a:endParaRPr/>
          </a:p>
          <a:p>
            <a:pPr marL="0" marR="0" lvl="0" indent="0" algn="l" rtl="0">
              <a:lnSpc>
                <a:spcPct val="100000"/>
              </a:lnSpc>
              <a:spcBef>
                <a:spcPts val="0"/>
              </a:spcBef>
              <a:spcAft>
                <a:spcPts val="0"/>
              </a:spcAft>
              <a:buClr>
                <a:schemeClr val="dk1"/>
              </a:buClr>
              <a:buSzPts val="1200"/>
              <a:buFont typeface="Malgun Gothic"/>
              <a:buNone/>
            </a:pPr>
            <a:r>
              <a:rPr lang="en-US"/>
              <a:t>Si hubo algún patrón en los datos, se resume en los parámetros</a:t>
            </a:r>
            <a:r>
              <a:rPr lang="en-US" sz="1200" i="0">
                <a:latin typeface="Cambria Math"/>
                <a:ea typeface="Cambria Math"/>
                <a:cs typeface="Cambria Math"/>
                <a:sym typeface="Cambria Math"/>
              </a:rPr>
              <a:t>{𝛽_𝑖}</a:t>
            </a:r>
            <a:r>
              <a:rPr lang="en-US"/>
              <a:t>.</a:t>
            </a:r>
            <a:endParaRPr/>
          </a:p>
          <a:p>
            <a:pPr marL="0" marR="0" lvl="0" indent="0" algn="l" rtl="0">
              <a:lnSpc>
                <a:spcPct val="100000"/>
              </a:lnSpc>
              <a:spcBef>
                <a:spcPts val="0"/>
              </a:spcBef>
              <a:spcAft>
                <a:spcPts val="0"/>
              </a:spcAft>
              <a:buClr>
                <a:schemeClr val="dk1"/>
              </a:buClr>
              <a:buSzPts val="1200"/>
              <a:buFont typeface="Malgun Gothic"/>
              <a:buNone/>
            </a:pPr>
            <a:r>
              <a:rPr lang="en-US"/>
              <a:t>Esto hace que el paso de predicción sea rápido y eficiente.</a:t>
            </a:r>
            <a:endParaRPr/>
          </a:p>
          <a:p>
            <a:pPr marL="0" marR="0" lvl="0" indent="0" algn="l" rtl="0">
              <a:lnSpc>
                <a:spcPct val="100000"/>
              </a:lnSpc>
              <a:spcBef>
                <a:spcPts val="0"/>
              </a:spcBef>
              <a:spcAft>
                <a:spcPts val="0"/>
              </a:spcAft>
              <a:buClr>
                <a:schemeClr val="dk1"/>
              </a:buClr>
              <a:buSzPts val="1200"/>
              <a:buFont typeface="Malgun Gothic"/>
              <a:buNone/>
            </a:pPr>
            <a:r>
              <a:rPr lang="en-US"/>
              <a:t> </a:t>
            </a:r>
            <a:endParaRPr/>
          </a:p>
        </p:txBody>
      </p:sp>
      <p:sp>
        <p:nvSpPr>
          <p:cNvPr id="5623" name="Google Shape;5623;p6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20</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618761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6"/>
        <p:cNvGrpSpPr/>
        <p:nvPr/>
      </p:nvGrpSpPr>
      <p:grpSpPr>
        <a:xfrm>
          <a:off x="0" y="0"/>
          <a:ext cx="0" cy="0"/>
          <a:chOff x="0" y="0"/>
          <a:chExt cx="0" cy="0"/>
        </a:xfrm>
      </p:grpSpPr>
      <p:sp>
        <p:nvSpPr>
          <p:cNvPr id="5637" name="Google Shape;5637;p6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8" name="Google Shape;5638;p6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La predicción de la regresión logística se ilustra con una imagen.</a:t>
            </a:r>
            <a:endParaRPr/>
          </a:p>
          <a:p>
            <a:pPr marL="0" marR="0" lvl="0" indent="0" algn="l" rtl="0">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Tenga en cuenta que la salida no es directamente la predicha</a:t>
            </a:r>
            <a:r>
              <a:rPr lang="en-US" sz="1200" i="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Tiene que compararse con una probabilidad de corte para hacer la predicción final.</a:t>
            </a:r>
            <a:endParaRPr/>
          </a:p>
          <a:p>
            <a:pPr marL="0" marR="0" lvl="0" indent="0" algn="l" rtl="0">
              <a:lnSpc>
                <a:spcPct val="100000"/>
              </a:lnSpc>
              <a:spcBef>
                <a:spcPts val="0"/>
              </a:spcBef>
              <a:spcAft>
                <a:spcPts val="0"/>
              </a:spcAft>
              <a:buClr>
                <a:schemeClr val="dk1"/>
              </a:buClr>
              <a:buSzPts val="1200"/>
              <a:buFont typeface="Malgun Gothic"/>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5639" name="Google Shape;5639;p6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21</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936120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0"/>
        <p:cNvGrpSpPr/>
        <p:nvPr/>
      </p:nvGrpSpPr>
      <p:grpSpPr>
        <a:xfrm>
          <a:off x="0" y="0"/>
          <a:ext cx="0" cy="0"/>
          <a:chOff x="0" y="0"/>
          <a:chExt cx="0" cy="0"/>
        </a:xfrm>
      </p:grpSpPr>
      <p:sp>
        <p:nvSpPr>
          <p:cNvPr id="5691" name="Google Shape;5691;p6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2" name="Google Shape;5692;p6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Vamos a profundizar un poco más en los detalles.</a:t>
            </a:r>
            <a:endParaRPr/>
          </a:p>
          <a:p>
            <a:pPr marL="0" marR="0" lvl="0" indent="0" algn="l" rtl="0">
              <a:lnSpc>
                <a:spcPct val="100000"/>
              </a:lnSpc>
              <a:spcBef>
                <a:spcPts val="0"/>
              </a:spcBef>
              <a:spcAft>
                <a:spcPts val="0"/>
              </a:spcAft>
              <a:buClr>
                <a:schemeClr val="dk1"/>
              </a:buClr>
              <a:buSzPts val="1200"/>
              <a:buFont typeface="Malgun Gothic"/>
              <a:buNone/>
            </a:pPr>
            <a:r>
              <a:rPr lang="en-US"/>
              <a:t>Por favor, recuerda eso,</a:t>
            </a:r>
            <a:endParaRPr/>
          </a:p>
          <a:p>
            <a:pPr marL="0" marR="0" lvl="0" indent="0" algn="l" rtl="0">
              <a:lnSpc>
                <a:spcPct val="100000"/>
              </a:lnSpc>
              <a:spcBef>
                <a:spcPts val="0"/>
              </a:spcBef>
              <a:spcAft>
                <a:spcPts val="0"/>
              </a:spcAft>
              <a:buClr>
                <a:schemeClr val="dk1"/>
              </a:buClr>
              <a:buSzPts val="1200"/>
              <a:buFont typeface="Malgun Gothic"/>
              <a:buNone/>
            </a:pPr>
            <a:r>
              <a:rPr lang="en-US"/>
              <a:t>+Para regresión lineal (OLS): el objetivo de minimización es</a:t>
            </a:r>
            <a:r>
              <a:rPr lang="en-US" sz="1200" b="1" i="0">
                <a:latin typeface="Cambria Math"/>
                <a:ea typeface="Cambria Math"/>
                <a:cs typeface="Cambria Math"/>
                <a:sym typeface="Cambria Math"/>
              </a:rPr>
              <a:t>|𝜺|^</a:t>
            </a:r>
            <a:r>
              <a:rPr lang="en-US" sz="1200" i="0">
                <a:latin typeface="Cambria Math"/>
                <a:ea typeface="Cambria Math"/>
                <a:cs typeface="Cambria Math"/>
                <a:sym typeface="Cambria Math"/>
              </a:rPr>
              <a:t>2</a:t>
            </a:r>
            <a:r>
              <a:rPr lang="en-US"/>
              <a:t>.</a:t>
            </a:r>
            <a:endParaRPr/>
          </a:p>
          <a:p>
            <a:pPr marL="0" marR="0" lvl="0" indent="0" algn="l" rtl="0">
              <a:lnSpc>
                <a:spcPct val="100000"/>
              </a:lnSpc>
              <a:spcBef>
                <a:spcPts val="0"/>
              </a:spcBef>
              <a:spcAft>
                <a:spcPts val="0"/>
              </a:spcAft>
              <a:buClr>
                <a:schemeClr val="dk1"/>
              </a:buClr>
              <a:buSzPts val="1200"/>
              <a:buFont typeface="Malgun Gothic"/>
              <a:buNone/>
            </a:pPr>
            <a:r>
              <a:rPr lang="en-US"/>
              <a:t>+Para la regresión de Lasso: el objetivo de minimización es</a:t>
            </a:r>
            <a:r>
              <a:rPr lang="en-US" sz="1200" b="1" i="0">
                <a:solidFill>
                  <a:srgbClr val="FF0000"/>
                </a:solidFill>
                <a:latin typeface="Cambria Math"/>
                <a:ea typeface="Cambria Math"/>
                <a:cs typeface="Cambria Math"/>
                <a:sym typeface="Cambria Math"/>
              </a:rPr>
              <a:t>𝑳</a:t>
            </a:r>
            <a:r>
              <a:rPr lang="en-US" sz="1200" i="0">
                <a:latin typeface="Cambria Math"/>
                <a:ea typeface="Cambria Math"/>
                <a:cs typeface="Cambria Math"/>
                <a:sym typeface="Cambria Math"/>
              </a:rPr>
              <a:t>=</a:t>
            </a:r>
            <a:r>
              <a:rPr lang="en-US" sz="1200" b="1" i="0">
                <a:solidFill>
                  <a:schemeClr val="dk1"/>
                </a:solidFill>
                <a:latin typeface="Cambria Math"/>
                <a:ea typeface="Cambria Math"/>
                <a:cs typeface="Cambria Math"/>
                <a:sym typeface="Cambria Math"/>
              </a:rPr>
              <a:t>|𝜺|^</a:t>
            </a:r>
            <a:r>
              <a:rPr lang="en-US" sz="1200" i="0">
                <a:solidFill>
                  <a:schemeClr val="dk1"/>
                </a:solidFill>
                <a:latin typeface="Cambria Math"/>
                <a:ea typeface="Cambria Math"/>
                <a:cs typeface="Cambria Math"/>
                <a:sym typeface="Cambria Math"/>
              </a:rPr>
              <a:t>2</a:t>
            </a:r>
            <a:r>
              <a:rPr lang="en-US" sz="1200" i="0">
                <a:latin typeface="Cambria Math"/>
                <a:ea typeface="Cambria Math"/>
                <a:cs typeface="Cambria Math"/>
                <a:sym typeface="Cambria Math"/>
              </a:rPr>
              <a:t>+</a:t>
            </a:r>
            <a:r>
              <a:rPr lang="en-US" sz="1200" b="1" i="0">
                <a:solidFill>
                  <a:srgbClr val="00B050"/>
                </a:solidFill>
                <a:latin typeface="Cambria Math"/>
                <a:ea typeface="Cambria Math"/>
                <a:cs typeface="Cambria Math"/>
                <a:sym typeface="Cambria Math"/>
              </a:rPr>
              <a:t>𝝀</a:t>
            </a:r>
            <a:r>
              <a:rPr lang="en-US" sz="1200" i="0">
                <a:latin typeface="Cambria Math"/>
                <a:ea typeface="Cambria Math"/>
                <a:cs typeface="Cambria Math"/>
                <a:sym typeface="Cambria Math"/>
              </a:rPr>
              <a:t>∑_(𝑖=0)</a:t>
            </a:r>
            <a:r>
              <a:rPr lang="en-US" sz="1200" b="0" i="0">
                <a:latin typeface="Cambria Math"/>
                <a:ea typeface="Cambria Math"/>
                <a:cs typeface="Cambria Math"/>
                <a:sym typeface="Cambria Math"/>
              </a:rPr>
              <a:t>^𝑘</a:t>
            </a:r>
            <a:r>
              <a:rPr lang="en-US" sz="1200" b="0" i="0">
                <a:solidFill>
                  <a:schemeClr val="accent1"/>
                </a:solidFill>
                <a:latin typeface="Cambria Math"/>
                <a:ea typeface="Cambria Math"/>
                <a:cs typeface="Cambria Math"/>
                <a:sym typeface="Cambria Math"/>
              </a:rPr>
              <a:t>▒</a:t>
            </a:r>
            <a:r>
              <a:rPr lang="en-US" sz="1200" i="0">
                <a:solidFill>
                  <a:schemeClr val="accent1"/>
                </a:solidFill>
                <a:latin typeface="Cambria Math"/>
                <a:ea typeface="Cambria Math"/>
                <a:cs typeface="Cambria Math"/>
                <a:sym typeface="Cambria Math"/>
              </a:rPr>
              <a:t>𝛽_𝑖^2</a:t>
            </a:r>
            <a:r>
              <a:rPr lang="en-US"/>
              <a:t>.</a:t>
            </a:r>
            <a:endParaRPr/>
          </a:p>
          <a:p>
            <a:pPr marL="0" marR="0" lvl="0" indent="0" algn="l" rtl="0">
              <a:lnSpc>
                <a:spcPct val="100000"/>
              </a:lnSpc>
              <a:spcBef>
                <a:spcPts val="0"/>
              </a:spcBef>
              <a:spcAft>
                <a:spcPts val="0"/>
              </a:spcAft>
              <a:buClr>
                <a:schemeClr val="dk1"/>
              </a:buClr>
              <a:buSzPts val="1200"/>
              <a:buFont typeface="Malgun Gothic"/>
              <a:buNone/>
            </a:pPr>
            <a:r>
              <a:rPr lang="en-US"/>
              <a:t>+Para la regresión de Ridge: el objetivo de minimización es</a:t>
            </a:r>
            <a:r>
              <a:rPr lang="en-US" sz="1200" b="1" i="0">
                <a:solidFill>
                  <a:srgbClr val="FF0000"/>
                </a:solidFill>
                <a:latin typeface="Cambria Math"/>
                <a:ea typeface="Cambria Math"/>
                <a:cs typeface="Cambria Math"/>
                <a:sym typeface="Cambria Math"/>
              </a:rPr>
              <a:t>𝑳</a:t>
            </a:r>
            <a:r>
              <a:rPr lang="en-US" sz="1200" i="0">
                <a:latin typeface="Cambria Math"/>
                <a:ea typeface="Cambria Math"/>
                <a:cs typeface="Cambria Math"/>
                <a:sym typeface="Cambria Math"/>
              </a:rPr>
              <a:t>=</a:t>
            </a:r>
            <a:r>
              <a:rPr lang="en-US" sz="1200" b="1" i="0">
                <a:solidFill>
                  <a:schemeClr val="dk1"/>
                </a:solidFill>
                <a:latin typeface="Cambria Math"/>
                <a:ea typeface="Cambria Math"/>
                <a:cs typeface="Cambria Math"/>
                <a:sym typeface="Cambria Math"/>
              </a:rPr>
              <a:t>|𝜺|^</a:t>
            </a:r>
            <a:r>
              <a:rPr lang="en-US" sz="1200" i="0">
                <a:solidFill>
                  <a:schemeClr val="dk1"/>
                </a:solidFill>
                <a:latin typeface="Cambria Math"/>
                <a:ea typeface="Cambria Math"/>
                <a:cs typeface="Cambria Math"/>
                <a:sym typeface="Cambria Math"/>
              </a:rPr>
              <a:t>2</a:t>
            </a:r>
            <a:r>
              <a:rPr lang="en-US" sz="1200" i="0">
                <a:latin typeface="Cambria Math"/>
                <a:ea typeface="Cambria Math"/>
                <a:cs typeface="Cambria Math"/>
                <a:sym typeface="Cambria Math"/>
              </a:rPr>
              <a:t>+</a:t>
            </a:r>
            <a:r>
              <a:rPr lang="en-US" sz="1200" b="1" i="0">
                <a:solidFill>
                  <a:srgbClr val="00B050"/>
                </a:solidFill>
                <a:latin typeface="Cambria Math"/>
                <a:ea typeface="Cambria Math"/>
                <a:cs typeface="Cambria Math"/>
                <a:sym typeface="Cambria Math"/>
              </a:rPr>
              <a:t>𝝀</a:t>
            </a:r>
            <a:r>
              <a:rPr lang="en-US" sz="1200" i="0">
                <a:latin typeface="Cambria Math"/>
                <a:ea typeface="Cambria Math"/>
                <a:cs typeface="Cambria Math"/>
                <a:sym typeface="Cambria Math"/>
              </a:rPr>
              <a:t>∑_(𝑖=0)</a:t>
            </a:r>
            <a:r>
              <a:rPr lang="en-US" sz="1200" b="0" i="0">
                <a:latin typeface="Cambria Math"/>
                <a:ea typeface="Cambria Math"/>
                <a:cs typeface="Cambria Math"/>
                <a:sym typeface="Cambria Math"/>
              </a:rPr>
              <a:t>^𝑘</a:t>
            </a:r>
            <a:r>
              <a:rPr lang="en-US" sz="1200" b="0" i="0">
                <a:solidFill>
                  <a:srgbClr val="0070C0"/>
                </a:solidFill>
                <a:latin typeface="Cambria Math"/>
                <a:ea typeface="Cambria Math"/>
                <a:cs typeface="Cambria Math"/>
                <a:sym typeface="Cambria Math"/>
              </a:rPr>
              <a:t>▒|</a:t>
            </a:r>
            <a:r>
              <a:rPr lang="en-US" sz="1200" i="0">
                <a:solidFill>
                  <a:srgbClr val="0070C0"/>
                </a:solidFill>
                <a:latin typeface="Cambria Math"/>
                <a:ea typeface="Cambria Math"/>
                <a:cs typeface="Cambria Math"/>
                <a:sym typeface="Cambria Math"/>
              </a:rPr>
              <a:t>𝛽_𝑖 |</a:t>
            </a:r>
            <a:r>
              <a:rPr lang="en-US"/>
              <a:t>.</a:t>
            </a:r>
            <a:endParaRPr/>
          </a:p>
          <a:p>
            <a:pPr marL="0" marR="0" lvl="0" indent="0" algn="l" rtl="0">
              <a:lnSpc>
                <a:spcPct val="100000"/>
              </a:lnSpc>
              <a:spcBef>
                <a:spcPts val="0"/>
              </a:spcBef>
              <a:spcAft>
                <a:spcPts val="0"/>
              </a:spcAft>
              <a:buClr>
                <a:schemeClr val="dk1"/>
              </a:buClr>
              <a:buSzPts val="1200"/>
              <a:buFont typeface="Malgun Gothic"/>
              <a:buNone/>
            </a:pPr>
            <a:r>
              <a:rPr lang="en-US"/>
              <a:t>De manera similar, definiremos una función de pérdida apropiada para la regresión logística.</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5693" name="Google Shape;5693;p6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23</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618280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4"/>
        <p:cNvGrpSpPr/>
        <p:nvPr/>
      </p:nvGrpSpPr>
      <p:grpSpPr>
        <a:xfrm>
          <a:off x="0" y="0"/>
          <a:ext cx="0" cy="0"/>
          <a:chOff x="0" y="0"/>
          <a:chExt cx="0" cy="0"/>
        </a:xfrm>
      </p:grpSpPr>
      <p:sp>
        <p:nvSpPr>
          <p:cNvPr id="5745" name="Google Shape;5745;p6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6" name="Google Shape;5746;p6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Aquí, se da la expresión para el gradiente.</a:t>
            </a:r>
            <a:endParaRPr/>
          </a:p>
          <a:p>
            <a:pPr marL="0" marR="0" lvl="0" indent="0" algn="l" rtl="0">
              <a:lnSpc>
                <a:spcPct val="100000"/>
              </a:lnSpc>
              <a:spcBef>
                <a:spcPts val="0"/>
              </a:spcBef>
              <a:spcAft>
                <a:spcPts val="0"/>
              </a:spcAft>
              <a:buClr>
                <a:schemeClr val="dk1"/>
              </a:buClr>
              <a:buSzPts val="1200"/>
              <a:buFont typeface="Malgun Gothic"/>
              <a:buNone/>
            </a:pPr>
            <a:r>
              <a:rPr lang="en-US"/>
              <a:t>El gradiente es un vector (o una matriz de una sola columna) que contiene la dirección de mayor crecimiento de</a:t>
            </a:r>
            <a:r>
              <a:rPr lang="en-US" sz="1200" i="0">
                <a:solidFill>
                  <a:srgbClr val="FF0000"/>
                </a:solidFill>
                <a:latin typeface="Cambria Math"/>
                <a:ea typeface="Cambria Math"/>
                <a:cs typeface="Cambria Math"/>
                <a:sym typeface="Cambria Math"/>
              </a:rPr>
              <a:t>𝐿(</a:t>
            </a:r>
            <a:r>
              <a:rPr lang="en-US" sz="1200" b="1" i="0">
                <a:solidFill>
                  <a:srgbClr val="FF0000"/>
                </a:solidFill>
                <a:latin typeface="Cambria Math"/>
                <a:ea typeface="Cambria Math"/>
                <a:cs typeface="Cambria Math"/>
                <a:sym typeface="Cambria Math"/>
              </a:rPr>
              <a:t>𝜷</a:t>
            </a:r>
            <a:r>
              <a:rPr lang="en-US" sz="1200" i="0">
                <a:solidFill>
                  <a:srgbClr val="FF0000"/>
                </a:solidFill>
                <a:latin typeface="Cambria Math"/>
                <a:ea typeface="Cambria Math"/>
                <a:cs typeface="Cambria Math"/>
                <a:sym typeface="Cambria Math"/>
              </a:rPr>
              <a:t>)</a:t>
            </a:r>
            <a:r>
              <a:rPr lang="en-US" sz="1200">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Inversamente, el gradiente negativo</a:t>
            </a:r>
            <a:r>
              <a:rPr lang="en-US"/>
              <a:t>contiene la dirección del descenso más empinado de</a:t>
            </a:r>
            <a:r>
              <a:rPr lang="en-US" sz="1200" i="0">
                <a:solidFill>
                  <a:srgbClr val="FF0000"/>
                </a:solidFill>
                <a:latin typeface="Cambria Math"/>
                <a:ea typeface="Cambria Math"/>
                <a:cs typeface="Cambria Math"/>
                <a:sym typeface="Cambria Math"/>
              </a:rPr>
              <a:t>𝐿(</a:t>
            </a:r>
            <a:r>
              <a:rPr lang="en-US" sz="1200" b="1" i="0">
                <a:solidFill>
                  <a:srgbClr val="FF0000"/>
                </a:solidFill>
                <a:latin typeface="Cambria Math"/>
                <a:ea typeface="Cambria Math"/>
                <a:cs typeface="Cambria Math"/>
                <a:sym typeface="Cambria Math"/>
              </a:rPr>
              <a:t>𝜷</a:t>
            </a:r>
            <a:r>
              <a:rPr lang="en-US" sz="1200" i="0">
                <a:solidFill>
                  <a:srgbClr val="FF0000"/>
                </a:solidFill>
                <a:latin typeface="Cambria Math"/>
                <a:ea typeface="Cambria Math"/>
                <a:cs typeface="Cambria Math"/>
                <a:sym typeface="Cambria Math"/>
              </a:rPr>
              <a:t>)</a:t>
            </a:r>
            <a:r>
              <a:rPr lang="en-US" sz="1200">
                <a:latin typeface="Times New Roman"/>
                <a:ea typeface="Times New Roman"/>
                <a:cs typeface="Times New Roman"/>
                <a:sym typeface="Times New Roman"/>
              </a:rPr>
              <a:t>.</a:t>
            </a:r>
            <a:endParaRPr/>
          </a:p>
        </p:txBody>
      </p:sp>
      <p:sp>
        <p:nvSpPr>
          <p:cNvPr id="5747" name="Google Shape;5747;p6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24</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81821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6"/>
        <p:cNvGrpSpPr/>
        <p:nvPr/>
      </p:nvGrpSpPr>
      <p:grpSpPr>
        <a:xfrm>
          <a:off x="0" y="0"/>
          <a:ext cx="0" cy="0"/>
          <a:chOff x="0" y="0"/>
          <a:chExt cx="0" cy="0"/>
        </a:xfrm>
      </p:grpSpPr>
      <p:sp>
        <p:nvSpPr>
          <p:cNvPr id="5787" name="Google Shape;5787;p6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8" name="Google Shape;5788;p6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Aquí, se presenta el algoritmo de descenso de gradiente.</a:t>
            </a:r>
            <a:endParaRPr/>
          </a:p>
          <a:p>
            <a:pPr marL="0" marR="0" lvl="0" indent="0" algn="l" rtl="0">
              <a:lnSpc>
                <a:spcPct val="100000"/>
              </a:lnSpc>
              <a:spcBef>
                <a:spcPts val="0"/>
              </a:spcBef>
              <a:spcAft>
                <a:spcPts val="0"/>
              </a:spcAft>
              <a:buClr>
                <a:schemeClr val="dk1"/>
              </a:buClr>
              <a:buSzPts val="1200"/>
              <a:buFont typeface="Malgun Gothic"/>
              <a:buNone/>
            </a:pPr>
            <a:r>
              <a:rPr lang="en-US"/>
              <a:t>Este es un algoritmo iterativo que se acerca a la solución óptima en pequeños pasos.</a:t>
            </a:r>
            <a:endParaRPr/>
          </a:p>
          <a:p>
            <a:pPr marL="0" marR="0" lvl="0" indent="0" algn="l" rtl="0">
              <a:lnSpc>
                <a:spcPct val="100000"/>
              </a:lnSpc>
              <a:spcBef>
                <a:spcPts val="0"/>
              </a:spcBef>
              <a:spcAft>
                <a:spcPts val="0"/>
              </a:spcAft>
              <a:buClr>
                <a:schemeClr val="dk1"/>
              </a:buClr>
              <a:buSzPts val="1200"/>
              <a:buFont typeface="Malgun Gothic"/>
              <a:buNone/>
            </a:pPr>
            <a:r>
              <a:rPr lang="en-US"/>
              <a:t>Notamos que el hiperparámetro eta (</a:t>
            </a:r>
            <a:r>
              <a:rPr lang="en-US" sz="1200" i="0">
                <a:solidFill>
                  <a:srgbClr val="00B050"/>
                </a:solidFill>
                <a:latin typeface="Cambria Math"/>
                <a:ea typeface="Cambria Math"/>
                <a:cs typeface="Cambria Math"/>
                <a:sym typeface="Cambria Math"/>
              </a:rPr>
              <a:t>𝜂</a:t>
            </a:r>
            <a:r>
              <a:rPr lang="en-US"/>
              <a:t>) controla la velocidad de convergencia.</a:t>
            </a:r>
            <a:endParaRPr/>
          </a:p>
        </p:txBody>
      </p:sp>
      <p:sp>
        <p:nvSpPr>
          <p:cNvPr id="5789" name="Google Shape;5789;p6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25</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898355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4"/>
        <p:cNvGrpSpPr/>
        <p:nvPr/>
      </p:nvGrpSpPr>
      <p:grpSpPr>
        <a:xfrm>
          <a:off x="0" y="0"/>
          <a:ext cx="0" cy="0"/>
          <a:chOff x="0" y="0"/>
          <a:chExt cx="0" cy="0"/>
        </a:xfrm>
      </p:grpSpPr>
      <p:sp>
        <p:nvSpPr>
          <p:cNvPr id="5825" name="Google Shape;5825;p6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6" name="Google Shape;5826;p6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Es bastante sencillo implementar la función Sigmoid y el gradiente en Python.</a:t>
            </a:r>
            <a:endParaRPr/>
          </a:p>
        </p:txBody>
      </p:sp>
      <p:sp>
        <p:nvSpPr>
          <p:cNvPr id="5827" name="Google Shape;5827;p6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27</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828000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794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0f9e089eba_1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g30f9e089eba_1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073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6"/>
        <p:cNvGrpSpPr/>
        <p:nvPr/>
      </p:nvGrpSpPr>
      <p:grpSpPr>
        <a:xfrm>
          <a:off x="0" y="0"/>
          <a:ext cx="0" cy="0"/>
          <a:chOff x="0" y="0"/>
          <a:chExt cx="0" cy="0"/>
        </a:xfrm>
      </p:grpSpPr>
      <p:sp>
        <p:nvSpPr>
          <p:cNvPr id="5857" name="Google Shape;5857;p6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8" name="Google Shape;5858;p6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El resultado de la prueba de una predicción de clasificación se puede resumir mediante una matriz de confusión.</a:t>
            </a:r>
            <a:endParaRPr/>
          </a:p>
          <a:p>
            <a:pPr marL="0" marR="0" lvl="0" indent="0" algn="l" rtl="0">
              <a:lnSpc>
                <a:spcPct val="100000"/>
              </a:lnSpc>
              <a:spcBef>
                <a:spcPts val="0"/>
              </a:spcBef>
              <a:spcAft>
                <a:spcPts val="0"/>
              </a:spcAft>
              <a:buClr>
                <a:schemeClr val="dk1"/>
              </a:buClr>
              <a:buSzPts val="1200"/>
              <a:buFont typeface="Malgun Gothic"/>
              <a:buNone/>
            </a:pPr>
            <a:r>
              <a:rPr lang="en-US"/>
              <a:t>Las columnas corresponden a las etiquetas de clase reales, mientras que las filas corresponden a las etiquetas de clase predichas.</a:t>
            </a:r>
            <a:endParaRPr/>
          </a:p>
          <a:p>
            <a:pPr marL="0" marR="0" lvl="0" indent="0" algn="l" rtl="0">
              <a:lnSpc>
                <a:spcPct val="100000"/>
              </a:lnSpc>
              <a:spcBef>
                <a:spcPts val="0"/>
              </a:spcBef>
              <a:spcAft>
                <a:spcPts val="0"/>
              </a:spcAft>
              <a:buClr>
                <a:schemeClr val="dk1"/>
              </a:buClr>
              <a:buSzPts val="1200"/>
              <a:buFont typeface="Malgun Gothic"/>
              <a:buNone/>
            </a:pPr>
            <a:r>
              <a:rPr lang="en-US"/>
              <a:t>Cuando la variable de respuesta representa dos clases, la matriz de confusión es</a:t>
            </a:r>
            <a:r>
              <a:rPr lang="en-US" b="0" i="0">
                <a:latin typeface="Cambria Math"/>
                <a:ea typeface="Cambria Math"/>
                <a:cs typeface="Cambria Math"/>
                <a:sym typeface="Cambria Math"/>
              </a:rPr>
              <a:t>2×2</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r>
              <a:rPr lang="en-US"/>
              <a:t>Para un número dado de clases</a:t>
            </a:r>
            <a:r>
              <a:rPr lang="en-US" b="0" i="0">
                <a:latin typeface="Cambria Math"/>
                <a:ea typeface="Cambria Math"/>
                <a:cs typeface="Cambria Math"/>
                <a:sym typeface="Cambria Math"/>
              </a:rPr>
              <a:t>𝐾</a:t>
            </a:r>
            <a:r>
              <a:rPr lang="en-US"/>
              <a:t>, la matriz de confusión es</a:t>
            </a:r>
            <a:r>
              <a:rPr lang="en-US" b="0" i="0">
                <a:latin typeface="Cambria Math"/>
                <a:ea typeface="Cambria Math"/>
                <a:cs typeface="Cambria Math"/>
                <a:sym typeface="Cambria Math"/>
              </a:rPr>
              <a:t>𝐾×𝐾</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5859" name="Google Shape;5859;p6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29</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605655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9"/>
        <p:cNvGrpSpPr/>
        <p:nvPr/>
      </p:nvGrpSpPr>
      <p:grpSpPr>
        <a:xfrm>
          <a:off x="0" y="0"/>
          <a:ext cx="0" cy="0"/>
          <a:chOff x="0" y="0"/>
          <a:chExt cx="0" cy="0"/>
        </a:xfrm>
      </p:grpSpPr>
      <p:sp>
        <p:nvSpPr>
          <p:cNvPr id="5880" name="Google Shape;5880;p6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1" name="Google Shape;5881;p6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El resultado de la prueba de una predicción de clasificación se puede resumir mediante una matriz de confusión.</a:t>
            </a:r>
            <a:endParaRPr/>
          </a:p>
          <a:p>
            <a:pPr marL="0" marR="0" lvl="0" indent="0" algn="l" rtl="0">
              <a:lnSpc>
                <a:spcPct val="100000"/>
              </a:lnSpc>
              <a:spcBef>
                <a:spcPts val="0"/>
              </a:spcBef>
              <a:spcAft>
                <a:spcPts val="0"/>
              </a:spcAft>
              <a:buClr>
                <a:schemeClr val="dk1"/>
              </a:buClr>
              <a:buSzPts val="1200"/>
              <a:buFont typeface="Malgun Gothic"/>
              <a:buNone/>
            </a:pPr>
            <a:r>
              <a:rPr lang="en-US"/>
              <a:t>Las columnas corresponden a las etiquetas de clase reales, mientras que las filas corresponden a las etiquetas de clase predichas.</a:t>
            </a:r>
            <a:endParaRPr/>
          </a:p>
          <a:p>
            <a:pPr marL="0" marR="0" lvl="0" indent="0" algn="l" rtl="0">
              <a:lnSpc>
                <a:spcPct val="100000"/>
              </a:lnSpc>
              <a:spcBef>
                <a:spcPts val="0"/>
              </a:spcBef>
              <a:spcAft>
                <a:spcPts val="0"/>
              </a:spcAft>
              <a:buClr>
                <a:schemeClr val="dk1"/>
              </a:buClr>
              <a:buSzPts val="1200"/>
              <a:buFont typeface="Malgun Gothic"/>
              <a:buNone/>
            </a:pPr>
            <a:r>
              <a:rPr lang="en-US"/>
              <a:t>Cuando la variable de respuesta representa dos clases, la matriz de confusión es</a:t>
            </a:r>
            <a:r>
              <a:rPr lang="en-US" b="0" i="0">
                <a:latin typeface="Cambria Math"/>
                <a:ea typeface="Cambria Math"/>
                <a:cs typeface="Cambria Math"/>
                <a:sym typeface="Cambria Math"/>
              </a:rPr>
              <a:t>2×2</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r>
              <a:rPr lang="en-US"/>
              <a:t>Para un número dado de clases</a:t>
            </a:r>
            <a:r>
              <a:rPr lang="en-US" b="0" i="0">
                <a:latin typeface="Cambria Math"/>
                <a:ea typeface="Cambria Math"/>
                <a:cs typeface="Cambria Math"/>
                <a:sym typeface="Cambria Math"/>
              </a:rPr>
              <a:t>𝐾</a:t>
            </a:r>
            <a:r>
              <a:rPr lang="en-US"/>
              <a:t>, la matriz de confusión es</a:t>
            </a:r>
            <a:r>
              <a:rPr lang="en-US" b="0" i="0">
                <a:latin typeface="Cambria Math"/>
                <a:ea typeface="Cambria Math"/>
                <a:cs typeface="Cambria Math"/>
                <a:sym typeface="Cambria Math"/>
              </a:rPr>
              <a:t>𝐾×𝐾</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5882" name="Google Shape;5882;p6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30</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864413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9"/>
        <p:cNvGrpSpPr/>
        <p:nvPr/>
      </p:nvGrpSpPr>
      <p:grpSpPr>
        <a:xfrm>
          <a:off x="0" y="0"/>
          <a:ext cx="0" cy="0"/>
          <a:chOff x="0" y="0"/>
          <a:chExt cx="0" cy="0"/>
        </a:xfrm>
      </p:grpSpPr>
      <p:sp>
        <p:nvSpPr>
          <p:cNvPr id="5900" name="Google Shape;5900;p6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1" name="Google Shape;5901;p6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El resultado de la prueba de una predicción de clasificación se puede resumir mediante una matriz de confusión.</a:t>
            </a:r>
            <a:endParaRPr/>
          </a:p>
          <a:p>
            <a:pPr marL="0" marR="0" lvl="0" indent="0" algn="l" rtl="0">
              <a:lnSpc>
                <a:spcPct val="100000"/>
              </a:lnSpc>
              <a:spcBef>
                <a:spcPts val="0"/>
              </a:spcBef>
              <a:spcAft>
                <a:spcPts val="0"/>
              </a:spcAft>
              <a:buClr>
                <a:schemeClr val="dk1"/>
              </a:buClr>
              <a:buSzPts val="1200"/>
              <a:buFont typeface="Malgun Gothic"/>
              <a:buNone/>
            </a:pPr>
            <a:r>
              <a:rPr lang="en-US"/>
              <a:t>Las columnas corresponden a las etiquetas de clase reales, mientras que las filas corresponden a las etiquetas de clase predichas.</a:t>
            </a:r>
            <a:endParaRPr/>
          </a:p>
          <a:p>
            <a:pPr marL="0" marR="0" lvl="0" indent="0" algn="l" rtl="0">
              <a:lnSpc>
                <a:spcPct val="100000"/>
              </a:lnSpc>
              <a:spcBef>
                <a:spcPts val="0"/>
              </a:spcBef>
              <a:spcAft>
                <a:spcPts val="0"/>
              </a:spcAft>
              <a:buClr>
                <a:schemeClr val="dk1"/>
              </a:buClr>
              <a:buSzPts val="1200"/>
              <a:buFont typeface="Malgun Gothic"/>
              <a:buNone/>
            </a:pPr>
            <a:r>
              <a:rPr lang="en-US"/>
              <a:t>Cuando la variable de respuesta representa dos clases, la matriz de confusión es</a:t>
            </a:r>
            <a:r>
              <a:rPr lang="en-US" b="0" i="0">
                <a:latin typeface="Cambria Math"/>
                <a:ea typeface="Cambria Math"/>
                <a:cs typeface="Cambria Math"/>
                <a:sym typeface="Cambria Math"/>
              </a:rPr>
              <a:t>2×2</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r>
              <a:rPr lang="en-US"/>
              <a:t>Para un número dado de clases</a:t>
            </a:r>
            <a:r>
              <a:rPr lang="en-US" b="0" i="0">
                <a:latin typeface="Cambria Math"/>
                <a:ea typeface="Cambria Math"/>
                <a:cs typeface="Cambria Math"/>
                <a:sym typeface="Cambria Math"/>
              </a:rPr>
              <a:t>𝐾</a:t>
            </a:r>
            <a:r>
              <a:rPr lang="en-US"/>
              <a:t>, la matriz de confusión es</a:t>
            </a:r>
            <a:r>
              <a:rPr lang="en-US" b="0" i="0">
                <a:latin typeface="Cambria Math"/>
                <a:ea typeface="Cambria Math"/>
                <a:cs typeface="Cambria Math"/>
                <a:sym typeface="Cambria Math"/>
              </a:rPr>
              <a:t>𝐾×𝐾</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5902" name="Google Shape;5902;p6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31</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624931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9"/>
        <p:cNvGrpSpPr/>
        <p:nvPr/>
      </p:nvGrpSpPr>
      <p:grpSpPr>
        <a:xfrm>
          <a:off x="0" y="0"/>
          <a:ext cx="0" cy="0"/>
          <a:chOff x="0" y="0"/>
          <a:chExt cx="0" cy="0"/>
        </a:xfrm>
      </p:grpSpPr>
      <p:sp>
        <p:nvSpPr>
          <p:cNvPr id="5920" name="Google Shape;5920;p6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21" name="Google Shape;5921;p6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El resultado de la prueba de una predicción de clasificación se puede resumir mediante una matriz de confusión.</a:t>
            </a:r>
            <a:endParaRPr/>
          </a:p>
          <a:p>
            <a:pPr marL="0" marR="0" lvl="0" indent="0" algn="l" rtl="0">
              <a:lnSpc>
                <a:spcPct val="100000"/>
              </a:lnSpc>
              <a:spcBef>
                <a:spcPts val="0"/>
              </a:spcBef>
              <a:spcAft>
                <a:spcPts val="0"/>
              </a:spcAft>
              <a:buClr>
                <a:schemeClr val="dk1"/>
              </a:buClr>
              <a:buSzPts val="1200"/>
              <a:buFont typeface="Malgun Gothic"/>
              <a:buNone/>
            </a:pPr>
            <a:r>
              <a:rPr lang="en-US"/>
              <a:t>Las columnas corresponden a las etiquetas de clase reales, mientras que las filas corresponden a las etiquetas de clase predichas.</a:t>
            </a:r>
            <a:endParaRPr/>
          </a:p>
          <a:p>
            <a:pPr marL="0" marR="0" lvl="0" indent="0" algn="l" rtl="0">
              <a:lnSpc>
                <a:spcPct val="100000"/>
              </a:lnSpc>
              <a:spcBef>
                <a:spcPts val="0"/>
              </a:spcBef>
              <a:spcAft>
                <a:spcPts val="0"/>
              </a:spcAft>
              <a:buClr>
                <a:schemeClr val="dk1"/>
              </a:buClr>
              <a:buSzPts val="1200"/>
              <a:buFont typeface="Malgun Gothic"/>
              <a:buNone/>
            </a:pPr>
            <a:r>
              <a:rPr lang="en-US"/>
              <a:t>Cuando la variable de respuesta representa dos clases, la matriz de confusión es</a:t>
            </a:r>
            <a:r>
              <a:rPr lang="en-US" b="0" i="0">
                <a:latin typeface="Cambria Math"/>
                <a:ea typeface="Cambria Math"/>
                <a:cs typeface="Cambria Math"/>
                <a:sym typeface="Cambria Math"/>
              </a:rPr>
              <a:t>2×2</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r>
              <a:rPr lang="en-US"/>
              <a:t>Para un número dado de clases</a:t>
            </a:r>
            <a:r>
              <a:rPr lang="en-US" b="0" i="0">
                <a:latin typeface="Cambria Math"/>
                <a:ea typeface="Cambria Math"/>
                <a:cs typeface="Cambria Math"/>
                <a:sym typeface="Cambria Math"/>
              </a:rPr>
              <a:t>𝐾</a:t>
            </a:r>
            <a:r>
              <a:rPr lang="en-US"/>
              <a:t>, la matriz de confusión es</a:t>
            </a:r>
            <a:r>
              <a:rPr lang="en-US" b="0" i="0">
                <a:latin typeface="Cambria Math"/>
                <a:ea typeface="Cambria Math"/>
                <a:cs typeface="Cambria Math"/>
                <a:sym typeface="Cambria Math"/>
              </a:rPr>
              <a:t>𝐾×𝐾</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5922" name="Google Shape;5922;p6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32</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987761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7"/>
        <p:cNvGrpSpPr/>
        <p:nvPr/>
      </p:nvGrpSpPr>
      <p:grpSpPr>
        <a:xfrm>
          <a:off x="0" y="0"/>
          <a:ext cx="0" cy="0"/>
          <a:chOff x="0" y="0"/>
          <a:chExt cx="0" cy="0"/>
        </a:xfrm>
      </p:grpSpPr>
      <p:sp>
        <p:nvSpPr>
          <p:cNvPr id="5948" name="Google Shape;5948;p6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9" name="Google Shape;5949;p6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El resultado de la prueba de una predicción de clasificación se puede resumir mediante una matriz de confusión.</a:t>
            </a:r>
            <a:endParaRPr/>
          </a:p>
          <a:p>
            <a:pPr marL="0" marR="0" lvl="0" indent="0" algn="l" rtl="0">
              <a:lnSpc>
                <a:spcPct val="100000"/>
              </a:lnSpc>
              <a:spcBef>
                <a:spcPts val="0"/>
              </a:spcBef>
              <a:spcAft>
                <a:spcPts val="0"/>
              </a:spcAft>
              <a:buClr>
                <a:schemeClr val="dk1"/>
              </a:buClr>
              <a:buSzPts val="1200"/>
              <a:buFont typeface="Malgun Gothic"/>
              <a:buNone/>
            </a:pPr>
            <a:r>
              <a:rPr lang="en-US"/>
              <a:t>Las columnas corresponden a las etiquetas de clase reales, mientras que las filas corresponden a las etiquetas de clase predichas.</a:t>
            </a:r>
            <a:endParaRPr/>
          </a:p>
          <a:p>
            <a:pPr marL="0" marR="0" lvl="0" indent="0" algn="l" rtl="0">
              <a:lnSpc>
                <a:spcPct val="100000"/>
              </a:lnSpc>
              <a:spcBef>
                <a:spcPts val="0"/>
              </a:spcBef>
              <a:spcAft>
                <a:spcPts val="0"/>
              </a:spcAft>
              <a:buClr>
                <a:schemeClr val="dk1"/>
              </a:buClr>
              <a:buSzPts val="1200"/>
              <a:buFont typeface="Malgun Gothic"/>
              <a:buNone/>
            </a:pPr>
            <a:r>
              <a:rPr lang="en-US"/>
              <a:t>Cuando la variable de respuesta representa dos clases, la matriz de confusión es</a:t>
            </a:r>
            <a:r>
              <a:rPr lang="en-US" b="0" i="0">
                <a:latin typeface="Cambria Math"/>
                <a:ea typeface="Cambria Math"/>
                <a:cs typeface="Cambria Math"/>
                <a:sym typeface="Cambria Math"/>
              </a:rPr>
              <a:t>2×2</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r>
              <a:rPr lang="en-US"/>
              <a:t>Para un número dado de clases</a:t>
            </a:r>
            <a:r>
              <a:rPr lang="en-US" b="0" i="0">
                <a:latin typeface="Cambria Math"/>
                <a:ea typeface="Cambria Math"/>
                <a:cs typeface="Cambria Math"/>
                <a:sym typeface="Cambria Math"/>
              </a:rPr>
              <a:t>𝐾</a:t>
            </a:r>
            <a:r>
              <a:rPr lang="en-US"/>
              <a:t>, la matriz de confusión es</a:t>
            </a:r>
            <a:r>
              <a:rPr lang="en-US" b="0" i="0">
                <a:latin typeface="Cambria Math"/>
                <a:ea typeface="Cambria Math"/>
                <a:cs typeface="Cambria Math"/>
                <a:sym typeface="Cambria Math"/>
              </a:rPr>
              <a:t>𝐾×𝐾</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5950" name="Google Shape;5950;p6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33</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651384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7"/>
        <p:cNvGrpSpPr/>
        <p:nvPr/>
      </p:nvGrpSpPr>
      <p:grpSpPr>
        <a:xfrm>
          <a:off x="0" y="0"/>
          <a:ext cx="0" cy="0"/>
          <a:chOff x="0" y="0"/>
          <a:chExt cx="0" cy="0"/>
        </a:xfrm>
      </p:grpSpPr>
      <p:sp>
        <p:nvSpPr>
          <p:cNvPr id="5978" name="Google Shape;5978;p6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9" name="Google Shape;5979;p6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El resultado de la prueba de una predicción de clasificación se puede resumir mediante una matriz de confusión.</a:t>
            </a:r>
            <a:endParaRPr/>
          </a:p>
          <a:p>
            <a:pPr marL="0" marR="0" lvl="0" indent="0" algn="l" rtl="0">
              <a:lnSpc>
                <a:spcPct val="100000"/>
              </a:lnSpc>
              <a:spcBef>
                <a:spcPts val="0"/>
              </a:spcBef>
              <a:spcAft>
                <a:spcPts val="0"/>
              </a:spcAft>
              <a:buClr>
                <a:schemeClr val="dk1"/>
              </a:buClr>
              <a:buSzPts val="1200"/>
              <a:buFont typeface="Malgun Gothic"/>
              <a:buNone/>
            </a:pPr>
            <a:r>
              <a:rPr lang="en-US"/>
              <a:t>Las columnas corresponden a las etiquetas de clase reales, mientras que las filas corresponden a las etiquetas de clase predichas.</a:t>
            </a:r>
            <a:endParaRPr/>
          </a:p>
          <a:p>
            <a:pPr marL="0" marR="0" lvl="0" indent="0" algn="l" rtl="0">
              <a:lnSpc>
                <a:spcPct val="100000"/>
              </a:lnSpc>
              <a:spcBef>
                <a:spcPts val="0"/>
              </a:spcBef>
              <a:spcAft>
                <a:spcPts val="0"/>
              </a:spcAft>
              <a:buClr>
                <a:schemeClr val="dk1"/>
              </a:buClr>
              <a:buSzPts val="1200"/>
              <a:buFont typeface="Malgun Gothic"/>
              <a:buNone/>
            </a:pPr>
            <a:r>
              <a:rPr lang="en-US"/>
              <a:t>Cuando la variable de respuesta representa dos clases, la matriz de confusión es</a:t>
            </a:r>
            <a:r>
              <a:rPr lang="en-US" b="0" i="0">
                <a:latin typeface="Cambria Math"/>
                <a:ea typeface="Cambria Math"/>
                <a:cs typeface="Cambria Math"/>
                <a:sym typeface="Cambria Math"/>
              </a:rPr>
              <a:t>2×2</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r>
              <a:rPr lang="en-US"/>
              <a:t>Para un número dado de clases</a:t>
            </a:r>
            <a:r>
              <a:rPr lang="en-US" b="0" i="0">
                <a:latin typeface="Cambria Math"/>
                <a:ea typeface="Cambria Math"/>
                <a:cs typeface="Cambria Math"/>
                <a:sym typeface="Cambria Math"/>
              </a:rPr>
              <a:t>𝐾</a:t>
            </a:r>
            <a:r>
              <a:rPr lang="en-US"/>
              <a:t>, la matriz de confusión es</a:t>
            </a:r>
            <a:r>
              <a:rPr lang="en-US" b="0" i="0">
                <a:latin typeface="Cambria Math"/>
                <a:ea typeface="Cambria Math"/>
                <a:cs typeface="Cambria Math"/>
                <a:sym typeface="Cambria Math"/>
              </a:rPr>
              <a:t>𝐾×𝐾</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5980" name="Google Shape;5980;p6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34</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783109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1"/>
        <p:cNvGrpSpPr/>
        <p:nvPr/>
      </p:nvGrpSpPr>
      <p:grpSpPr>
        <a:xfrm>
          <a:off x="0" y="0"/>
          <a:ext cx="0" cy="0"/>
          <a:chOff x="0" y="0"/>
          <a:chExt cx="0" cy="0"/>
        </a:xfrm>
      </p:grpSpPr>
      <p:sp>
        <p:nvSpPr>
          <p:cNvPr id="5992" name="Google Shape;5992;p6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3" name="Google Shape;5993;p6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El resultado de la prueba de una predicción de clasificación se puede resumir mediante una matriz de confusión.</a:t>
            </a:r>
            <a:endParaRPr/>
          </a:p>
          <a:p>
            <a:pPr marL="0" marR="0" lvl="0" indent="0" algn="l" rtl="0">
              <a:lnSpc>
                <a:spcPct val="100000"/>
              </a:lnSpc>
              <a:spcBef>
                <a:spcPts val="0"/>
              </a:spcBef>
              <a:spcAft>
                <a:spcPts val="0"/>
              </a:spcAft>
              <a:buClr>
                <a:schemeClr val="dk1"/>
              </a:buClr>
              <a:buSzPts val="1200"/>
              <a:buFont typeface="Malgun Gothic"/>
              <a:buNone/>
            </a:pPr>
            <a:r>
              <a:rPr lang="en-US"/>
              <a:t>Las columnas corresponden a las etiquetas de clase reales, mientras que las filas corresponden a las etiquetas de clase predichas.</a:t>
            </a:r>
            <a:endParaRPr/>
          </a:p>
          <a:p>
            <a:pPr marL="0" marR="0" lvl="0" indent="0" algn="l" rtl="0">
              <a:lnSpc>
                <a:spcPct val="100000"/>
              </a:lnSpc>
              <a:spcBef>
                <a:spcPts val="0"/>
              </a:spcBef>
              <a:spcAft>
                <a:spcPts val="0"/>
              </a:spcAft>
              <a:buClr>
                <a:schemeClr val="dk1"/>
              </a:buClr>
              <a:buSzPts val="1200"/>
              <a:buFont typeface="Malgun Gothic"/>
              <a:buNone/>
            </a:pPr>
            <a:r>
              <a:rPr lang="en-US"/>
              <a:t>Cuando la variable de respuesta representa dos clases, la matriz de confusión es</a:t>
            </a:r>
            <a:r>
              <a:rPr lang="en-US" b="0" i="0">
                <a:latin typeface="Cambria Math"/>
                <a:ea typeface="Cambria Math"/>
                <a:cs typeface="Cambria Math"/>
                <a:sym typeface="Cambria Math"/>
              </a:rPr>
              <a:t>2×2</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r>
              <a:rPr lang="en-US"/>
              <a:t>Para un número dado de clases</a:t>
            </a:r>
            <a:r>
              <a:rPr lang="en-US" b="0" i="0">
                <a:latin typeface="Cambria Math"/>
                <a:ea typeface="Cambria Math"/>
                <a:cs typeface="Cambria Math"/>
                <a:sym typeface="Cambria Math"/>
              </a:rPr>
              <a:t>𝐾</a:t>
            </a:r>
            <a:r>
              <a:rPr lang="en-US"/>
              <a:t>, la matriz de confusión es</a:t>
            </a:r>
            <a:r>
              <a:rPr lang="en-US" b="0" i="0">
                <a:latin typeface="Cambria Math"/>
                <a:ea typeface="Cambria Math"/>
                <a:cs typeface="Cambria Math"/>
                <a:sym typeface="Cambria Math"/>
              </a:rPr>
              <a:t>𝐾×𝐾</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5994" name="Google Shape;5994;p6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35</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53480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1"/>
        <p:cNvGrpSpPr/>
        <p:nvPr/>
      </p:nvGrpSpPr>
      <p:grpSpPr>
        <a:xfrm>
          <a:off x="0" y="0"/>
          <a:ext cx="0" cy="0"/>
          <a:chOff x="0" y="0"/>
          <a:chExt cx="0" cy="0"/>
        </a:xfrm>
      </p:grpSpPr>
      <p:sp>
        <p:nvSpPr>
          <p:cNvPr id="6022" name="Google Shape;6022;p6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3" name="Google Shape;6023;p6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El resultado de la prueba de una predicción de clasificación se puede resumir mediante una matriz de confusión.</a:t>
            </a:r>
            <a:endParaRPr/>
          </a:p>
          <a:p>
            <a:pPr marL="0" marR="0" lvl="0" indent="0" algn="l" rtl="0">
              <a:lnSpc>
                <a:spcPct val="100000"/>
              </a:lnSpc>
              <a:spcBef>
                <a:spcPts val="0"/>
              </a:spcBef>
              <a:spcAft>
                <a:spcPts val="0"/>
              </a:spcAft>
              <a:buClr>
                <a:schemeClr val="dk1"/>
              </a:buClr>
              <a:buSzPts val="1200"/>
              <a:buFont typeface="Malgun Gothic"/>
              <a:buNone/>
            </a:pPr>
            <a:r>
              <a:rPr lang="en-US"/>
              <a:t>Las columnas corresponden a las etiquetas de clase reales, mientras que las filas corresponden a las etiquetas de clase predichas.</a:t>
            </a:r>
            <a:endParaRPr/>
          </a:p>
          <a:p>
            <a:pPr marL="0" marR="0" lvl="0" indent="0" algn="l" rtl="0">
              <a:lnSpc>
                <a:spcPct val="100000"/>
              </a:lnSpc>
              <a:spcBef>
                <a:spcPts val="0"/>
              </a:spcBef>
              <a:spcAft>
                <a:spcPts val="0"/>
              </a:spcAft>
              <a:buClr>
                <a:schemeClr val="dk1"/>
              </a:buClr>
              <a:buSzPts val="1200"/>
              <a:buFont typeface="Malgun Gothic"/>
              <a:buNone/>
            </a:pPr>
            <a:r>
              <a:rPr lang="en-US"/>
              <a:t>Cuando la variable de respuesta representa dos clases, la matriz de confusión es</a:t>
            </a:r>
            <a:r>
              <a:rPr lang="en-US" b="0" i="0">
                <a:latin typeface="Cambria Math"/>
                <a:ea typeface="Cambria Math"/>
                <a:cs typeface="Cambria Math"/>
                <a:sym typeface="Cambria Math"/>
              </a:rPr>
              <a:t>2×2</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r>
              <a:rPr lang="en-US"/>
              <a:t>Para un número dado de clases</a:t>
            </a:r>
            <a:r>
              <a:rPr lang="en-US" b="0" i="0">
                <a:latin typeface="Cambria Math"/>
                <a:ea typeface="Cambria Math"/>
                <a:cs typeface="Cambria Math"/>
                <a:sym typeface="Cambria Math"/>
              </a:rPr>
              <a:t>𝐾</a:t>
            </a:r>
            <a:r>
              <a:rPr lang="en-US"/>
              <a:t>, la matriz de confusión es</a:t>
            </a:r>
            <a:r>
              <a:rPr lang="en-US" b="0" i="0">
                <a:latin typeface="Cambria Math"/>
                <a:ea typeface="Cambria Math"/>
                <a:cs typeface="Cambria Math"/>
                <a:sym typeface="Cambria Math"/>
              </a:rPr>
              <a:t>𝐾×𝐾</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6024" name="Google Shape;6024;p6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36</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627938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7"/>
        <p:cNvGrpSpPr/>
        <p:nvPr/>
      </p:nvGrpSpPr>
      <p:grpSpPr>
        <a:xfrm>
          <a:off x="0" y="0"/>
          <a:ext cx="0" cy="0"/>
          <a:chOff x="0" y="0"/>
          <a:chExt cx="0" cy="0"/>
        </a:xfrm>
      </p:grpSpPr>
      <p:sp>
        <p:nvSpPr>
          <p:cNvPr id="6038" name="Google Shape;6038;p6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9" name="Google Shape;6039;p6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dirty="0"/>
              <a:t>Nota:</a:t>
            </a:r>
            <a:endParaRPr dirty="0"/>
          </a:p>
          <a:p>
            <a:pPr marL="0" marR="0" lvl="0" indent="0" algn="l" rtl="0">
              <a:lnSpc>
                <a:spcPct val="100000"/>
              </a:lnSpc>
              <a:spcBef>
                <a:spcPts val="0"/>
              </a:spcBef>
              <a:spcAft>
                <a:spcPts val="0"/>
              </a:spcAft>
              <a:buClr>
                <a:schemeClr val="dk1"/>
              </a:buClr>
              <a:buSzPts val="1200"/>
              <a:buFont typeface="Malgun Gothic"/>
              <a:buNone/>
            </a:pPr>
            <a:r>
              <a:rPr lang="en-US" dirty="0"/>
              <a:t>El </a:t>
            </a:r>
            <a:r>
              <a:rPr lang="en-US" dirty="0" err="1"/>
              <a:t>resultado</a:t>
            </a:r>
            <a:r>
              <a:rPr lang="en-US" dirty="0"/>
              <a:t> de la </a:t>
            </a:r>
            <a:r>
              <a:rPr lang="en-US" dirty="0" err="1"/>
              <a:t>prueba</a:t>
            </a:r>
            <a:r>
              <a:rPr lang="en-US" dirty="0"/>
              <a:t> de </a:t>
            </a:r>
            <a:r>
              <a:rPr lang="en-US" dirty="0" err="1"/>
              <a:t>una</a:t>
            </a:r>
            <a:r>
              <a:rPr lang="en-US" dirty="0"/>
              <a:t> </a:t>
            </a:r>
            <a:r>
              <a:rPr lang="en-US" dirty="0" err="1"/>
              <a:t>predicción</a:t>
            </a:r>
            <a:r>
              <a:rPr lang="en-US" dirty="0"/>
              <a:t> de </a:t>
            </a:r>
            <a:r>
              <a:rPr lang="en-US" dirty="0" err="1"/>
              <a:t>clasificación</a:t>
            </a:r>
            <a:r>
              <a:rPr lang="en-US" dirty="0"/>
              <a:t> se </a:t>
            </a:r>
            <a:r>
              <a:rPr lang="en-US" dirty="0" err="1"/>
              <a:t>puede</a:t>
            </a:r>
            <a:r>
              <a:rPr lang="en-US" dirty="0"/>
              <a:t> </a:t>
            </a:r>
            <a:r>
              <a:rPr lang="en-US" dirty="0" err="1"/>
              <a:t>resumir</a:t>
            </a:r>
            <a:r>
              <a:rPr lang="en-US" dirty="0"/>
              <a:t> </a:t>
            </a:r>
            <a:r>
              <a:rPr lang="en-US" dirty="0" err="1"/>
              <a:t>mediante</a:t>
            </a:r>
            <a:r>
              <a:rPr lang="en-US" dirty="0"/>
              <a:t> </a:t>
            </a:r>
            <a:r>
              <a:rPr lang="en-US" dirty="0" err="1"/>
              <a:t>una</a:t>
            </a:r>
            <a:r>
              <a:rPr lang="en-US" dirty="0"/>
              <a:t> </a:t>
            </a:r>
            <a:r>
              <a:rPr lang="en-US" dirty="0" err="1"/>
              <a:t>matriz</a:t>
            </a:r>
            <a:r>
              <a:rPr lang="en-US" dirty="0"/>
              <a:t> de </a:t>
            </a:r>
            <a:r>
              <a:rPr lang="en-US" dirty="0" err="1"/>
              <a:t>confusión</a:t>
            </a:r>
            <a:r>
              <a:rPr lang="en-US" dirty="0"/>
              <a:t>.</a:t>
            </a:r>
            <a:endParaRPr dirty="0"/>
          </a:p>
          <a:p>
            <a:pPr marL="0" marR="0" lvl="0" indent="0" algn="l" rtl="0">
              <a:lnSpc>
                <a:spcPct val="100000"/>
              </a:lnSpc>
              <a:spcBef>
                <a:spcPts val="0"/>
              </a:spcBef>
              <a:spcAft>
                <a:spcPts val="0"/>
              </a:spcAft>
              <a:buClr>
                <a:schemeClr val="dk1"/>
              </a:buClr>
              <a:buSzPts val="1200"/>
              <a:buFont typeface="Malgun Gothic"/>
              <a:buNone/>
            </a:pPr>
            <a:r>
              <a:rPr lang="en-US" dirty="0"/>
              <a:t>Las </a:t>
            </a:r>
            <a:r>
              <a:rPr lang="en-US" dirty="0" err="1"/>
              <a:t>columnas</a:t>
            </a:r>
            <a:r>
              <a:rPr lang="en-US" dirty="0"/>
              <a:t> </a:t>
            </a:r>
            <a:r>
              <a:rPr lang="en-US" dirty="0" err="1"/>
              <a:t>corresponden</a:t>
            </a:r>
            <a:r>
              <a:rPr lang="en-US" dirty="0"/>
              <a:t> a las </a:t>
            </a:r>
            <a:r>
              <a:rPr lang="en-US" dirty="0" err="1"/>
              <a:t>etiquetas</a:t>
            </a:r>
            <a:r>
              <a:rPr lang="en-US" dirty="0"/>
              <a:t> de </a:t>
            </a:r>
            <a:r>
              <a:rPr lang="en-US" dirty="0" err="1"/>
              <a:t>clase</a:t>
            </a:r>
            <a:r>
              <a:rPr lang="en-US" dirty="0"/>
              <a:t> </a:t>
            </a:r>
            <a:r>
              <a:rPr lang="en-US" dirty="0" err="1"/>
              <a:t>reales</a:t>
            </a:r>
            <a:r>
              <a:rPr lang="en-US" dirty="0"/>
              <a:t>, </a:t>
            </a:r>
            <a:r>
              <a:rPr lang="en-US" dirty="0" err="1"/>
              <a:t>mientras</a:t>
            </a:r>
            <a:r>
              <a:rPr lang="en-US" dirty="0"/>
              <a:t> que las </a:t>
            </a:r>
            <a:r>
              <a:rPr lang="en-US" dirty="0" err="1"/>
              <a:t>filas</a:t>
            </a:r>
            <a:r>
              <a:rPr lang="en-US" dirty="0"/>
              <a:t> </a:t>
            </a:r>
            <a:r>
              <a:rPr lang="en-US" dirty="0" err="1"/>
              <a:t>corresponden</a:t>
            </a:r>
            <a:r>
              <a:rPr lang="en-US" dirty="0"/>
              <a:t> a las </a:t>
            </a:r>
            <a:r>
              <a:rPr lang="en-US" dirty="0" err="1"/>
              <a:t>etiquetas</a:t>
            </a:r>
            <a:r>
              <a:rPr lang="en-US" dirty="0"/>
              <a:t> de </a:t>
            </a:r>
            <a:r>
              <a:rPr lang="en-US" dirty="0" err="1"/>
              <a:t>clase</a:t>
            </a:r>
            <a:r>
              <a:rPr lang="en-US" dirty="0"/>
              <a:t> </a:t>
            </a:r>
            <a:r>
              <a:rPr lang="en-US" dirty="0" err="1"/>
              <a:t>predichas</a:t>
            </a:r>
            <a:r>
              <a:rPr lang="en-US" dirty="0"/>
              <a:t>.</a:t>
            </a:r>
            <a:endParaRPr dirty="0"/>
          </a:p>
          <a:p>
            <a:pPr marL="0" marR="0" lvl="0" indent="0" algn="l" rtl="0">
              <a:lnSpc>
                <a:spcPct val="100000"/>
              </a:lnSpc>
              <a:spcBef>
                <a:spcPts val="0"/>
              </a:spcBef>
              <a:spcAft>
                <a:spcPts val="0"/>
              </a:spcAft>
              <a:buClr>
                <a:schemeClr val="dk1"/>
              </a:buClr>
              <a:buSzPts val="1200"/>
              <a:buFont typeface="Malgun Gothic"/>
              <a:buNone/>
            </a:pPr>
            <a:r>
              <a:rPr lang="en-US" dirty="0" err="1"/>
              <a:t>Cuando</a:t>
            </a:r>
            <a:r>
              <a:rPr lang="en-US" dirty="0"/>
              <a:t> la variable de </a:t>
            </a:r>
            <a:r>
              <a:rPr lang="en-US" dirty="0" err="1"/>
              <a:t>respuesta</a:t>
            </a:r>
            <a:r>
              <a:rPr lang="en-US" dirty="0"/>
              <a:t> </a:t>
            </a:r>
            <a:r>
              <a:rPr lang="en-US" dirty="0" err="1"/>
              <a:t>representa</a:t>
            </a:r>
            <a:r>
              <a:rPr lang="en-US" dirty="0"/>
              <a:t> dos </a:t>
            </a:r>
            <a:r>
              <a:rPr lang="en-US" dirty="0" err="1"/>
              <a:t>clases</a:t>
            </a:r>
            <a:r>
              <a:rPr lang="en-US" dirty="0"/>
              <a:t>, la </a:t>
            </a:r>
            <a:r>
              <a:rPr lang="en-US" dirty="0" err="1"/>
              <a:t>matriz</a:t>
            </a:r>
            <a:r>
              <a:rPr lang="en-US" dirty="0"/>
              <a:t> de </a:t>
            </a:r>
            <a:r>
              <a:rPr lang="en-US" dirty="0" err="1"/>
              <a:t>confusión</a:t>
            </a:r>
            <a:r>
              <a:rPr lang="en-US" dirty="0"/>
              <a:t> es</a:t>
            </a:r>
            <a:r>
              <a:rPr lang="en-US" b="0" i="0" dirty="0">
                <a:latin typeface="Cambria Math"/>
                <a:ea typeface="Cambria Math"/>
                <a:cs typeface="Cambria Math"/>
                <a:sym typeface="Cambria Math"/>
              </a:rPr>
              <a:t>2×2</a:t>
            </a:r>
            <a:r>
              <a:rPr lang="en-US" dirty="0"/>
              <a:t>en forma.</a:t>
            </a:r>
            <a:endParaRPr dirty="0"/>
          </a:p>
          <a:p>
            <a:pPr marL="0" marR="0" lvl="0" indent="0" algn="l" rtl="0">
              <a:lnSpc>
                <a:spcPct val="100000"/>
              </a:lnSpc>
              <a:spcBef>
                <a:spcPts val="0"/>
              </a:spcBef>
              <a:spcAft>
                <a:spcPts val="0"/>
              </a:spcAft>
              <a:buClr>
                <a:schemeClr val="dk1"/>
              </a:buClr>
              <a:buSzPts val="1200"/>
              <a:buFont typeface="Malgun Gothic"/>
              <a:buNone/>
            </a:pPr>
            <a:r>
              <a:rPr lang="en-US" dirty="0"/>
              <a:t>Para un </a:t>
            </a:r>
            <a:r>
              <a:rPr lang="en-US" dirty="0" err="1"/>
              <a:t>número</a:t>
            </a:r>
            <a:r>
              <a:rPr lang="en-US" dirty="0"/>
              <a:t> dado de </a:t>
            </a:r>
            <a:r>
              <a:rPr lang="en-US" dirty="0" err="1"/>
              <a:t>clases</a:t>
            </a:r>
            <a:r>
              <a:rPr lang="en-US" b="0" i="0" dirty="0">
                <a:latin typeface="Cambria Math"/>
                <a:ea typeface="Cambria Math"/>
                <a:cs typeface="Cambria Math"/>
                <a:sym typeface="Cambria Math"/>
              </a:rPr>
              <a:t>𝐾</a:t>
            </a:r>
            <a:r>
              <a:rPr lang="en-US" dirty="0"/>
              <a:t>, la </a:t>
            </a:r>
            <a:r>
              <a:rPr lang="en-US" dirty="0" err="1"/>
              <a:t>matriz</a:t>
            </a:r>
            <a:r>
              <a:rPr lang="en-US" dirty="0"/>
              <a:t> de </a:t>
            </a:r>
            <a:r>
              <a:rPr lang="en-US" dirty="0" err="1"/>
              <a:t>confusión</a:t>
            </a:r>
            <a:r>
              <a:rPr lang="en-US" dirty="0"/>
              <a:t> es</a:t>
            </a:r>
            <a:r>
              <a:rPr lang="en-US" b="0" i="0" dirty="0">
                <a:latin typeface="Cambria Math"/>
                <a:ea typeface="Cambria Math"/>
                <a:cs typeface="Cambria Math"/>
                <a:sym typeface="Cambria Math"/>
              </a:rPr>
              <a:t>𝐾×𝐾</a:t>
            </a:r>
            <a:r>
              <a:rPr lang="en-US" dirty="0" err="1"/>
              <a:t>en</a:t>
            </a:r>
            <a:r>
              <a:rPr lang="en-US" dirty="0"/>
              <a:t> forma.</a:t>
            </a:r>
            <a:endParaRPr dirty="0"/>
          </a:p>
          <a:p>
            <a:pPr marL="0" marR="0" lvl="0" indent="0" algn="l" rtl="0">
              <a:lnSpc>
                <a:spcPct val="100000"/>
              </a:lnSpc>
              <a:spcBef>
                <a:spcPts val="0"/>
              </a:spcBef>
              <a:spcAft>
                <a:spcPts val="0"/>
              </a:spcAft>
              <a:buClr>
                <a:schemeClr val="dk1"/>
              </a:buClr>
              <a:buSzPts val="1200"/>
              <a:buFont typeface="Malgun Gothic"/>
              <a:buNone/>
            </a:pPr>
            <a:endParaRPr dirty="0"/>
          </a:p>
        </p:txBody>
      </p:sp>
      <p:sp>
        <p:nvSpPr>
          <p:cNvPr id="6040" name="Google Shape;6040;p6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38</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9563744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8"/>
        <p:cNvGrpSpPr/>
        <p:nvPr/>
      </p:nvGrpSpPr>
      <p:grpSpPr>
        <a:xfrm>
          <a:off x="0" y="0"/>
          <a:ext cx="0" cy="0"/>
          <a:chOff x="0" y="0"/>
          <a:chExt cx="0" cy="0"/>
        </a:xfrm>
      </p:grpSpPr>
      <p:sp>
        <p:nvSpPr>
          <p:cNvPr id="6069" name="Google Shape;6069;p6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0" name="Google Shape;6070;p6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El resultado de la prueba de una predicción de clasificación se puede resumir mediante una matriz de confusión.</a:t>
            </a:r>
            <a:endParaRPr/>
          </a:p>
          <a:p>
            <a:pPr marL="0" marR="0" lvl="0" indent="0" algn="l" rtl="0">
              <a:lnSpc>
                <a:spcPct val="100000"/>
              </a:lnSpc>
              <a:spcBef>
                <a:spcPts val="0"/>
              </a:spcBef>
              <a:spcAft>
                <a:spcPts val="0"/>
              </a:spcAft>
              <a:buClr>
                <a:schemeClr val="dk1"/>
              </a:buClr>
              <a:buSzPts val="1200"/>
              <a:buFont typeface="Malgun Gothic"/>
              <a:buNone/>
            </a:pPr>
            <a:r>
              <a:rPr lang="en-US"/>
              <a:t>Las columnas corresponden a las etiquetas de clase reales, mientras que las filas corresponden a las etiquetas de clase predichas.</a:t>
            </a:r>
            <a:endParaRPr/>
          </a:p>
          <a:p>
            <a:pPr marL="0" marR="0" lvl="0" indent="0" algn="l" rtl="0">
              <a:lnSpc>
                <a:spcPct val="100000"/>
              </a:lnSpc>
              <a:spcBef>
                <a:spcPts val="0"/>
              </a:spcBef>
              <a:spcAft>
                <a:spcPts val="0"/>
              </a:spcAft>
              <a:buClr>
                <a:schemeClr val="dk1"/>
              </a:buClr>
              <a:buSzPts val="1200"/>
              <a:buFont typeface="Malgun Gothic"/>
              <a:buNone/>
            </a:pPr>
            <a:r>
              <a:rPr lang="en-US"/>
              <a:t>Cuando la variable de respuesta representa dos clases, la matriz de confusión es</a:t>
            </a:r>
            <a:r>
              <a:rPr lang="en-US" b="0" i="0">
                <a:latin typeface="Cambria Math"/>
                <a:ea typeface="Cambria Math"/>
                <a:cs typeface="Cambria Math"/>
                <a:sym typeface="Cambria Math"/>
              </a:rPr>
              <a:t>2×2</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r>
              <a:rPr lang="en-US"/>
              <a:t>Para un número dado de clases</a:t>
            </a:r>
            <a:r>
              <a:rPr lang="en-US" b="0" i="0">
                <a:latin typeface="Cambria Math"/>
                <a:ea typeface="Cambria Math"/>
                <a:cs typeface="Cambria Math"/>
                <a:sym typeface="Cambria Math"/>
              </a:rPr>
              <a:t>𝐾</a:t>
            </a:r>
            <a:r>
              <a:rPr lang="en-US"/>
              <a:t>, la matriz de confusión es</a:t>
            </a:r>
            <a:r>
              <a:rPr lang="en-US" b="0" i="0">
                <a:latin typeface="Cambria Math"/>
                <a:ea typeface="Cambria Math"/>
                <a:cs typeface="Cambria Math"/>
                <a:sym typeface="Cambria Math"/>
              </a:rPr>
              <a:t>𝐾×𝐾</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6071" name="Google Shape;6071;p6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39</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421320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3:notes"/>
          <p:cNvSpPr>
            <a:spLocks noGrp="1" noRot="1" noChangeAspect="1"/>
          </p:cNvSpPr>
          <p:nvPr>
            <p:ph type="sldImg" idx="2"/>
          </p:nvPr>
        </p:nvSpPr>
        <p:spPr>
          <a:xfrm>
            <a:off x="-571500" y="763588"/>
            <a:ext cx="8189913" cy="46085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3:notes"/>
          <p:cNvSpPr txBox="1">
            <a:spLocks noGrp="1"/>
          </p:cNvSpPr>
          <p:nvPr>
            <p:ph type="body" idx="1"/>
          </p:nvPr>
        </p:nvSpPr>
        <p:spPr>
          <a:xfrm>
            <a:off x="679768" y="5542373"/>
            <a:ext cx="5438140" cy="363976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SamsungOne 400" pitchFamily="34" charset="0"/>
                <a:ea typeface="SamsungOne 400" pitchFamily="34" charset="0"/>
                <a:sym typeface="Arial"/>
              </a:rPr>
              <a:t>10</a:t>
            </a:fld>
            <a:endParaRPr sz="1300" b="0" i="0" u="none" strike="noStrike" cap="none" dirty="0">
              <a:solidFill>
                <a:srgbClr val="000000"/>
              </a:solidFill>
              <a:latin typeface="SamsungOne 400" pitchFamily="34" charset="0"/>
              <a:ea typeface="SamsungOne 400" pitchFamily="34" charset="0"/>
              <a:sym typeface="Arial"/>
            </a:endParaRPr>
          </a:p>
        </p:txBody>
      </p:sp>
    </p:spTree>
    <p:extLst>
      <p:ext uri="{BB962C8B-B14F-4D97-AF65-F5344CB8AC3E}">
        <p14:creationId xmlns:p14="http://schemas.microsoft.com/office/powerpoint/2010/main" val="570878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6"/>
        <p:cNvGrpSpPr/>
        <p:nvPr/>
      </p:nvGrpSpPr>
      <p:grpSpPr>
        <a:xfrm>
          <a:off x="0" y="0"/>
          <a:ext cx="0" cy="0"/>
          <a:chOff x="0" y="0"/>
          <a:chExt cx="0" cy="0"/>
        </a:xfrm>
      </p:grpSpPr>
      <p:sp>
        <p:nvSpPr>
          <p:cNvPr id="6087" name="Google Shape;6087;p6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8" name="Google Shape;6088;p6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El resultado de la prueba de una predicción de clasificación se puede resumir mediante una matriz de confusión.</a:t>
            </a:r>
            <a:endParaRPr/>
          </a:p>
          <a:p>
            <a:pPr marL="0" marR="0" lvl="0" indent="0" algn="l" rtl="0">
              <a:lnSpc>
                <a:spcPct val="100000"/>
              </a:lnSpc>
              <a:spcBef>
                <a:spcPts val="0"/>
              </a:spcBef>
              <a:spcAft>
                <a:spcPts val="0"/>
              </a:spcAft>
              <a:buClr>
                <a:schemeClr val="dk1"/>
              </a:buClr>
              <a:buSzPts val="1200"/>
              <a:buFont typeface="Malgun Gothic"/>
              <a:buNone/>
            </a:pPr>
            <a:r>
              <a:rPr lang="en-US"/>
              <a:t>Las columnas corresponden a las etiquetas de clase reales, mientras que las filas corresponden a las etiquetas de clase predichas.</a:t>
            </a:r>
            <a:endParaRPr/>
          </a:p>
          <a:p>
            <a:pPr marL="0" marR="0" lvl="0" indent="0" algn="l" rtl="0">
              <a:lnSpc>
                <a:spcPct val="100000"/>
              </a:lnSpc>
              <a:spcBef>
                <a:spcPts val="0"/>
              </a:spcBef>
              <a:spcAft>
                <a:spcPts val="0"/>
              </a:spcAft>
              <a:buClr>
                <a:schemeClr val="dk1"/>
              </a:buClr>
              <a:buSzPts val="1200"/>
              <a:buFont typeface="Malgun Gothic"/>
              <a:buNone/>
            </a:pPr>
            <a:r>
              <a:rPr lang="en-US"/>
              <a:t>Cuando la variable de respuesta representa dos clases, la matriz de confusión es</a:t>
            </a:r>
            <a:r>
              <a:rPr lang="en-US" b="0" i="0">
                <a:latin typeface="Cambria Math"/>
                <a:ea typeface="Cambria Math"/>
                <a:cs typeface="Cambria Math"/>
                <a:sym typeface="Cambria Math"/>
              </a:rPr>
              <a:t>2×2</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r>
              <a:rPr lang="en-US"/>
              <a:t>Para un número dado de clases</a:t>
            </a:r>
            <a:r>
              <a:rPr lang="en-US" b="0" i="0">
                <a:latin typeface="Cambria Math"/>
                <a:ea typeface="Cambria Math"/>
                <a:cs typeface="Cambria Math"/>
                <a:sym typeface="Cambria Math"/>
              </a:rPr>
              <a:t>𝐾</a:t>
            </a:r>
            <a:r>
              <a:rPr lang="en-US"/>
              <a:t>, la matriz de confusión es</a:t>
            </a:r>
            <a:r>
              <a:rPr lang="en-US" b="0" i="0">
                <a:latin typeface="Cambria Math"/>
                <a:ea typeface="Cambria Math"/>
                <a:cs typeface="Cambria Math"/>
                <a:sym typeface="Cambria Math"/>
              </a:rPr>
              <a:t>𝐾×𝐾</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6089" name="Google Shape;6089;p6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41</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396724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3"/>
        <p:cNvGrpSpPr/>
        <p:nvPr/>
      </p:nvGrpSpPr>
      <p:grpSpPr>
        <a:xfrm>
          <a:off x="0" y="0"/>
          <a:ext cx="0" cy="0"/>
          <a:chOff x="0" y="0"/>
          <a:chExt cx="0" cy="0"/>
        </a:xfrm>
      </p:grpSpPr>
      <p:sp>
        <p:nvSpPr>
          <p:cNvPr id="6104" name="Google Shape;6104;p6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5" name="Google Shape;6105;p6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El resultado de la prueba de una predicción de clasificación se puede resumir mediante una matriz de confusión.</a:t>
            </a:r>
            <a:endParaRPr/>
          </a:p>
          <a:p>
            <a:pPr marL="0" marR="0" lvl="0" indent="0" algn="l" rtl="0">
              <a:lnSpc>
                <a:spcPct val="100000"/>
              </a:lnSpc>
              <a:spcBef>
                <a:spcPts val="0"/>
              </a:spcBef>
              <a:spcAft>
                <a:spcPts val="0"/>
              </a:spcAft>
              <a:buClr>
                <a:schemeClr val="dk1"/>
              </a:buClr>
              <a:buSzPts val="1200"/>
              <a:buFont typeface="Malgun Gothic"/>
              <a:buNone/>
            </a:pPr>
            <a:r>
              <a:rPr lang="en-US"/>
              <a:t>Las columnas corresponden a las etiquetas de clase reales, mientras que las filas corresponden a las etiquetas de clase predichas.</a:t>
            </a:r>
            <a:endParaRPr/>
          </a:p>
          <a:p>
            <a:pPr marL="0" marR="0" lvl="0" indent="0" algn="l" rtl="0">
              <a:lnSpc>
                <a:spcPct val="100000"/>
              </a:lnSpc>
              <a:spcBef>
                <a:spcPts val="0"/>
              </a:spcBef>
              <a:spcAft>
                <a:spcPts val="0"/>
              </a:spcAft>
              <a:buClr>
                <a:schemeClr val="dk1"/>
              </a:buClr>
              <a:buSzPts val="1200"/>
              <a:buFont typeface="Malgun Gothic"/>
              <a:buNone/>
            </a:pPr>
            <a:r>
              <a:rPr lang="en-US"/>
              <a:t>Cuando la variable de respuesta representa dos clases, la matriz de confusión es</a:t>
            </a:r>
            <a:r>
              <a:rPr lang="en-US" b="0" i="0">
                <a:latin typeface="Cambria Math"/>
                <a:ea typeface="Cambria Math"/>
                <a:cs typeface="Cambria Math"/>
                <a:sym typeface="Cambria Math"/>
              </a:rPr>
              <a:t>2×2</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r>
              <a:rPr lang="en-US"/>
              <a:t>Para un número dado de clases</a:t>
            </a:r>
            <a:r>
              <a:rPr lang="en-US" b="0" i="0">
                <a:latin typeface="Cambria Math"/>
                <a:ea typeface="Cambria Math"/>
                <a:cs typeface="Cambria Math"/>
                <a:sym typeface="Cambria Math"/>
              </a:rPr>
              <a:t>𝐾</a:t>
            </a:r>
            <a:r>
              <a:rPr lang="en-US"/>
              <a:t>, la matriz de confusión es</a:t>
            </a:r>
            <a:r>
              <a:rPr lang="en-US" b="0" i="0">
                <a:latin typeface="Cambria Math"/>
                <a:ea typeface="Cambria Math"/>
                <a:cs typeface="Cambria Math"/>
                <a:sym typeface="Cambria Math"/>
              </a:rPr>
              <a:t>𝐾×𝐾</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6106" name="Google Shape;6106;p6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42</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867035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9"/>
        <p:cNvGrpSpPr/>
        <p:nvPr/>
      </p:nvGrpSpPr>
      <p:grpSpPr>
        <a:xfrm>
          <a:off x="0" y="0"/>
          <a:ext cx="0" cy="0"/>
          <a:chOff x="0" y="0"/>
          <a:chExt cx="0" cy="0"/>
        </a:xfrm>
      </p:grpSpPr>
      <p:sp>
        <p:nvSpPr>
          <p:cNvPr id="6120" name="Google Shape;6120;p6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21" name="Google Shape;6121;p6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El resultado de la prueba de una predicción de clasificación se puede resumir mediante una matriz de confusión.</a:t>
            </a:r>
            <a:endParaRPr/>
          </a:p>
          <a:p>
            <a:pPr marL="0" marR="0" lvl="0" indent="0" algn="l" rtl="0">
              <a:lnSpc>
                <a:spcPct val="100000"/>
              </a:lnSpc>
              <a:spcBef>
                <a:spcPts val="0"/>
              </a:spcBef>
              <a:spcAft>
                <a:spcPts val="0"/>
              </a:spcAft>
              <a:buClr>
                <a:schemeClr val="dk1"/>
              </a:buClr>
              <a:buSzPts val="1200"/>
              <a:buFont typeface="Malgun Gothic"/>
              <a:buNone/>
            </a:pPr>
            <a:r>
              <a:rPr lang="en-US"/>
              <a:t>Las columnas corresponden a las etiquetas de clase reales, mientras que las filas corresponden a las etiquetas de clase predichas.</a:t>
            </a:r>
            <a:endParaRPr/>
          </a:p>
          <a:p>
            <a:pPr marL="0" marR="0" lvl="0" indent="0" algn="l" rtl="0">
              <a:lnSpc>
                <a:spcPct val="100000"/>
              </a:lnSpc>
              <a:spcBef>
                <a:spcPts val="0"/>
              </a:spcBef>
              <a:spcAft>
                <a:spcPts val="0"/>
              </a:spcAft>
              <a:buClr>
                <a:schemeClr val="dk1"/>
              </a:buClr>
              <a:buSzPts val="1200"/>
              <a:buFont typeface="Malgun Gothic"/>
              <a:buNone/>
            </a:pPr>
            <a:r>
              <a:rPr lang="en-US"/>
              <a:t>Cuando la variable de respuesta representa dos clases, la matriz de confusión es</a:t>
            </a:r>
            <a:r>
              <a:rPr lang="en-US" b="0" i="0">
                <a:latin typeface="Cambria Math"/>
                <a:ea typeface="Cambria Math"/>
                <a:cs typeface="Cambria Math"/>
                <a:sym typeface="Cambria Math"/>
              </a:rPr>
              <a:t>2×2</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r>
              <a:rPr lang="en-US"/>
              <a:t>Para un número dado de clases</a:t>
            </a:r>
            <a:r>
              <a:rPr lang="en-US" b="0" i="0">
                <a:latin typeface="Cambria Math"/>
                <a:ea typeface="Cambria Math"/>
                <a:cs typeface="Cambria Math"/>
                <a:sym typeface="Cambria Math"/>
              </a:rPr>
              <a:t>𝐾</a:t>
            </a:r>
            <a:r>
              <a:rPr lang="en-US"/>
              <a:t>, la matriz de confusión es</a:t>
            </a:r>
            <a:r>
              <a:rPr lang="en-US" b="0" i="0">
                <a:latin typeface="Cambria Math"/>
                <a:ea typeface="Cambria Math"/>
                <a:cs typeface="Cambria Math"/>
                <a:sym typeface="Cambria Math"/>
              </a:rPr>
              <a:t>𝐾×𝐾</a:t>
            </a:r>
            <a:r>
              <a:rPr lang="en-US"/>
              <a:t>en forma.</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6122" name="Google Shape;6122;p6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43</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4068807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2"/>
        <p:cNvGrpSpPr/>
        <p:nvPr/>
      </p:nvGrpSpPr>
      <p:grpSpPr>
        <a:xfrm>
          <a:off x="0" y="0"/>
          <a:ext cx="0" cy="0"/>
          <a:chOff x="0" y="0"/>
          <a:chExt cx="0" cy="0"/>
        </a:xfrm>
      </p:grpSpPr>
      <p:sp>
        <p:nvSpPr>
          <p:cNvPr id="6133" name="Google Shape;6133;p6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4" name="Google Shape;6134;p6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DE QUÉ SE TRATA ESTA PRÁCTICA</a:t>
            </a:r>
            <a:endParaRPr/>
          </a:p>
          <a:p>
            <a:pPr marL="0" lvl="0" indent="0" algn="l" rtl="0">
              <a:lnSpc>
                <a:spcPct val="100000"/>
              </a:lnSpc>
              <a:spcBef>
                <a:spcPts val="0"/>
              </a:spcBef>
              <a:spcAft>
                <a:spcPts val="0"/>
              </a:spcAft>
              <a:buSzPts val="1400"/>
              <a:buNone/>
            </a:pPr>
            <a:r>
              <a:rPr lang="en-US" sz="1200">
                <a:solidFill>
                  <a:schemeClr val="dk1"/>
                </a:solidFill>
                <a:latin typeface="Malgun Gothic"/>
                <a:ea typeface="Malgun Gothic"/>
                <a:cs typeface="Malgun Gothic"/>
                <a:sym typeface="Malgun Gothic"/>
              </a:rPr>
              <a:t>En esta práctica, aplicamos clasificación con regresión logística.</a:t>
            </a:r>
            <a:endParaRPr sz="1000">
              <a:solidFill>
                <a:schemeClr val="dk1"/>
              </a:solidFill>
              <a:latin typeface="Malgun Gothic"/>
              <a:ea typeface="Malgun Gothic"/>
              <a:cs typeface="Malgun Gothic"/>
              <a:sym typeface="Malgun Gothic"/>
            </a:endParaRPr>
          </a:p>
          <a:p>
            <a:pPr marL="0" lvl="0" indent="0" algn="l" rtl="0">
              <a:lnSpc>
                <a:spcPct val="100000"/>
              </a:lnSpc>
              <a:spcBef>
                <a:spcPts val="0"/>
              </a:spcBef>
              <a:spcAft>
                <a:spcPts val="0"/>
              </a:spcAft>
              <a:buSzPts val="1400"/>
              <a:buNone/>
            </a:pPr>
            <a:r>
              <a:rPr lang="en-US" sz="1200">
                <a:solidFill>
                  <a:schemeClr val="dk1"/>
                </a:solidFill>
                <a:latin typeface="Malgun Gothic"/>
                <a:ea typeface="Malgun Gothic"/>
                <a:cs typeface="Malgun Gothic"/>
                <a:sym typeface="Malgun Gothic"/>
              </a:rPr>
              <a:t> </a:t>
            </a:r>
            <a:endParaRPr/>
          </a:p>
          <a:p>
            <a:pPr marL="0" marR="0" lvl="0" indent="0" algn="l" rtl="0">
              <a:lnSpc>
                <a:spcPct val="100000"/>
              </a:lnSpc>
              <a:spcBef>
                <a:spcPts val="0"/>
              </a:spcBef>
              <a:spcAft>
                <a:spcPts val="0"/>
              </a:spcAft>
              <a:buClr>
                <a:srgbClr val="000000"/>
              </a:buClr>
              <a:buSzPts val="1000"/>
              <a:buFont typeface="Times New Roman"/>
              <a:buNone/>
            </a:pPr>
            <a:r>
              <a:rPr lang="en-US" sz="1000" b="1">
                <a:solidFill>
                  <a:srgbClr val="000000"/>
                </a:solidFill>
                <a:latin typeface="Times New Roman"/>
                <a:ea typeface="Times New Roman"/>
                <a:cs typeface="Times New Roman"/>
                <a:sym typeface="Times New Roman"/>
              </a:rPr>
              <a:t>INSTRUCCIONES DE PRÁCTICA</a:t>
            </a:r>
            <a:endParaRPr sz="1000">
              <a:solidFill>
                <a:schemeClr val="dk1"/>
              </a:solidFill>
              <a:latin typeface="Malgun Gothic"/>
              <a:ea typeface="Malgun Gothic"/>
              <a:cs typeface="Malgun Gothic"/>
              <a:sym typeface="Malgun Gothic"/>
            </a:endParaRPr>
          </a:p>
          <a:p>
            <a:pPr marL="342900" lvl="0" indent="-342900" algn="l" rtl="0">
              <a:lnSpc>
                <a:spcPct val="100000"/>
              </a:lnSpc>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Hacer clic</a:t>
            </a:r>
            <a:r>
              <a:rPr lang="en-US" sz="1200" b="1">
                <a:solidFill>
                  <a:srgbClr val="000000"/>
                </a:solidFill>
                <a:latin typeface="Times New Roman"/>
                <a:ea typeface="Times New Roman"/>
                <a:cs typeface="Times New Roman"/>
                <a:sym typeface="Times New Roman"/>
              </a:rPr>
              <a:t>Ventana</a:t>
            </a:r>
            <a:r>
              <a:rPr lang="en-US" sz="1200">
                <a:solidFill>
                  <a:srgbClr val="000000"/>
                </a:solidFill>
                <a:latin typeface="Times New Roman"/>
                <a:ea typeface="Times New Roman"/>
                <a:cs typeface="Times New Roman"/>
                <a:sym typeface="Times New Roman"/>
              </a:rPr>
              <a:t>botón.</a:t>
            </a:r>
            <a:endParaRPr sz="1000">
              <a:latin typeface="Malgun Gothic"/>
              <a:ea typeface="Malgun Gothic"/>
              <a:cs typeface="Malgun Gothic"/>
              <a:sym typeface="Malgun Gothic"/>
            </a:endParaRPr>
          </a:p>
          <a:p>
            <a:pPr marL="342900" lvl="0" indent="-342900" algn="l" rtl="0">
              <a:lnSpc>
                <a:spcPct val="100000"/>
              </a:lnSpc>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Buscar el “</a:t>
            </a:r>
            <a:r>
              <a:rPr lang="en-US" sz="1200" b="1">
                <a:solidFill>
                  <a:srgbClr val="000000"/>
                </a:solidFill>
                <a:latin typeface="Times New Roman"/>
                <a:ea typeface="Times New Roman"/>
                <a:cs typeface="Times New Roman"/>
                <a:sym typeface="Times New Roman"/>
              </a:rPr>
              <a:t>indicador de anaconda</a:t>
            </a:r>
            <a:r>
              <a:rPr lang="en-US" sz="1200">
                <a:solidFill>
                  <a:srgbClr val="000000"/>
                </a:solidFill>
                <a:latin typeface="Times New Roman"/>
                <a:ea typeface="Times New Roman"/>
                <a:cs typeface="Times New Roman"/>
                <a:sym typeface="Times New Roman"/>
              </a:rPr>
              <a:t>" y correr.</a:t>
            </a:r>
            <a:endParaRPr sz="1000">
              <a:latin typeface="Malgun Gothic"/>
              <a:ea typeface="Malgun Gothic"/>
              <a:cs typeface="Malgun Gothic"/>
              <a:sym typeface="Malgun Gothic"/>
            </a:endParaRPr>
          </a:p>
          <a:p>
            <a:pPr marL="342900" lvl="0" indent="-342900" algn="l" rtl="0">
              <a:lnSpc>
                <a:spcPct val="100000"/>
              </a:lnSpc>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Escriba el comando "</a:t>
            </a:r>
            <a:r>
              <a:rPr lang="en-US" sz="1200" b="1">
                <a:solidFill>
                  <a:srgbClr val="000000"/>
                </a:solidFill>
                <a:latin typeface="Times New Roman"/>
                <a:ea typeface="Times New Roman"/>
                <a:cs typeface="Times New Roman"/>
                <a:sym typeface="Times New Roman"/>
              </a:rPr>
              <a:t>cuaderno jupyter</a:t>
            </a:r>
            <a:r>
              <a:rPr lang="en-US" sz="1200">
                <a:solidFill>
                  <a:srgbClr val="000000"/>
                </a:solidFill>
                <a:latin typeface="Times New Roman"/>
                <a:ea typeface="Times New Roman"/>
                <a:cs typeface="Times New Roman"/>
                <a:sym typeface="Times New Roman"/>
              </a:rPr>
              <a:t>" y presione Entrar.</a:t>
            </a:r>
            <a:endParaRPr/>
          </a:p>
          <a:p>
            <a:pPr marL="342900" lvl="0" indent="-342900" algn="l" rtl="0">
              <a:lnSpc>
                <a:spcPct val="100000"/>
              </a:lnSpc>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En Jupyter Notebook, vaya a la carpeta que contiene los archivos de práctica.</a:t>
            </a:r>
            <a:r>
              <a:rPr lang="en-US" sz="1000">
                <a:latin typeface="Malgun Gothic"/>
                <a:ea typeface="Malgun Gothic"/>
                <a:cs typeface="Malgun Gothic"/>
                <a:sym typeface="Malgun Gothic"/>
              </a:rPr>
              <a:t> </a:t>
            </a:r>
            <a:r>
              <a:rPr lang="en-US" sz="1200">
                <a:solidFill>
                  <a:srgbClr val="000000"/>
                </a:solidFill>
                <a:latin typeface="Times New Roman"/>
                <a:ea typeface="Times New Roman"/>
                <a:cs typeface="Times New Roman"/>
                <a:sym typeface="Times New Roman"/>
              </a:rPr>
              <a:t>(Si aún no tiene archivos de práctica, pregunte a su instructor)</a:t>
            </a:r>
            <a:endParaRPr/>
          </a:p>
          <a:p>
            <a:pPr marL="342900" lvl="0" indent="-342900" algn="l" rtl="0">
              <a:lnSpc>
                <a:spcPct val="100000"/>
              </a:lnSpc>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Hacer clic</a:t>
            </a:r>
            <a:r>
              <a:rPr lang="en-US" sz="1200" b="1">
                <a:solidFill>
                  <a:srgbClr val="000000"/>
                </a:solidFill>
                <a:latin typeface="Times New Roman"/>
                <a:ea typeface="Times New Roman"/>
                <a:cs typeface="Times New Roman"/>
                <a:sym typeface="Times New Roman"/>
              </a:rPr>
              <a:t>Ejercicio de codificación</a:t>
            </a:r>
            <a:r>
              <a:rPr lang="en-US" sz="1200">
                <a:solidFill>
                  <a:srgbClr val="000000"/>
                </a:solidFill>
                <a:latin typeface="Times New Roman"/>
                <a:ea typeface="Times New Roman"/>
                <a:cs typeface="Times New Roman"/>
                <a:sym typeface="Times New Roman"/>
              </a:rPr>
              <a:t>carpeta.</a:t>
            </a:r>
            <a:endParaRPr sz="1000">
              <a:latin typeface="Malgun Gothic"/>
              <a:ea typeface="Malgun Gothic"/>
              <a:cs typeface="Malgun Gothic"/>
              <a:sym typeface="Malgun Gothic"/>
            </a:endParaRPr>
          </a:p>
          <a:p>
            <a:pPr marL="342900" lvl="0" indent="-342900" algn="l" rtl="0">
              <a:lnSpc>
                <a:spcPct val="100000"/>
              </a:lnSpc>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Haga clic en el</a:t>
            </a:r>
            <a:r>
              <a:rPr lang="en-US" sz="1200" b="1">
                <a:solidFill>
                  <a:srgbClr val="000000"/>
                </a:solidFill>
                <a:latin typeface="Times New Roman"/>
                <a:ea typeface="Times New Roman"/>
                <a:cs typeface="Times New Roman"/>
                <a:sym typeface="Times New Roman"/>
              </a:rPr>
              <a:t>ex_0307.ipynb</a:t>
            </a:r>
            <a:r>
              <a:rPr lang="en-US" sz="1200">
                <a:solidFill>
                  <a:srgbClr val="000000"/>
                </a:solidFill>
                <a:latin typeface="Times New Roman"/>
                <a:ea typeface="Times New Roman"/>
                <a:cs typeface="Times New Roman"/>
                <a:sym typeface="Times New Roman"/>
              </a:rPr>
              <a:t>expediente.</a:t>
            </a:r>
            <a:endParaRPr/>
          </a:p>
          <a:p>
            <a:pPr marL="342900" lvl="0" indent="-342900" algn="l" rtl="0">
              <a:lnSpc>
                <a:spcPct val="100000"/>
              </a:lnSpc>
              <a:spcBef>
                <a:spcPts val="800"/>
              </a:spcBef>
              <a:spcAft>
                <a:spcPts val="0"/>
              </a:spcAft>
              <a:buClr>
                <a:srgbClr val="FF0000"/>
              </a:buClr>
              <a:buSzPts val="1200"/>
              <a:buFont typeface="Malgun Gothic"/>
              <a:buAutoNum type="arabicPeriod"/>
            </a:pPr>
            <a:r>
              <a:rPr lang="en-US" sz="1200">
                <a:solidFill>
                  <a:srgbClr val="FF0000"/>
                </a:solidFill>
                <a:highlight>
                  <a:srgbClr val="FF0000"/>
                </a:highlight>
                <a:latin typeface="Malgun Gothic"/>
                <a:ea typeface="Malgun Gothic"/>
                <a:cs typeface="Malgun Gothic"/>
                <a:sym typeface="Malgun Gothic"/>
              </a:rPr>
              <a:t>Revise los ejemplos sobre los temas a continuación:</a:t>
            </a:r>
            <a:br>
              <a:rPr lang="en-US" sz="1000" i="0">
                <a:solidFill>
                  <a:srgbClr val="FF0000"/>
                </a:solidFill>
                <a:highlight>
                  <a:srgbClr val="FF0000"/>
                </a:highlight>
                <a:latin typeface="Malgun Gothic"/>
                <a:ea typeface="Malgun Gothic"/>
                <a:cs typeface="Malgun Gothic"/>
                <a:sym typeface="Malgun Gothic"/>
              </a:rPr>
            </a:br>
            <a:br>
              <a:rPr lang="en-US" sz="1000" i="0">
                <a:solidFill>
                  <a:srgbClr val="FF0000"/>
                </a:solidFill>
                <a:highlight>
                  <a:srgbClr val="FF0000"/>
                </a:highlight>
                <a:latin typeface="Malgun Gothic"/>
                <a:ea typeface="Malgun Gothic"/>
                <a:cs typeface="Malgun Gothic"/>
                <a:sym typeface="Malgun Gothic"/>
              </a:rPr>
            </a:br>
            <a:r>
              <a:rPr lang="en-US" sz="1200" i="1">
                <a:solidFill>
                  <a:schemeClr val="dk1"/>
                </a:solidFill>
                <a:highlight>
                  <a:srgbClr val="FF0000"/>
                </a:highlight>
                <a:latin typeface="Malgun Gothic"/>
                <a:ea typeface="Malgun Gothic"/>
                <a:cs typeface="Malgun Gothic"/>
                <a:sym typeface="Malgun Gothic"/>
              </a:rPr>
              <a:t>UNA.</a:t>
            </a:r>
            <a:r>
              <a:rPr lang="en-US" sz="1200" i="1">
                <a:solidFill>
                  <a:schemeClr val="dk1"/>
                </a:solidFill>
                <a:latin typeface="Malgun Gothic"/>
                <a:ea typeface="Malgun Gothic"/>
                <a:cs typeface="Malgun Gothic"/>
                <a:sym typeface="Malgun Gothic"/>
              </a:rPr>
              <a:t>Clasificación con regresión logística</a:t>
            </a:r>
            <a:br>
              <a:rPr lang="en-US" sz="1200" i="1">
                <a:solidFill>
                  <a:schemeClr val="dk1"/>
                </a:solidFill>
                <a:highlight>
                  <a:srgbClr val="FF0000"/>
                </a:highlight>
                <a:latin typeface="Malgun Gothic"/>
                <a:ea typeface="Malgun Gothic"/>
                <a:cs typeface="Malgun Gothic"/>
                <a:sym typeface="Malgun Gothic"/>
              </a:rPr>
            </a:br>
            <a:r>
              <a:rPr lang="en-US" sz="1200" i="1">
                <a:solidFill>
                  <a:schemeClr val="dk1"/>
                </a:solidFill>
                <a:highlight>
                  <a:srgbClr val="FF0000"/>
                </a:highlight>
                <a:latin typeface="Malgun Gothic"/>
                <a:ea typeface="Malgun Gothic"/>
                <a:cs typeface="Malgun Gothic"/>
                <a:sym typeface="Malgun Gothic"/>
              </a:rPr>
              <a:t>i.</a:t>
            </a:r>
            <a:r>
              <a:rPr lang="en-US" sz="1200" i="1">
                <a:solidFill>
                  <a:schemeClr val="dk1"/>
                </a:solidFill>
                <a:latin typeface="Malgun Gothic"/>
                <a:ea typeface="Malgun Gothic"/>
                <a:cs typeface="Malgun Gothic"/>
                <a:sym typeface="Malgun Gothic"/>
              </a:rPr>
              <a:t>Leer datos y explorar</a:t>
            </a:r>
            <a:r>
              <a:rPr lang="en-US" sz="1200" i="1">
                <a:solidFill>
                  <a:schemeClr val="dk1"/>
                </a:solidFill>
                <a:highlight>
                  <a:srgbClr val="FF0000"/>
                </a:highlight>
                <a:latin typeface="Malgun Gothic"/>
                <a:ea typeface="Malgun Gothic"/>
                <a:cs typeface="Malgun Gothic"/>
                <a:sym typeface="Malgun Gothic"/>
              </a:rPr>
              <a:t>.</a:t>
            </a:r>
            <a:br>
              <a:rPr lang="en-US" sz="1200" i="1">
                <a:solidFill>
                  <a:schemeClr val="dk1"/>
                </a:solidFill>
                <a:highlight>
                  <a:srgbClr val="FF0000"/>
                </a:highlight>
                <a:latin typeface="Malgun Gothic"/>
                <a:ea typeface="Malgun Gothic"/>
                <a:cs typeface="Malgun Gothic"/>
                <a:sym typeface="Malgun Gothic"/>
              </a:rPr>
            </a:br>
            <a:r>
              <a:rPr lang="en-US" sz="1200" i="1">
                <a:solidFill>
                  <a:schemeClr val="dk1"/>
                </a:solidFill>
                <a:highlight>
                  <a:srgbClr val="FF0000"/>
                </a:highlight>
                <a:latin typeface="Malgun Gothic"/>
                <a:ea typeface="Malgun Gothic"/>
                <a:cs typeface="Malgun Gothic"/>
                <a:sym typeface="Malgun Gothic"/>
              </a:rPr>
              <a:t>ii.</a:t>
            </a:r>
            <a:r>
              <a:rPr lang="en-US" sz="1200" i="1">
                <a:solidFill>
                  <a:schemeClr val="dk1"/>
                </a:solidFill>
                <a:latin typeface="Malgun Gothic"/>
                <a:ea typeface="Malgun Gothic"/>
                <a:cs typeface="Malgun Gothic"/>
                <a:sym typeface="Malgun Gothic"/>
              </a:rPr>
              <a:t>entrenar y probar</a:t>
            </a:r>
            <a:br>
              <a:rPr lang="en-US" sz="1200" i="1">
                <a:solidFill>
                  <a:schemeClr val="dk1"/>
                </a:solidFill>
                <a:latin typeface="Malgun Gothic"/>
                <a:ea typeface="Malgun Gothic"/>
                <a:cs typeface="Malgun Gothic"/>
                <a:sym typeface="Malgun Gothic"/>
              </a:rPr>
            </a:br>
            <a:r>
              <a:rPr lang="en-US" sz="1200" i="1">
                <a:solidFill>
                  <a:schemeClr val="dk1"/>
                </a:solidFill>
                <a:latin typeface="Malgun Gothic"/>
                <a:ea typeface="Malgun Gothic"/>
                <a:cs typeface="Malgun Gothic"/>
                <a:sym typeface="Malgun Gothic"/>
              </a:rPr>
              <a:t>iii. Corte (umbral)</a:t>
            </a:r>
            <a:br>
              <a:rPr lang="en-US" sz="1200" i="1">
                <a:solidFill>
                  <a:schemeClr val="dk1"/>
                </a:solidFill>
                <a:latin typeface="Malgun Gothic"/>
                <a:ea typeface="Malgun Gothic"/>
                <a:cs typeface="Malgun Gothic"/>
                <a:sym typeface="Malgun Gothic"/>
              </a:rPr>
            </a:br>
            <a:r>
              <a:rPr lang="en-US" sz="1200" i="1">
                <a:solidFill>
                  <a:schemeClr val="dk1"/>
                </a:solidFill>
                <a:latin typeface="Malgun Gothic"/>
                <a:ea typeface="Malgun Gothic"/>
                <a:cs typeface="Malgun Gothic"/>
                <a:sym typeface="Malgun Gothic"/>
              </a:rPr>
              <a:t>IV. curva ROC</a:t>
            </a:r>
            <a:br>
              <a:rPr lang="en-US" sz="1200" i="1">
                <a:solidFill>
                  <a:schemeClr val="dk1"/>
                </a:solidFill>
                <a:latin typeface="Malgun Gothic"/>
                <a:ea typeface="Malgun Gothic"/>
                <a:cs typeface="Malgun Gothic"/>
                <a:sym typeface="Malgun Gothic"/>
              </a:rPr>
            </a:br>
            <a:r>
              <a:rPr lang="en-US" sz="1200" i="1">
                <a:solidFill>
                  <a:schemeClr val="dk1"/>
                </a:solidFill>
                <a:latin typeface="Malgun Gothic"/>
                <a:ea typeface="Malgun Gothic"/>
                <a:cs typeface="Malgun Gothic"/>
                <a:sym typeface="Malgun Gothic"/>
              </a:rPr>
              <a:t>v. Curva ROC (Scikit-learn)</a:t>
            </a:r>
            <a:br>
              <a:rPr lang="en-US" sz="1200" i="1">
                <a:solidFill>
                  <a:schemeClr val="dk1"/>
                </a:solidFill>
                <a:latin typeface="Malgun Gothic"/>
                <a:ea typeface="Malgun Gothic"/>
                <a:cs typeface="Malgun Gothic"/>
                <a:sym typeface="Malgun Gothic"/>
              </a:rPr>
            </a:br>
            <a:endParaRPr sz="1000" i="1">
              <a:solidFill>
                <a:schemeClr val="dk1"/>
              </a:solidFill>
              <a:latin typeface="Malgun Gothic"/>
              <a:ea typeface="Malgun Gothic"/>
              <a:cs typeface="Malgun Gothic"/>
              <a:sym typeface="Malgun Gothic"/>
            </a:endParaRPr>
          </a:p>
          <a:p>
            <a:pPr marL="342900" lvl="0" indent="-342900" algn="l" rtl="0">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(Opcional) Use la celda en blanco en la parte inferior para practicar sus propias necesidades personales.</a:t>
            </a:r>
            <a:endParaRPr sz="1000">
              <a:solidFill>
                <a:schemeClr val="dk1"/>
              </a:solidFill>
              <a:latin typeface="Malgun Gothic"/>
              <a:ea typeface="Malgun Gothic"/>
              <a:cs typeface="Malgun Gothic"/>
              <a:sym typeface="Malgun Gothic"/>
            </a:endParaRPr>
          </a:p>
        </p:txBody>
      </p:sp>
      <p:sp>
        <p:nvSpPr>
          <p:cNvPr id="6135" name="Google Shape;6135;p6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44</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224273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0f9e089eba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0f9e089eba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0f9e089eba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MX"/>
              <a:t>47</a:t>
            </a:fld>
            <a:endParaRPr/>
          </a:p>
        </p:txBody>
      </p:sp>
    </p:spTree>
    <p:extLst>
      <p:ext uri="{BB962C8B-B14F-4D97-AF65-F5344CB8AC3E}">
        <p14:creationId xmlns:p14="http://schemas.microsoft.com/office/powerpoint/2010/main" val="2429218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0f9e089eba_0_4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0f9e089eba_0_4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30f9e089eba_0_4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MX"/>
              <a:t>48</a:t>
            </a:fld>
            <a:endParaRPr/>
          </a:p>
        </p:txBody>
      </p:sp>
    </p:spTree>
    <p:extLst>
      <p:ext uri="{BB962C8B-B14F-4D97-AF65-F5344CB8AC3E}">
        <p14:creationId xmlns:p14="http://schemas.microsoft.com/office/powerpoint/2010/main" val="3946436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975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9"/>
        <p:cNvGrpSpPr/>
        <p:nvPr/>
      </p:nvGrpSpPr>
      <p:grpSpPr>
        <a:xfrm>
          <a:off x="0" y="0"/>
          <a:ext cx="0" cy="0"/>
          <a:chOff x="0" y="0"/>
          <a:chExt cx="0" cy="0"/>
        </a:xfrm>
      </p:grpSpPr>
      <p:sp>
        <p:nvSpPr>
          <p:cNvPr id="5420" name="Google Shape;5420;p6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1" name="Google Shape;5421;p6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5422" name="Google Shape;5422;p6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12</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678655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5"/>
        <p:cNvGrpSpPr/>
        <p:nvPr/>
      </p:nvGrpSpPr>
      <p:grpSpPr>
        <a:xfrm>
          <a:off x="0" y="0"/>
          <a:ext cx="0" cy="0"/>
          <a:chOff x="0" y="0"/>
          <a:chExt cx="0" cy="0"/>
        </a:xfrm>
      </p:grpSpPr>
      <p:sp>
        <p:nvSpPr>
          <p:cNvPr id="5436" name="Google Shape;5436;p6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7" name="Google Shape;5437;p6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5438" name="Google Shape;5438;p6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13</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087878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p6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0" name="Google Shape;5450;p6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5451" name="Google Shape;5451;p6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14</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793254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7682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9"/>
        <p:cNvGrpSpPr/>
        <p:nvPr/>
      </p:nvGrpSpPr>
      <p:grpSpPr>
        <a:xfrm>
          <a:off x="0" y="0"/>
          <a:ext cx="0" cy="0"/>
          <a:chOff x="0" y="0"/>
          <a:chExt cx="0" cy="0"/>
        </a:xfrm>
      </p:grpSpPr>
      <p:sp>
        <p:nvSpPr>
          <p:cNvPr id="5470" name="Google Shape;5470;p6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1" name="Google Shape;5471;p6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En la regresión logística, asumimos una o más variables explicativas.</a:t>
            </a:r>
            <a:endParaRPr/>
          </a:p>
          <a:p>
            <a:pPr marL="0" marR="0" lvl="0" indent="0" algn="l" rtl="0">
              <a:lnSpc>
                <a:spcPct val="100000"/>
              </a:lnSpc>
              <a:spcBef>
                <a:spcPts val="0"/>
              </a:spcBef>
              <a:spcAft>
                <a:spcPts val="0"/>
              </a:spcAft>
              <a:buClr>
                <a:schemeClr val="dk1"/>
              </a:buClr>
              <a:buSzPts val="1200"/>
              <a:buFont typeface="Malgun Gothic"/>
              <a:buNone/>
            </a:pPr>
            <a:r>
              <a:rPr lang="en-US"/>
              <a:t>La elección de las variables explicativas es bastante flexible; pueden ser de naturaleza numérica, categórica, etc.</a:t>
            </a:r>
            <a:endParaRPr/>
          </a:p>
          <a:p>
            <a:pPr marL="0" marR="0" lvl="0" indent="0" algn="l" rtl="0">
              <a:lnSpc>
                <a:spcPct val="100000"/>
              </a:lnSpc>
              <a:spcBef>
                <a:spcPts val="0"/>
              </a:spcBef>
              <a:spcAft>
                <a:spcPts val="0"/>
              </a:spcAft>
              <a:buClr>
                <a:schemeClr val="dk1"/>
              </a:buClr>
              <a:buSzPts val="1200"/>
              <a:buFont typeface="Malgun Gothic"/>
              <a:buNone/>
            </a:pPr>
            <a:r>
              <a:rPr lang="en-US"/>
              <a:t>Sin embargo, la variable de respuesta debe ser binaria, es decir, categórica con dos clases.</a:t>
            </a:r>
            <a:endParaRPr/>
          </a:p>
          <a:p>
            <a:pPr marL="0" marR="0" lvl="0" indent="0" algn="l" rtl="0">
              <a:lnSpc>
                <a:spcPct val="100000"/>
              </a:lnSpc>
              <a:spcBef>
                <a:spcPts val="0"/>
              </a:spcBef>
              <a:spcAft>
                <a:spcPts val="0"/>
              </a:spcAft>
              <a:buClr>
                <a:schemeClr val="dk1"/>
              </a:buClr>
              <a:buSzPts val="1200"/>
              <a:buFont typeface="Malgun Gothic"/>
              <a:buNone/>
            </a:pPr>
            <a:r>
              <a:rPr lang="en-US"/>
              <a:t>Notamos que una variable entera con dos valores posibles es esencialmente una variable categórica que representa dos clases.</a:t>
            </a:r>
            <a:endParaRPr/>
          </a:p>
          <a:p>
            <a:pPr marL="0" marR="0" lvl="0" indent="0" algn="l" rtl="0">
              <a:lnSpc>
                <a:spcPct val="100000"/>
              </a:lnSpc>
              <a:spcBef>
                <a:spcPts val="0"/>
              </a:spcBef>
              <a:spcAft>
                <a:spcPts val="0"/>
              </a:spcAft>
              <a:buClr>
                <a:schemeClr val="dk1"/>
              </a:buClr>
              <a:buSzPts val="1200"/>
              <a:buFont typeface="Malgun Gothic"/>
              <a:buNone/>
            </a:pP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5472" name="Google Shape;5472;p6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16</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9803157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2" type="title">
  <p:cSld name="Portada 2">
    <p:spTree>
      <p:nvGrpSpPr>
        <p:cNvPr id="1" name="Shape 16"/>
        <p:cNvGrpSpPr/>
        <p:nvPr/>
      </p:nvGrpSpPr>
      <p:grpSpPr>
        <a:xfrm>
          <a:off x="0" y="0"/>
          <a:ext cx="0" cy="0"/>
          <a:chOff x="0" y="0"/>
          <a:chExt cx="0" cy="0"/>
        </a:xfrm>
      </p:grpSpPr>
      <p:pic>
        <p:nvPicPr>
          <p:cNvPr id="17" name="Google Shape;17;p1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 name="Google Shape;18;p15"/>
          <p:cNvSpPr txBox="1">
            <a:spLocks noGrp="1"/>
          </p:cNvSpPr>
          <p:nvPr>
            <p:ph type="ctrTitle"/>
          </p:nvPr>
        </p:nvSpPr>
        <p:spPr>
          <a:xfrm>
            <a:off x="1524000" y="165576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s-ES"/>
              <a:t>Haga clic para modificar el estilo de título del patrón</a:t>
            </a:r>
            <a:endParaRPr/>
          </a:p>
        </p:txBody>
      </p:sp>
      <p:sp>
        <p:nvSpPr>
          <p:cNvPr id="19" name="Google Shape;19;p15"/>
          <p:cNvSpPr txBox="1">
            <a:spLocks noGrp="1"/>
          </p:cNvSpPr>
          <p:nvPr>
            <p:ph type="subTitle" idx="1"/>
          </p:nvPr>
        </p:nvSpPr>
        <p:spPr>
          <a:xfrm>
            <a:off x="1524000" y="41354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r>
              <a:rPr lang="es-ES"/>
              <a:t>Haga clic para editar el estilo de subtítulo del patrón</a:t>
            </a:r>
            <a:endParaRPr/>
          </a:p>
        </p:txBody>
      </p:sp>
      <p:sp>
        <p:nvSpPr>
          <p:cNvPr id="20" name="Google Shape;2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extLst>
      <p:ext uri="{BB962C8B-B14F-4D97-AF65-F5344CB8AC3E}">
        <p14:creationId xmlns:p14="http://schemas.microsoft.com/office/powerpoint/2010/main" val="273348110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ido 1">
  <p:cSld name="Contenido 1">
    <p:spTree>
      <p:nvGrpSpPr>
        <p:cNvPr id="1" name="Shape 86"/>
        <p:cNvGrpSpPr/>
        <p:nvPr/>
      </p:nvGrpSpPr>
      <p:grpSpPr>
        <a:xfrm>
          <a:off x="0" y="0"/>
          <a:ext cx="0" cy="0"/>
          <a:chOff x="0" y="0"/>
          <a:chExt cx="0" cy="0"/>
        </a:xfrm>
      </p:grpSpPr>
      <p:pic>
        <p:nvPicPr>
          <p:cNvPr id="87" name="Google Shape;87;p2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8" name="Google Shape;88;p24"/>
          <p:cNvSpPr txBox="1">
            <a:spLocks noGrp="1"/>
          </p:cNvSpPr>
          <p:nvPr>
            <p:ph type="title"/>
          </p:nvPr>
        </p:nvSpPr>
        <p:spPr>
          <a:xfrm>
            <a:off x="838200" y="937721"/>
            <a:ext cx="4473900" cy="854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s-ES"/>
              <a:t>Haga clic para modificar el estilo de título del patrón</a:t>
            </a:r>
            <a:endParaRPr/>
          </a:p>
        </p:txBody>
      </p:sp>
      <p:sp>
        <p:nvSpPr>
          <p:cNvPr id="89" name="Google Shape;89;p24"/>
          <p:cNvSpPr txBox="1">
            <a:spLocks noGrp="1"/>
          </p:cNvSpPr>
          <p:nvPr>
            <p:ph type="body" idx="1"/>
          </p:nvPr>
        </p:nvSpPr>
        <p:spPr>
          <a:xfrm>
            <a:off x="838200" y="2113748"/>
            <a:ext cx="4473900" cy="29025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s-ES"/>
              <a:t>Editar el estilo de texto del patrón</a:t>
            </a:r>
          </a:p>
        </p:txBody>
      </p:sp>
      <p:sp>
        <p:nvSpPr>
          <p:cNvPr id="90" name="Google Shape;9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extLst>
      <p:ext uri="{BB962C8B-B14F-4D97-AF65-F5344CB8AC3E}">
        <p14:creationId xmlns:p14="http://schemas.microsoft.com/office/powerpoint/2010/main" val="316962394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ortada 3">
  <p:cSld name="Portada 3">
    <p:spTree>
      <p:nvGrpSpPr>
        <p:cNvPr id="1" name="Shape 93"/>
        <p:cNvGrpSpPr/>
        <p:nvPr/>
      </p:nvGrpSpPr>
      <p:grpSpPr>
        <a:xfrm>
          <a:off x="0" y="0"/>
          <a:ext cx="0" cy="0"/>
          <a:chOff x="0" y="0"/>
          <a:chExt cx="0" cy="0"/>
        </a:xfrm>
      </p:grpSpPr>
      <p:pic>
        <p:nvPicPr>
          <p:cNvPr id="94" name="Google Shape;94;g30f9e089eba_0_4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5" name="Google Shape;95;g30f9e089eba_0_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g30f9e089eba_0_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g30f9e089eba_0_4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pic>
        <p:nvPicPr>
          <p:cNvPr id="98" name="Google Shape;98;g30f9e089eba_0_48"/>
          <p:cNvPicPr preferRelativeResize="0"/>
          <p:nvPr/>
        </p:nvPicPr>
        <p:blipFill rotWithShape="1">
          <a:blip r:embed="rId3">
            <a:alphaModFix/>
          </a:blip>
          <a:srcRect l="21531" b="33660"/>
          <a:stretch/>
        </p:blipFill>
        <p:spPr>
          <a:xfrm>
            <a:off x="1" y="0"/>
            <a:ext cx="12192000" cy="6858002"/>
          </a:xfrm>
          <a:prstGeom prst="rect">
            <a:avLst/>
          </a:prstGeom>
          <a:noFill/>
          <a:ln>
            <a:noFill/>
          </a:ln>
        </p:spPr>
      </p:pic>
      <p:sp>
        <p:nvSpPr>
          <p:cNvPr id="99" name="Google Shape;99;g30f9e089eba_0_48"/>
          <p:cNvSpPr/>
          <p:nvPr/>
        </p:nvSpPr>
        <p:spPr>
          <a:xfrm>
            <a:off x="0" y="0"/>
            <a:ext cx="12192000" cy="6858000"/>
          </a:xfrm>
          <a:prstGeom prst="rect">
            <a:avLst/>
          </a:prstGeom>
          <a:solidFill>
            <a:schemeClr val="dk1">
              <a:alpha val="1451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100" name="Google Shape;100;g30f9e089eba_0_48"/>
          <p:cNvPicPr preferRelativeResize="0"/>
          <p:nvPr/>
        </p:nvPicPr>
        <p:blipFill rotWithShape="1">
          <a:blip r:embed="rId4">
            <a:alphaModFix/>
          </a:blip>
          <a:srcRect/>
          <a:stretch/>
        </p:blipFill>
        <p:spPr>
          <a:xfrm rot="10800000" flipH="1">
            <a:off x="-611864" y="-2147892"/>
            <a:ext cx="2930303" cy="3565310"/>
          </a:xfrm>
          <a:prstGeom prst="rect">
            <a:avLst/>
          </a:prstGeom>
          <a:noFill/>
          <a:ln>
            <a:noFill/>
          </a:ln>
        </p:spPr>
      </p:pic>
      <p:pic>
        <p:nvPicPr>
          <p:cNvPr id="101" name="Google Shape;101;g30f9e089eba_0_48"/>
          <p:cNvPicPr preferRelativeResize="0"/>
          <p:nvPr/>
        </p:nvPicPr>
        <p:blipFill rotWithShape="1">
          <a:blip r:embed="rId4">
            <a:alphaModFix/>
          </a:blip>
          <a:srcRect/>
          <a:stretch/>
        </p:blipFill>
        <p:spPr>
          <a:xfrm rot="10800000" flipH="1">
            <a:off x="6423812" y="-3651122"/>
            <a:ext cx="4914901" cy="5979981"/>
          </a:xfrm>
          <a:prstGeom prst="rect">
            <a:avLst/>
          </a:prstGeom>
          <a:noFill/>
          <a:ln>
            <a:noFill/>
          </a:ln>
        </p:spPr>
      </p:pic>
      <p:pic>
        <p:nvPicPr>
          <p:cNvPr id="102" name="Google Shape;102;g30f9e089eba_0_48"/>
          <p:cNvPicPr preferRelativeResize="0"/>
          <p:nvPr/>
        </p:nvPicPr>
        <p:blipFill rotWithShape="1">
          <a:blip r:embed="rId5">
            <a:alphaModFix/>
          </a:blip>
          <a:srcRect/>
          <a:stretch/>
        </p:blipFill>
        <p:spPr>
          <a:xfrm>
            <a:off x="2715985" y="250111"/>
            <a:ext cx="2185001" cy="2135899"/>
          </a:xfrm>
          <a:prstGeom prst="rect">
            <a:avLst/>
          </a:prstGeom>
          <a:noFill/>
          <a:ln>
            <a:noFill/>
          </a:ln>
        </p:spPr>
      </p:pic>
      <p:pic>
        <p:nvPicPr>
          <p:cNvPr id="103" name="Google Shape;103;g30f9e089eba_0_48"/>
          <p:cNvPicPr preferRelativeResize="0"/>
          <p:nvPr/>
        </p:nvPicPr>
        <p:blipFill rotWithShape="1">
          <a:blip r:embed="rId4">
            <a:alphaModFix/>
          </a:blip>
          <a:srcRect/>
          <a:stretch/>
        </p:blipFill>
        <p:spPr>
          <a:xfrm rot="-5400000" flipH="1">
            <a:off x="8522345" y="4231333"/>
            <a:ext cx="3310914" cy="4028401"/>
          </a:xfrm>
          <a:prstGeom prst="rect">
            <a:avLst/>
          </a:prstGeom>
          <a:noFill/>
          <a:ln>
            <a:noFill/>
          </a:ln>
        </p:spPr>
      </p:pic>
      <p:sp>
        <p:nvSpPr>
          <p:cNvPr id="104" name="Google Shape;104;g30f9e089eba_0_48"/>
          <p:cNvSpPr/>
          <p:nvPr/>
        </p:nvSpPr>
        <p:spPr>
          <a:xfrm>
            <a:off x="0" y="0"/>
            <a:ext cx="12192000" cy="832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105" name="Google Shape;105;g30f9e089eba_0_48"/>
          <p:cNvPicPr preferRelativeResize="0"/>
          <p:nvPr/>
        </p:nvPicPr>
        <p:blipFill rotWithShape="1">
          <a:blip r:embed="rId6">
            <a:alphaModFix/>
          </a:blip>
          <a:srcRect/>
          <a:stretch/>
        </p:blipFill>
        <p:spPr>
          <a:xfrm>
            <a:off x="772998" y="284978"/>
            <a:ext cx="1410575" cy="216000"/>
          </a:xfrm>
          <a:prstGeom prst="rect">
            <a:avLst/>
          </a:prstGeom>
          <a:noFill/>
          <a:ln>
            <a:noFill/>
          </a:ln>
        </p:spPr>
      </p:pic>
      <p:pic>
        <p:nvPicPr>
          <p:cNvPr id="106" name="Google Shape;106;g30f9e089eba_0_48"/>
          <p:cNvPicPr preferRelativeResize="0"/>
          <p:nvPr/>
        </p:nvPicPr>
        <p:blipFill rotWithShape="1">
          <a:blip r:embed="rId7">
            <a:alphaModFix/>
          </a:blip>
          <a:srcRect/>
          <a:stretch/>
        </p:blipFill>
        <p:spPr>
          <a:xfrm>
            <a:off x="10561576" y="284978"/>
            <a:ext cx="857427" cy="216001"/>
          </a:xfrm>
          <a:prstGeom prst="rect">
            <a:avLst/>
          </a:prstGeom>
          <a:noFill/>
          <a:ln>
            <a:noFill/>
          </a:ln>
        </p:spPr>
      </p:pic>
      <p:sp>
        <p:nvSpPr>
          <p:cNvPr id="107" name="Google Shape;107;g30f9e089eba_0_48"/>
          <p:cNvSpPr txBox="1">
            <a:spLocks noGrp="1"/>
          </p:cNvSpPr>
          <p:nvPr>
            <p:ph type="ctrTitle"/>
          </p:nvPr>
        </p:nvSpPr>
        <p:spPr>
          <a:xfrm>
            <a:off x="5951975" y="1731975"/>
            <a:ext cx="5510400" cy="2387700"/>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5400"/>
              <a:buFont typeface="Arial"/>
              <a:buNone/>
              <a:defRPr sz="5400">
                <a:solidFill>
                  <a:schemeClr val="lt1"/>
                </a:solidFill>
              </a:defRPr>
            </a:lvl1pPr>
            <a:lvl2pPr lvl="1" algn="r">
              <a:spcBef>
                <a:spcPts val="0"/>
              </a:spcBef>
              <a:spcAft>
                <a:spcPts val="0"/>
              </a:spcAft>
              <a:buClr>
                <a:schemeClr val="lt1"/>
              </a:buClr>
              <a:buSzPts val="1400"/>
              <a:buNone/>
              <a:defRPr>
                <a:solidFill>
                  <a:schemeClr val="lt1"/>
                </a:solidFill>
              </a:defRPr>
            </a:lvl2pPr>
            <a:lvl3pPr lvl="2" algn="r">
              <a:spcBef>
                <a:spcPts val="0"/>
              </a:spcBef>
              <a:spcAft>
                <a:spcPts val="0"/>
              </a:spcAft>
              <a:buClr>
                <a:schemeClr val="lt1"/>
              </a:buClr>
              <a:buSzPts val="1400"/>
              <a:buNone/>
              <a:defRPr>
                <a:solidFill>
                  <a:schemeClr val="lt1"/>
                </a:solidFill>
              </a:defRPr>
            </a:lvl3pPr>
            <a:lvl4pPr lvl="3" algn="r">
              <a:spcBef>
                <a:spcPts val="0"/>
              </a:spcBef>
              <a:spcAft>
                <a:spcPts val="0"/>
              </a:spcAft>
              <a:buClr>
                <a:schemeClr val="lt1"/>
              </a:buClr>
              <a:buSzPts val="1400"/>
              <a:buNone/>
              <a:defRPr>
                <a:solidFill>
                  <a:schemeClr val="lt1"/>
                </a:solidFill>
              </a:defRPr>
            </a:lvl4pPr>
            <a:lvl5pPr lvl="4" algn="r">
              <a:spcBef>
                <a:spcPts val="0"/>
              </a:spcBef>
              <a:spcAft>
                <a:spcPts val="0"/>
              </a:spcAft>
              <a:buClr>
                <a:schemeClr val="lt1"/>
              </a:buClr>
              <a:buSzPts val="1400"/>
              <a:buNone/>
              <a:defRPr>
                <a:solidFill>
                  <a:schemeClr val="lt1"/>
                </a:solidFill>
              </a:defRPr>
            </a:lvl5pPr>
            <a:lvl6pPr lvl="5" algn="r">
              <a:spcBef>
                <a:spcPts val="0"/>
              </a:spcBef>
              <a:spcAft>
                <a:spcPts val="0"/>
              </a:spcAft>
              <a:buClr>
                <a:schemeClr val="lt1"/>
              </a:buClr>
              <a:buSzPts val="1400"/>
              <a:buNone/>
              <a:defRPr>
                <a:solidFill>
                  <a:schemeClr val="lt1"/>
                </a:solidFill>
              </a:defRPr>
            </a:lvl6pPr>
            <a:lvl7pPr lvl="6" algn="r">
              <a:spcBef>
                <a:spcPts val="0"/>
              </a:spcBef>
              <a:spcAft>
                <a:spcPts val="0"/>
              </a:spcAft>
              <a:buClr>
                <a:schemeClr val="lt1"/>
              </a:buClr>
              <a:buSzPts val="1400"/>
              <a:buNone/>
              <a:defRPr>
                <a:solidFill>
                  <a:schemeClr val="lt1"/>
                </a:solidFill>
              </a:defRPr>
            </a:lvl7pPr>
            <a:lvl8pPr lvl="7" algn="r">
              <a:spcBef>
                <a:spcPts val="0"/>
              </a:spcBef>
              <a:spcAft>
                <a:spcPts val="0"/>
              </a:spcAft>
              <a:buClr>
                <a:schemeClr val="lt1"/>
              </a:buClr>
              <a:buSzPts val="1400"/>
              <a:buNone/>
              <a:defRPr>
                <a:solidFill>
                  <a:schemeClr val="lt1"/>
                </a:solidFill>
              </a:defRPr>
            </a:lvl8pPr>
            <a:lvl9pPr lvl="8" algn="r">
              <a:spcBef>
                <a:spcPts val="0"/>
              </a:spcBef>
              <a:spcAft>
                <a:spcPts val="0"/>
              </a:spcAft>
              <a:buClr>
                <a:schemeClr val="lt1"/>
              </a:buClr>
              <a:buSzPts val="1400"/>
              <a:buNone/>
              <a:defRPr>
                <a:solidFill>
                  <a:schemeClr val="lt1"/>
                </a:solidFill>
              </a:defRPr>
            </a:lvl9pPr>
          </a:lstStyle>
          <a:p>
            <a:r>
              <a:rPr lang="es-ES"/>
              <a:t>Haga clic para modificar el estilo de título del patrón</a:t>
            </a:r>
            <a:endParaRPr/>
          </a:p>
        </p:txBody>
      </p:sp>
      <p:sp>
        <p:nvSpPr>
          <p:cNvPr id="108" name="Google Shape;108;g30f9e089eba_0_48"/>
          <p:cNvSpPr txBox="1">
            <a:spLocks noGrp="1"/>
          </p:cNvSpPr>
          <p:nvPr>
            <p:ph type="subTitle" idx="1"/>
          </p:nvPr>
        </p:nvSpPr>
        <p:spPr>
          <a:xfrm>
            <a:off x="5951975" y="4211650"/>
            <a:ext cx="5510400" cy="1655700"/>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2400"/>
              <a:buNone/>
              <a:defRPr sz="2400">
                <a:solidFill>
                  <a:schemeClr val="lt1"/>
                </a:solidFill>
              </a:defRPr>
            </a:lvl1pPr>
            <a:lvl2pPr lvl="1" algn="r">
              <a:lnSpc>
                <a:spcPct val="90000"/>
              </a:lnSpc>
              <a:spcBef>
                <a:spcPts val="500"/>
              </a:spcBef>
              <a:spcAft>
                <a:spcPts val="0"/>
              </a:spcAft>
              <a:buClr>
                <a:schemeClr val="lt1"/>
              </a:buClr>
              <a:buSzPts val="2000"/>
              <a:buNone/>
              <a:defRPr sz="2000">
                <a:solidFill>
                  <a:schemeClr val="lt1"/>
                </a:solidFill>
              </a:defRPr>
            </a:lvl2pPr>
            <a:lvl3pPr lvl="2" algn="r">
              <a:lnSpc>
                <a:spcPct val="90000"/>
              </a:lnSpc>
              <a:spcBef>
                <a:spcPts val="500"/>
              </a:spcBef>
              <a:spcAft>
                <a:spcPts val="0"/>
              </a:spcAft>
              <a:buClr>
                <a:schemeClr val="lt1"/>
              </a:buClr>
              <a:buSzPts val="1800"/>
              <a:buNone/>
              <a:defRPr sz="1800">
                <a:solidFill>
                  <a:schemeClr val="lt1"/>
                </a:solidFill>
              </a:defRPr>
            </a:lvl3pPr>
            <a:lvl4pPr lvl="3" algn="r">
              <a:lnSpc>
                <a:spcPct val="90000"/>
              </a:lnSpc>
              <a:spcBef>
                <a:spcPts val="500"/>
              </a:spcBef>
              <a:spcAft>
                <a:spcPts val="0"/>
              </a:spcAft>
              <a:buClr>
                <a:schemeClr val="lt1"/>
              </a:buClr>
              <a:buSzPts val="1600"/>
              <a:buNone/>
              <a:defRPr sz="1600">
                <a:solidFill>
                  <a:schemeClr val="lt1"/>
                </a:solidFill>
              </a:defRPr>
            </a:lvl4pPr>
            <a:lvl5pPr lvl="4" algn="r">
              <a:lnSpc>
                <a:spcPct val="90000"/>
              </a:lnSpc>
              <a:spcBef>
                <a:spcPts val="500"/>
              </a:spcBef>
              <a:spcAft>
                <a:spcPts val="0"/>
              </a:spcAft>
              <a:buClr>
                <a:schemeClr val="lt1"/>
              </a:buClr>
              <a:buSzPts val="1600"/>
              <a:buNone/>
              <a:defRPr sz="1600">
                <a:solidFill>
                  <a:schemeClr val="lt1"/>
                </a:solidFill>
              </a:defRPr>
            </a:lvl5pPr>
            <a:lvl6pPr lvl="5" algn="r">
              <a:lnSpc>
                <a:spcPct val="90000"/>
              </a:lnSpc>
              <a:spcBef>
                <a:spcPts val="500"/>
              </a:spcBef>
              <a:spcAft>
                <a:spcPts val="0"/>
              </a:spcAft>
              <a:buClr>
                <a:schemeClr val="lt1"/>
              </a:buClr>
              <a:buSzPts val="1600"/>
              <a:buNone/>
              <a:defRPr sz="1600">
                <a:solidFill>
                  <a:schemeClr val="lt1"/>
                </a:solidFill>
              </a:defRPr>
            </a:lvl6pPr>
            <a:lvl7pPr lvl="6" algn="r">
              <a:lnSpc>
                <a:spcPct val="90000"/>
              </a:lnSpc>
              <a:spcBef>
                <a:spcPts val="500"/>
              </a:spcBef>
              <a:spcAft>
                <a:spcPts val="0"/>
              </a:spcAft>
              <a:buClr>
                <a:schemeClr val="lt1"/>
              </a:buClr>
              <a:buSzPts val="1600"/>
              <a:buNone/>
              <a:defRPr sz="1600">
                <a:solidFill>
                  <a:schemeClr val="lt1"/>
                </a:solidFill>
              </a:defRPr>
            </a:lvl7pPr>
            <a:lvl8pPr lvl="7" algn="r">
              <a:lnSpc>
                <a:spcPct val="90000"/>
              </a:lnSpc>
              <a:spcBef>
                <a:spcPts val="500"/>
              </a:spcBef>
              <a:spcAft>
                <a:spcPts val="0"/>
              </a:spcAft>
              <a:buClr>
                <a:schemeClr val="lt1"/>
              </a:buClr>
              <a:buSzPts val="1600"/>
              <a:buNone/>
              <a:defRPr sz="1600">
                <a:solidFill>
                  <a:schemeClr val="lt1"/>
                </a:solidFill>
              </a:defRPr>
            </a:lvl8pPr>
            <a:lvl9pPr lvl="8" algn="r">
              <a:lnSpc>
                <a:spcPct val="90000"/>
              </a:lnSpc>
              <a:spcBef>
                <a:spcPts val="500"/>
              </a:spcBef>
              <a:spcAft>
                <a:spcPts val="0"/>
              </a:spcAft>
              <a:buClr>
                <a:schemeClr val="lt1"/>
              </a:buClr>
              <a:buSzPts val="1600"/>
              <a:buNone/>
              <a:defRPr sz="1600">
                <a:solidFill>
                  <a:schemeClr val="lt1"/>
                </a:solidFill>
              </a:defRPr>
            </a:lvl9pPr>
          </a:lstStyle>
          <a:p>
            <a:r>
              <a:rPr lang="es-ES"/>
              <a:t>Haga clic para editar el estilo de subtítulo del patrón</a:t>
            </a:r>
            <a:endParaRPr/>
          </a:p>
        </p:txBody>
      </p:sp>
    </p:spTree>
    <p:extLst>
      <p:ext uri="{BB962C8B-B14F-4D97-AF65-F5344CB8AC3E}">
        <p14:creationId xmlns:p14="http://schemas.microsoft.com/office/powerpoint/2010/main" val="4002905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Table of Contents">
  <p:cSld name="7_Table of Contents">
    <p:spTree>
      <p:nvGrpSpPr>
        <p:cNvPr id="1" name="Shape 30"/>
        <p:cNvGrpSpPr/>
        <p:nvPr/>
      </p:nvGrpSpPr>
      <p:grpSpPr>
        <a:xfrm>
          <a:off x="0" y="0"/>
          <a:ext cx="0" cy="0"/>
          <a:chOff x="0" y="0"/>
          <a:chExt cx="0" cy="0"/>
        </a:xfrm>
      </p:grpSpPr>
      <p:sp>
        <p:nvSpPr>
          <p:cNvPr id="7" name="Google Shape;29;p433"/>
          <p:cNvSpPr txBox="1"/>
          <p:nvPr userDrawn="1"/>
        </p:nvSpPr>
        <p:spPr>
          <a:xfrm>
            <a:off x="5786179" y="6498002"/>
            <a:ext cx="5492186"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900"/>
              <a:buFont typeface="Arial"/>
              <a:buNone/>
            </a:pPr>
            <a:r>
              <a:rPr lang="es-ES" sz="900" b="0" i="0" u="none" strike="noStrike" cap="none" noProof="0" dirty="0">
                <a:solidFill>
                  <a:srgbClr val="7F7F7F"/>
                </a:solidFill>
                <a:latin typeface="SamsungOne 400" pitchFamily="34" charset="0"/>
                <a:ea typeface="SamsungOne 400" pitchFamily="34" charset="0"/>
                <a:cs typeface="Arial"/>
                <a:sym typeface="Arial"/>
              </a:rPr>
              <a:t>Capítulo 5. Machine </a:t>
            </a:r>
            <a:r>
              <a:rPr lang="es-ES" sz="900" b="0" i="0" u="none" strike="noStrike" cap="none" noProof="0" dirty="0" err="1">
                <a:solidFill>
                  <a:srgbClr val="7F7F7F"/>
                </a:solidFill>
                <a:latin typeface="SamsungOne 400" pitchFamily="34" charset="0"/>
                <a:ea typeface="SamsungOne 400" pitchFamily="34" charset="0"/>
                <a:cs typeface="Arial"/>
                <a:sym typeface="Arial"/>
              </a:rPr>
              <a:t>Learning</a:t>
            </a:r>
            <a:r>
              <a:rPr lang="es-ES" sz="900" b="0" i="0" u="none" strike="noStrike" cap="none" noProof="0" dirty="0">
                <a:solidFill>
                  <a:srgbClr val="7F7F7F"/>
                </a:solidFill>
                <a:latin typeface="SamsungOne 400" pitchFamily="34" charset="0"/>
                <a:ea typeface="SamsungOne 400" pitchFamily="34" charset="0"/>
                <a:cs typeface="Arial"/>
                <a:sym typeface="Arial"/>
              </a:rPr>
              <a:t> 1 – Aprendizaje</a:t>
            </a:r>
            <a:r>
              <a:rPr lang="es-ES" sz="900" b="0" i="0" u="none" strike="noStrike" cap="none" baseline="0" noProof="0" dirty="0">
                <a:solidFill>
                  <a:srgbClr val="7F7F7F"/>
                </a:solidFill>
                <a:latin typeface="SamsungOne 400" pitchFamily="34" charset="0"/>
                <a:ea typeface="SamsungOne 400" pitchFamily="34" charset="0"/>
                <a:cs typeface="Arial"/>
                <a:sym typeface="Arial"/>
              </a:rPr>
              <a:t> Supervisado</a:t>
            </a:r>
            <a:endParaRPr lang="es-ES" sz="900" b="0" i="0" u="none" strike="noStrike" cap="none" noProof="0" dirty="0">
              <a:solidFill>
                <a:srgbClr val="7F7F7F"/>
              </a:solidFill>
              <a:latin typeface="SamsungOne 400" pitchFamily="34" charset="0"/>
              <a:ea typeface="SamsungOne 400" pitchFamily="34" charset="0"/>
              <a:cs typeface="Arial"/>
              <a:sym typeface="Arial"/>
            </a:endParaRPr>
          </a:p>
        </p:txBody>
      </p:sp>
    </p:spTree>
    <p:extLst>
      <p:ext uri="{BB962C8B-B14F-4D97-AF65-F5344CB8AC3E}">
        <p14:creationId xmlns:p14="http://schemas.microsoft.com/office/powerpoint/2010/main" val="29779241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able of Contents">
  <p:cSld name="2_Table of Contents">
    <p:spTree>
      <p:nvGrpSpPr>
        <p:cNvPr id="1" name="Shape 36"/>
        <p:cNvGrpSpPr/>
        <p:nvPr/>
      </p:nvGrpSpPr>
      <p:grpSpPr>
        <a:xfrm>
          <a:off x="0" y="0"/>
          <a:ext cx="0" cy="0"/>
          <a:chOff x="0" y="0"/>
          <a:chExt cx="0" cy="0"/>
        </a:xfrm>
      </p:grpSpPr>
      <p:sp>
        <p:nvSpPr>
          <p:cNvPr id="7" name="Google Shape;29;p433"/>
          <p:cNvSpPr txBox="1"/>
          <p:nvPr userDrawn="1"/>
        </p:nvSpPr>
        <p:spPr>
          <a:xfrm>
            <a:off x="5786179" y="6498002"/>
            <a:ext cx="5492186"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900"/>
              <a:buFont typeface="Arial"/>
              <a:buNone/>
            </a:pPr>
            <a:r>
              <a:rPr lang="es-ES" sz="900" b="0" i="0" u="none" strike="noStrike" cap="none" noProof="0" dirty="0">
                <a:solidFill>
                  <a:srgbClr val="7F7F7F"/>
                </a:solidFill>
                <a:latin typeface="SamsungOne 400" pitchFamily="34" charset="0"/>
                <a:ea typeface="SamsungOne 400" pitchFamily="34" charset="0"/>
                <a:cs typeface="Arial"/>
                <a:sym typeface="Arial"/>
              </a:rPr>
              <a:t>Capítulo 5. Machine </a:t>
            </a:r>
            <a:r>
              <a:rPr lang="es-ES" sz="900" b="0" i="0" u="none" strike="noStrike" cap="none" noProof="0" dirty="0" err="1">
                <a:solidFill>
                  <a:srgbClr val="7F7F7F"/>
                </a:solidFill>
                <a:latin typeface="SamsungOne 400" pitchFamily="34" charset="0"/>
                <a:ea typeface="SamsungOne 400" pitchFamily="34" charset="0"/>
                <a:cs typeface="Arial"/>
                <a:sym typeface="Arial"/>
              </a:rPr>
              <a:t>Learning</a:t>
            </a:r>
            <a:r>
              <a:rPr lang="es-ES" sz="900" b="0" i="0" u="none" strike="noStrike" cap="none" noProof="0" dirty="0">
                <a:solidFill>
                  <a:srgbClr val="7F7F7F"/>
                </a:solidFill>
                <a:latin typeface="SamsungOne 400" pitchFamily="34" charset="0"/>
                <a:ea typeface="SamsungOne 400" pitchFamily="34" charset="0"/>
                <a:cs typeface="Arial"/>
                <a:sym typeface="Arial"/>
              </a:rPr>
              <a:t> 1 – Aprendizaje</a:t>
            </a:r>
            <a:r>
              <a:rPr lang="es-ES" sz="900" b="0" i="0" u="none" strike="noStrike" cap="none" baseline="0" noProof="0" dirty="0">
                <a:solidFill>
                  <a:srgbClr val="7F7F7F"/>
                </a:solidFill>
                <a:latin typeface="SamsungOne 400" pitchFamily="34" charset="0"/>
                <a:ea typeface="SamsungOne 400" pitchFamily="34" charset="0"/>
                <a:cs typeface="Arial"/>
                <a:sym typeface="Arial"/>
              </a:rPr>
              <a:t> Supervisado</a:t>
            </a:r>
            <a:endParaRPr lang="es-ES" sz="900" b="0" i="0" u="none" strike="noStrike" cap="none" noProof="0" dirty="0">
              <a:solidFill>
                <a:srgbClr val="7F7F7F"/>
              </a:solidFill>
              <a:latin typeface="SamsungOne 400" pitchFamily="34" charset="0"/>
              <a:ea typeface="SamsungOne 400" pitchFamily="34" charset="0"/>
              <a:cs typeface="Arial"/>
              <a:sym typeface="Arial"/>
            </a:endParaRPr>
          </a:p>
        </p:txBody>
      </p:sp>
    </p:spTree>
    <p:extLst>
      <p:ext uri="{BB962C8B-B14F-4D97-AF65-F5344CB8AC3E}">
        <p14:creationId xmlns:p14="http://schemas.microsoft.com/office/powerpoint/2010/main" val="475224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ortada 1">
  <p:cSld name="Portada 1">
    <p:spTree>
      <p:nvGrpSpPr>
        <p:cNvPr id="1" name="Shape 23"/>
        <p:cNvGrpSpPr/>
        <p:nvPr/>
      </p:nvGrpSpPr>
      <p:grpSpPr>
        <a:xfrm>
          <a:off x="0" y="0"/>
          <a:ext cx="0" cy="0"/>
          <a:chOff x="0" y="0"/>
          <a:chExt cx="0" cy="0"/>
        </a:xfrm>
      </p:grpSpPr>
      <p:sp>
        <p:nvSpPr>
          <p:cNvPr id="24" name="Google Shape;24;g30f9e089eba_0_7"/>
          <p:cNvSpPr/>
          <p:nvPr/>
        </p:nvSpPr>
        <p:spPr>
          <a:xfrm>
            <a:off x="0" y="27878"/>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25" name="Google Shape;25;g30f9e089eba_0_7"/>
          <p:cNvPicPr preferRelativeResize="0"/>
          <p:nvPr/>
        </p:nvPicPr>
        <p:blipFill rotWithShape="1">
          <a:blip r:embed="rId2">
            <a:alphaModFix/>
          </a:blip>
          <a:srcRect l="13622" r="28386" b="2171"/>
          <a:stretch/>
        </p:blipFill>
        <p:spPr>
          <a:xfrm flipH="1">
            <a:off x="6096001" y="392978"/>
            <a:ext cx="6096000" cy="6858000"/>
          </a:xfrm>
          <a:prstGeom prst="rect">
            <a:avLst/>
          </a:prstGeom>
          <a:noFill/>
          <a:ln>
            <a:noFill/>
          </a:ln>
        </p:spPr>
      </p:pic>
      <p:sp>
        <p:nvSpPr>
          <p:cNvPr id="26" name="Google Shape;26;g30f9e089eba_0_7"/>
          <p:cNvSpPr/>
          <p:nvPr/>
        </p:nvSpPr>
        <p:spPr>
          <a:xfrm>
            <a:off x="6095999" y="0"/>
            <a:ext cx="6096000" cy="6858000"/>
          </a:xfrm>
          <a:prstGeom prst="rect">
            <a:avLst/>
          </a:prstGeom>
          <a:solidFill>
            <a:schemeClr val="dk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27" name="Google Shape;27;g30f9e089eba_0_7"/>
          <p:cNvPicPr preferRelativeResize="0"/>
          <p:nvPr/>
        </p:nvPicPr>
        <p:blipFill rotWithShape="1">
          <a:blip r:embed="rId3">
            <a:alphaModFix/>
          </a:blip>
          <a:srcRect/>
          <a:stretch/>
        </p:blipFill>
        <p:spPr>
          <a:xfrm>
            <a:off x="5315671" y="1074821"/>
            <a:ext cx="1069087" cy="1052118"/>
          </a:xfrm>
          <a:prstGeom prst="rect">
            <a:avLst/>
          </a:prstGeom>
          <a:noFill/>
          <a:ln>
            <a:noFill/>
          </a:ln>
        </p:spPr>
      </p:pic>
      <p:pic>
        <p:nvPicPr>
          <p:cNvPr id="28" name="Google Shape;28;g30f9e089eba_0_7"/>
          <p:cNvPicPr preferRelativeResize="0"/>
          <p:nvPr/>
        </p:nvPicPr>
        <p:blipFill rotWithShape="1">
          <a:blip r:embed="rId4">
            <a:alphaModFix/>
          </a:blip>
          <a:srcRect/>
          <a:stretch/>
        </p:blipFill>
        <p:spPr>
          <a:xfrm>
            <a:off x="7462805" y="503252"/>
            <a:ext cx="2416401" cy="1812302"/>
          </a:xfrm>
          <a:prstGeom prst="rect">
            <a:avLst/>
          </a:prstGeom>
          <a:noFill/>
          <a:ln>
            <a:noFill/>
          </a:ln>
        </p:spPr>
      </p:pic>
      <p:pic>
        <p:nvPicPr>
          <p:cNvPr id="29" name="Google Shape;29;g30f9e089eba_0_7"/>
          <p:cNvPicPr preferRelativeResize="0"/>
          <p:nvPr/>
        </p:nvPicPr>
        <p:blipFill rotWithShape="1">
          <a:blip r:embed="rId5">
            <a:alphaModFix/>
          </a:blip>
          <a:srcRect/>
          <a:stretch/>
        </p:blipFill>
        <p:spPr>
          <a:xfrm>
            <a:off x="8413256" y="3627400"/>
            <a:ext cx="4238868" cy="2525750"/>
          </a:xfrm>
          <a:prstGeom prst="rect">
            <a:avLst/>
          </a:prstGeom>
          <a:noFill/>
          <a:ln>
            <a:noFill/>
          </a:ln>
        </p:spPr>
      </p:pic>
      <p:pic>
        <p:nvPicPr>
          <p:cNvPr id="30" name="Google Shape;30;g30f9e089eba_0_7"/>
          <p:cNvPicPr preferRelativeResize="0"/>
          <p:nvPr/>
        </p:nvPicPr>
        <p:blipFill rotWithShape="1">
          <a:blip r:embed="rId6">
            <a:alphaModFix/>
          </a:blip>
          <a:srcRect/>
          <a:stretch/>
        </p:blipFill>
        <p:spPr>
          <a:xfrm rot="5400000">
            <a:off x="4232522" y="5397501"/>
            <a:ext cx="1409701" cy="1511301"/>
          </a:xfrm>
          <a:prstGeom prst="rect">
            <a:avLst/>
          </a:prstGeom>
          <a:noFill/>
          <a:ln>
            <a:noFill/>
          </a:ln>
        </p:spPr>
      </p:pic>
      <p:sp>
        <p:nvSpPr>
          <p:cNvPr id="31" name="Google Shape;31;g30f9e089eba_0_7"/>
          <p:cNvSpPr/>
          <p:nvPr/>
        </p:nvSpPr>
        <p:spPr>
          <a:xfrm>
            <a:off x="0" y="-13939"/>
            <a:ext cx="12192000" cy="832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2" name="Google Shape;32;g30f9e089eba_0_7"/>
          <p:cNvSpPr txBox="1">
            <a:spLocks noGrp="1"/>
          </p:cNvSpPr>
          <p:nvPr>
            <p:ph type="ctrTitle"/>
          </p:nvPr>
        </p:nvSpPr>
        <p:spPr>
          <a:xfrm>
            <a:off x="518525" y="1780788"/>
            <a:ext cx="4627800" cy="2387700"/>
          </a:xfrm>
          <a:prstGeom prst="rect">
            <a:avLst/>
          </a:prstGeom>
          <a:noFill/>
          <a:ln>
            <a:noFill/>
          </a:ln>
        </p:spPr>
        <p:txBody>
          <a:bodyPr spcFirstLastPara="1" wrap="square" lIns="91425" tIns="45700" rIns="91425" bIns="45700" anchor="b" anchorCtr="0">
            <a:normAutofit/>
          </a:bodyPr>
          <a:lstStyle>
            <a:lvl1pPr lvl="0">
              <a:lnSpc>
                <a:spcPct val="90000"/>
              </a:lnSpc>
              <a:spcBef>
                <a:spcPts val="0"/>
              </a:spcBef>
              <a:spcAft>
                <a:spcPts val="0"/>
              </a:spcAft>
              <a:buClr>
                <a:schemeClr val="lt1"/>
              </a:buClr>
              <a:buSzPts val="4400"/>
              <a:buFont typeface="Arial"/>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r>
              <a:rPr lang="es-ES"/>
              <a:t>Haga clic para modificar el estilo de título del patrón</a:t>
            </a:r>
            <a:endParaRPr/>
          </a:p>
        </p:txBody>
      </p:sp>
      <p:sp>
        <p:nvSpPr>
          <p:cNvPr id="33" name="Google Shape;33;g30f9e089eba_0_7"/>
          <p:cNvSpPr txBox="1">
            <a:spLocks noGrp="1"/>
          </p:cNvSpPr>
          <p:nvPr>
            <p:ph type="subTitle" idx="1"/>
          </p:nvPr>
        </p:nvSpPr>
        <p:spPr>
          <a:xfrm>
            <a:off x="518525" y="4497450"/>
            <a:ext cx="4833300" cy="951000"/>
          </a:xfrm>
          <a:prstGeom prst="rect">
            <a:avLst/>
          </a:prstGeom>
          <a:noFill/>
          <a:ln>
            <a:noFill/>
          </a:ln>
        </p:spPr>
        <p:txBody>
          <a:bodyPr spcFirstLastPara="1" wrap="square" lIns="91425" tIns="45700" rIns="91425" bIns="45700" anchor="t" anchorCtr="0">
            <a:normAutofit/>
          </a:bodyPr>
          <a:lstStyle>
            <a:lvl1pPr lvl="0">
              <a:lnSpc>
                <a:spcPct val="90000"/>
              </a:lnSpc>
              <a:spcBef>
                <a:spcPts val="1000"/>
              </a:spcBef>
              <a:spcAft>
                <a:spcPts val="0"/>
              </a:spcAft>
              <a:buClr>
                <a:schemeClr val="lt1"/>
              </a:buClr>
              <a:buSzPts val="2400"/>
              <a:buNone/>
              <a:defRPr sz="2400">
                <a:solidFill>
                  <a:schemeClr val="lt1"/>
                </a:solidFill>
              </a:defRPr>
            </a:lvl1pPr>
            <a:lvl2pPr lvl="1">
              <a:lnSpc>
                <a:spcPct val="90000"/>
              </a:lnSpc>
              <a:spcBef>
                <a:spcPts val="500"/>
              </a:spcBef>
              <a:spcAft>
                <a:spcPts val="0"/>
              </a:spcAft>
              <a:buClr>
                <a:schemeClr val="lt1"/>
              </a:buClr>
              <a:buSzPts val="2000"/>
              <a:buNone/>
              <a:defRPr sz="2000">
                <a:solidFill>
                  <a:schemeClr val="lt1"/>
                </a:solidFill>
              </a:defRPr>
            </a:lvl2pPr>
            <a:lvl3pPr lvl="2">
              <a:lnSpc>
                <a:spcPct val="90000"/>
              </a:lnSpc>
              <a:spcBef>
                <a:spcPts val="500"/>
              </a:spcBef>
              <a:spcAft>
                <a:spcPts val="0"/>
              </a:spcAft>
              <a:buClr>
                <a:schemeClr val="lt1"/>
              </a:buClr>
              <a:buSzPts val="1800"/>
              <a:buNone/>
              <a:defRPr sz="1800">
                <a:solidFill>
                  <a:schemeClr val="lt1"/>
                </a:solidFill>
              </a:defRPr>
            </a:lvl3pPr>
            <a:lvl4pPr lvl="3">
              <a:lnSpc>
                <a:spcPct val="90000"/>
              </a:lnSpc>
              <a:spcBef>
                <a:spcPts val="500"/>
              </a:spcBef>
              <a:spcAft>
                <a:spcPts val="0"/>
              </a:spcAft>
              <a:buClr>
                <a:schemeClr val="lt1"/>
              </a:buClr>
              <a:buSzPts val="1600"/>
              <a:buNone/>
              <a:defRPr sz="1600">
                <a:solidFill>
                  <a:schemeClr val="lt1"/>
                </a:solidFill>
              </a:defRPr>
            </a:lvl4pPr>
            <a:lvl5pPr lvl="4">
              <a:lnSpc>
                <a:spcPct val="90000"/>
              </a:lnSpc>
              <a:spcBef>
                <a:spcPts val="500"/>
              </a:spcBef>
              <a:spcAft>
                <a:spcPts val="0"/>
              </a:spcAft>
              <a:buClr>
                <a:schemeClr val="lt1"/>
              </a:buClr>
              <a:buSzPts val="1600"/>
              <a:buNone/>
              <a:defRPr sz="1600">
                <a:solidFill>
                  <a:schemeClr val="lt1"/>
                </a:solidFill>
              </a:defRPr>
            </a:lvl5pPr>
            <a:lvl6pPr lvl="5">
              <a:lnSpc>
                <a:spcPct val="90000"/>
              </a:lnSpc>
              <a:spcBef>
                <a:spcPts val="500"/>
              </a:spcBef>
              <a:spcAft>
                <a:spcPts val="0"/>
              </a:spcAft>
              <a:buClr>
                <a:schemeClr val="lt1"/>
              </a:buClr>
              <a:buSzPts val="1600"/>
              <a:buNone/>
              <a:defRPr sz="1600">
                <a:solidFill>
                  <a:schemeClr val="lt1"/>
                </a:solidFill>
              </a:defRPr>
            </a:lvl6pPr>
            <a:lvl7pPr lvl="6">
              <a:lnSpc>
                <a:spcPct val="90000"/>
              </a:lnSpc>
              <a:spcBef>
                <a:spcPts val="500"/>
              </a:spcBef>
              <a:spcAft>
                <a:spcPts val="0"/>
              </a:spcAft>
              <a:buClr>
                <a:schemeClr val="lt1"/>
              </a:buClr>
              <a:buSzPts val="1600"/>
              <a:buNone/>
              <a:defRPr sz="1600">
                <a:solidFill>
                  <a:schemeClr val="lt1"/>
                </a:solidFill>
              </a:defRPr>
            </a:lvl7pPr>
            <a:lvl8pPr lvl="7">
              <a:lnSpc>
                <a:spcPct val="90000"/>
              </a:lnSpc>
              <a:spcBef>
                <a:spcPts val="500"/>
              </a:spcBef>
              <a:spcAft>
                <a:spcPts val="0"/>
              </a:spcAft>
              <a:buClr>
                <a:schemeClr val="lt1"/>
              </a:buClr>
              <a:buSzPts val="1600"/>
              <a:buNone/>
              <a:defRPr sz="1600">
                <a:solidFill>
                  <a:schemeClr val="lt1"/>
                </a:solidFill>
              </a:defRPr>
            </a:lvl8pPr>
            <a:lvl9pPr lvl="8">
              <a:lnSpc>
                <a:spcPct val="90000"/>
              </a:lnSpc>
              <a:spcBef>
                <a:spcPts val="500"/>
              </a:spcBef>
              <a:spcAft>
                <a:spcPts val="0"/>
              </a:spcAft>
              <a:buClr>
                <a:schemeClr val="lt1"/>
              </a:buClr>
              <a:buSzPts val="1600"/>
              <a:buNone/>
              <a:defRPr sz="1600">
                <a:solidFill>
                  <a:schemeClr val="lt1"/>
                </a:solidFill>
              </a:defRPr>
            </a:lvl9pPr>
          </a:lstStyle>
          <a:p>
            <a:r>
              <a:rPr lang="es-ES"/>
              <a:t>Haga clic para editar el estilo de subtítulo del patrón</a:t>
            </a:r>
            <a:endParaRPr/>
          </a:p>
        </p:txBody>
      </p:sp>
      <p:sp>
        <p:nvSpPr>
          <p:cNvPr id="34" name="Google Shape;34;g30f9e089eba_0_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pic>
        <p:nvPicPr>
          <p:cNvPr id="35" name="Google Shape;35;g30f9e089eba_0_7"/>
          <p:cNvPicPr preferRelativeResize="0"/>
          <p:nvPr/>
        </p:nvPicPr>
        <p:blipFill rotWithShape="1">
          <a:blip r:embed="rId7">
            <a:alphaModFix/>
          </a:blip>
          <a:srcRect/>
          <a:stretch/>
        </p:blipFill>
        <p:spPr>
          <a:xfrm>
            <a:off x="772998" y="284978"/>
            <a:ext cx="1410575" cy="216000"/>
          </a:xfrm>
          <a:prstGeom prst="rect">
            <a:avLst/>
          </a:prstGeom>
          <a:noFill/>
          <a:ln>
            <a:noFill/>
          </a:ln>
        </p:spPr>
      </p:pic>
      <p:pic>
        <p:nvPicPr>
          <p:cNvPr id="36" name="Google Shape;36;g30f9e089eba_0_7"/>
          <p:cNvPicPr preferRelativeResize="0"/>
          <p:nvPr/>
        </p:nvPicPr>
        <p:blipFill rotWithShape="1">
          <a:blip r:embed="rId8">
            <a:alphaModFix/>
          </a:blip>
          <a:srcRect/>
          <a:stretch/>
        </p:blipFill>
        <p:spPr>
          <a:xfrm>
            <a:off x="10561576" y="284978"/>
            <a:ext cx="857427" cy="216001"/>
          </a:xfrm>
          <a:prstGeom prst="rect">
            <a:avLst/>
          </a:prstGeom>
          <a:noFill/>
          <a:ln>
            <a:noFill/>
          </a:ln>
        </p:spPr>
      </p:pic>
    </p:spTree>
    <p:extLst>
      <p:ext uri="{BB962C8B-B14F-4D97-AF65-F5344CB8AC3E}">
        <p14:creationId xmlns:p14="http://schemas.microsoft.com/office/powerpoint/2010/main" val="189132824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ortada de Unidad">
  <p:cSld name="Portada de Unidad">
    <p:spTree>
      <p:nvGrpSpPr>
        <p:cNvPr id="1" name="Shape 37"/>
        <p:cNvGrpSpPr/>
        <p:nvPr/>
      </p:nvGrpSpPr>
      <p:grpSpPr>
        <a:xfrm>
          <a:off x="0" y="0"/>
          <a:ext cx="0" cy="0"/>
          <a:chOff x="0" y="0"/>
          <a:chExt cx="0" cy="0"/>
        </a:xfrm>
      </p:grpSpPr>
      <p:pic>
        <p:nvPicPr>
          <p:cNvPr id="38" name="Google Shape;38;p16"/>
          <p:cNvPicPr preferRelativeResize="0"/>
          <p:nvPr/>
        </p:nvPicPr>
        <p:blipFill rotWithShape="1">
          <a:blip r:embed="rId2">
            <a:alphaModFix/>
          </a:blip>
          <a:srcRect/>
          <a:stretch/>
        </p:blipFill>
        <p:spPr>
          <a:xfrm flipH="1">
            <a:off x="0" y="0"/>
            <a:ext cx="12192000" cy="6858000"/>
          </a:xfrm>
          <a:prstGeom prst="rect">
            <a:avLst/>
          </a:prstGeom>
          <a:noFill/>
          <a:ln>
            <a:noFill/>
          </a:ln>
        </p:spPr>
      </p:pic>
      <p:sp>
        <p:nvSpPr>
          <p:cNvPr id="39" name="Google Shape;3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
        <p:nvSpPr>
          <p:cNvPr id="40" name="Google Shape;40;p16"/>
          <p:cNvSpPr/>
          <p:nvPr/>
        </p:nvSpPr>
        <p:spPr>
          <a:xfrm>
            <a:off x="0" y="-13950"/>
            <a:ext cx="6203400" cy="22929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41" name="Google Shape;41;p16"/>
          <p:cNvPicPr preferRelativeResize="0"/>
          <p:nvPr/>
        </p:nvPicPr>
        <p:blipFill rotWithShape="1">
          <a:blip r:embed="rId3">
            <a:alphaModFix/>
          </a:blip>
          <a:srcRect/>
          <a:stretch/>
        </p:blipFill>
        <p:spPr>
          <a:xfrm>
            <a:off x="772998" y="284978"/>
            <a:ext cx="1410575" cy="216000"/>
          </a:xfrm>
          <a:prstGeom prst="rect">
            <a:avLst/>
          </a:prstGeom>
          <a:noFill/>
          <a:ln>
            <a:noFill/>
          </a:ln>
        </p:spPr>
      </p:pic>
      <p:pic>
        <p:nvPicPr>
          <p:cNvPr id="42" name="Google Shape;42;p16"/>
          <p:cNvPicPr preferRelativeResize="0"/>
          <p:nvPr/>
        </p:nvPicPr>
        <p:blipFill rotWithShape="1">
          <a:blip r:embed="rId4">
            <a:alphaModFix/>
          </a:blip>
          <a:srcRect/>
          <a:stretch/>
        </p:blipFill>
        <p:spPr>
          <a:xfrm>
            <a:off x="10561576" y="284978"/>
            <a:ext cx="857427" cy="216001"/>
          </a:xfrm>
          <a:prstGeom prst="rect">
            <a:avLst/>
          </a:prstGeom>
          <a:noFill/>
          <a:ln>
            <a:noFill/>
          </a:ln>
        </p:spPr>
      </p:pic>
      <p:sp>
        <p:nvSpPr>
          <p:cNvPr id="43" name="Google Shape;43;p16"/>
          <p:cNvSpPr txBox="1">
            <a:spLocks noGrp="1"/>
          </p:cNvSpPr>
          <p:nvPr>
            <p:ph type="title"/>
          </p:nvPr>
        </p:nvSpPr>
        <p:spPr>
          <a:xfrm>
            <a:off x="838200" y="789750"/>
            <a:ext cx="4465500" cy="1099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600"/>
              <a:buFont typeface="Arial"/>
              <a:buNone/>
              <a:defRPr sz="2600">
                <a:solidFill>
                  <a:schemeClr val="lt1"/>
                </a:solidFill>
              </a:defRPr>
            </a:lvl1pPr>
            <a:lvl2pPr lvl="1">
              <a:spcBef>
                <a:spcPts val="0"/>
              </a:spcBef>
              <a:spcAft>
                <a:spcPts val="0"/>
              </a:spcAft>
              <a:buSzPts val="100"/>
              <a:buNone/>
              <a:defRPr sz="400"/>
            </a:lvl2pPr>
            <a:lvl3pPr lvl="2">
              <a:spcBef>
                <a:spcPts val="0"/>
              </a:spcBef>
              <a:spcAft>
                <a:spcPts val="0"/>
              </a:spcAft>
              <a:buSzPts val="100"/>
              <a:buNone/>
              <a:defRPr sz="400"/>
            </a:lvl3pPr>
            <a:lvl4pPr lvl="3">
              <a:spcBef>
                <a:spcPts val="0"/>
              </a:spcBef>
              <a:spcAft>
                <a:spcPts val="0"/>
              </a:spcAft>
              <a:buSzPts val="100"/>
              <a:buNone/>
              <a:defRPr sz="400"/>
            </a:lvl4pPr>
            <a:lvl5pPr lvl="4">
              <a:spcBef>
                <a:spcPts val="0"/>
              </a:spcBef>
              <a:spcAft>
                <a:spcPts val="0"/>
              </a:spcAft>
              <a:buSzPts val="100"/>
              <a:buNone/>
              <a:defRPr sz="400"/>
            </a:lvl5pPr>
            <a:lvl6pPr lvl="5">
              <a:spcBef>
                <a:spcPts val="0"/>
              </a:spcBef>
              <a:spcAft>
                <a:spcPts val="0"/>
              </a:spcAft>
              <a:buSzPts val="100"/>
              <a:buNone/>
              <a:defRPr sz="400"/>
            </a:lvl6pPr>
            <a:lvl7pPr lvl="6">
              <a:spcBef>
                <a:spcPts val="0"/>
              </a:spcBef>
              <a:spcAft>
                <a:spcPts val="0"/>
              </a:spcAft>
              <a:buSzPts val="100"/>
              <a:buNone/>
              <a:defRPr sz="400"/>
            </a:lvl7pPr>
            <a:lvl8pPr lvl="7">
              <a:spcBef>
                <a:spcPts val="0"/>
              </a:spcBef>
              <a:spcAft>
                <a:spcPts val="0"/>
              </a:spcAft>
              <a:buSzPts val="100"/>
              <a:buNone/>
              <a:defRPr sz="400"/>
            </a:lvl8pPr>
            <a:lvl9pPr lvl="8">
              <a:spcBef>
                <a:spcPts val="0"/>
              </a:spcBef>
              <a:spcAft>
                <a:spcPts val="0"/>
              </a:spcAft>
              <a:buSzPts val="100"/>
              <a:buNone/>
              <a:defRPr sz="400"/>
            </a:lvl9pPr>
          </a:lstStyle>
          <a:p>
            <a:r>
              <a:rPr lang="es-ES"/>
              <a:t>Haga clic para modificar el estilo de título del patrón</a:t>
            </a:r>
            <a:endParaRPr/>
          </a:p>
        </p:txBody>
      </p:sp>
      <p:sp>
        <p:nvSpPr>
          <p:cNvPr id="44" name="Google Shape;44;p16"/>
          <p:cNvSpPr txBox="1">
            <a:spLocks noGrp="1"/>
          </p:cNvSpPr>
          <p:nvPr>
            <p:ph type="subTitle" idx="1"/>
          </p:nvPr>
        </p:nvSpPr>
        <p:spPr>
          <a:xfrm>
            <a:off x="838200" y="1922649"/>
            <a:ext cx="4465500" cy="1099200"/>
          </a:xfrm>
          <a:prstGeom prst="rect">
            <a:avLst/>
          </a:prstGeom>
          <a:noFill/>
          <a:ln>
            <a:noFill/>
          </a:ln>
        </p:spPr>
        <p:txBody>
          <a:bodyPr spcFirstLastPara="1" wrap="square" lIns="91425" tIns="45700" rIns="91425" bIns="45700" anchor="t" anchorCtr="0">
            <a:normAutofit/>
          </a:bodyPr>
          <a:lstStyle>
            <a:lvl1pPr lvl="0">
              <a:lnSpc>
                <a:spcPct val="90000"/>
              </a:lnSpc>
              <a:spcBef>
                <a:spcPts val="1000"/>
              </a:spcBef>
              <a:spcAft>
                <a:spcPts val="0"/>
              </a:spcAft>
              <a:buClr>
                <a:schemeClr val="lt1"/>
              </a:buClr>
              <a:buSzPts val="2000"/>
              <a:buNone/>
              <a:defRPr sz="2000">
                <a:solidFill>
                  <a:schemeClr val="lt1"/>
                </a:solidFill>
              </a:defRPr>
            </a:lvl1pPr>
            <a:lvl2pPr lvl="1">
              <a:lnSpc>
                <a:spcPct val="90000"/>
              </a:lnSpc>
              <a:spcBef>
                <a:spcPts val="500"/>
              </a:spcBef>
              <a:spcAft>
                <a:spcPts val="0"/>
              </a:spcAft>
              <a:buClr>
                <a:schemeClr val="lt1"/>
              </a:buClr>
              <a:buSzPts val="1600"/>
              <a:buNone/>
              <a:defRPr sz="1600">
                <a:solidFill>
                  <a:schemeClr val="lt1"/>
                </a:solidFill>
              </a:defRPr>
            </a:lvl2pPr>
            <a:lvl3pPr lvl="2">
              <a:lnSpc>
                <a:spcPct val="90000"/>
              </a:lnSpc>
              <a:spcBef>
                <a:spcPts val="500"/>
              </a:spcBef>
              <a:spcAft>
                <a:spcPts val="0"/>
              </a:spcAft>
              <a:buClr>
                <a:schemeClr val="lt1"/>
              </a:buClr>
              <a:buSzPts val="1400"/>
              <a:buNone/>
              <a:defRPr sz="1400">
                <a:solidFill>
                  <a:schemeClr val="lt1"/>
                </a:solidFill>
              </a:defRPr>
            </a:lvl3pPr>
            <a:lvl4pPr lvl="3">
              <a:lnSpc>
                <a:spcPct val="90000"/>
              </a:lnSpc>
              <a:spcBef>
                <a:spcPts val="500"/>
              </a:spcBef>
              <a:spcAft>
                <a:spcPts val="0"/>
              </a:spcAft>
              <a:buClr>
                <a:schemeClr val="lt1"/>
              </a:buClr>
              <a:buSzPts val="1200"/>
              <a:buNone/>
              <a:defRPr sz="1200">
                <a:solidFill>
                  <a:schemeClr val="lt1"/>
                </a:solidFill>
              </a:defRPr>
            </a:lvl4pPr>
            <a:lvl5pPr lvl="4">
              <a:lnSpc>
                <a:spcPct val="90000"/>
              </a:lnSpc>
              <a:spcBef>
                <a:spcPts val="500"/>
              </a:spcBef>
              <a:spcAft>
                <a:spcPts val="0"/>
              </a:spcAft>
              <a:buClr>
                <a:schemeClr val="lt1"/>
              </a:buClr>
              <a:buSzPts val="1200"/>
              <a:buNone/>
              <a:defRPr sz="1200">
                <a:solidFill>
                  <a:schemeClr val="lt1"/>
                </a:solidFill>
              </a:defRPr>
            </a:lvl5pPr>
            <a:lvl6pPr lvl="5">
              <a:lnSpc>
                <a:spcPct val="90000"/>
              </a:lnSpc>
              <a:spcBef>
                <a:spcPts val="500"/>
              </a:spcBef>
              <a:spcAft>
                <a:spcPts val="0"/>
              </a:spcAft>
              <a:buClr>
                <a:schemeClr val="lt1"/>
              </a:buClr>
              <a:buSzPts val="1200"/>
              <a:buNone/>
              <a:defRPr sz="1200">
                <a:solidFill>
                  <a:schemeClr val="lt1"/>
                </a:solidFill>
              </a:defRPr>
            </a:lvl6pPr>
            <a:lvl7pPr lvl="6">
              <a:lnSpc>
                <a:spcPct val="90000"/>
              </a:lnSpc>
              <a:spcBef>
                <a:spcPts val="500"/>
              </a:spcBef>
              <a:spcAft>
                <a:spcPts val="0"/>
              </a:spcAft>
              <a:buClr>
                <a:schemeClr val="lt1"/>
              </a:buClr>
              <a:buSzPts val="1200"/>
              <a:buNone/>
              <a:defRPr sz="1200">
                <a:solidFill>
                  <a:schemeClr val="lt1"/>
                </a:solidFill>
              </a:defRPr>
            </a:lvl7pPr>
            <a:lvl8pPr lvl="7">
              <a:lnSpc>
                <a:spcPct val="90000"/>
              </a:lnSpc>
              <a:spcBef>
                <a:spcPts val="500"/>
              </a:spcBef>
              <a:spcAft>
                <a:spcPts val="0"/>
              </a:spcAft>
              <a:buClr>
                <a:schemeClr val="lt1"/>
              </a:buClr>
              <a:buSzPts val="1200"/>
              <a:buNone/>
              <a:defRPr sz="1200">
                <a:solidFill>
                  <a:schemeClr val="lt1"/>
                </a:solidFill>
              </a:defRPr>
            </a:lvl8pPr>
            <a:lvl9pPr lvl="8">
              <a:lnSpc>
                <a:spcPct val="90000"/>
              </a:lnSpc>
              <a:spcBef>
                <a:spcPts val="500"/>
              </a:spcBef>
              <a:spcAft>
                <a:spcPts val="0"/>
              </a:spcAft>
              <a:buClr>
                <a:schemeClr val="lt1"/>
              </a:buClr>
              <a:buSzPts val="1200"/>
              <a:buNone/>
              <a:defRPr sz="1200">
                <a:solidFill>
                  <a:schemeClr val="lt1"/>
                </a:solidFill>
              </a:defRPr>
            </a:lvl9pPr>
          </a:lstStyle>
          <a:p>
            <a:r>
              <a:rPr lang="es-ES"/>
              <a:t>Haga clic para editar el estilo de subtítulo del patrón</a:t>
            </a:r>
            <a:endParaRPr/>
          </a:p>
        </p:txBody>
      </p:sp>
      <p:sp>
        <p:nvSpPr>
          <p:cNvPr id="45" name="Google Shape;45;p16"/>
          <p:cNvSpPr txBox="1">
            <a:spLocks noGrp="1"/>
          </p:cNvSpPr>
          <p:nvPr>
            <p:ph type="body" idx="2"/>
          </p:nvPr>
        </p:nvSpPr>
        <p:spPr>
          <a:xfrm>
            <a:off x="6739275" y="1046500"/>
            <a:ext cx="5092200" cy="5229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s-ES"/>
              <a:t>Editar el estilo de texto del patrón</a:t>
            </a:r>
          </a:p>
        </p:txBody>
      </p:sp>
    </p:spTree>
    <p:extLst>
      <p:ext uri="{BB962C8B-B14F-4D97-AF65-F5344CB8AC3E}">
        <p14:creationId xmlns:p14="http://schemas.microsoft.com/office/powerpoint/2010/main" val="133567816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ido 2" type="obj">
  <p:cSld name="Contenido 2">
    <p:spTree>
      <p:nvGrpSpPr>
        <p:cNvPr id="1" name="Shape 46"/>
        <p:cNvGrpSpPr/>
        <p:nvPr/>
      </p:nvGrpSpPr>
      <p:grpSpPr>
        <a:xfrm>
          <a:off x="0" y="0"/>
          <a:ext cx="0" cy="0"/>
          <a:chOff x="0" y="0"/>
          <a:chExt cx="0" cy="0"/>
        </a:xfrm>
      </p:grpSpPr>
      <p:sp>
        <p:nvSpPr>
          <p:cNvPr id="47" name="Google Shape;47;p17"/>
          <p:cNvSpPr txBox="1">
            <a:spLocks noGrp="1"/>
          </p:cNvSpPr>
          <p:nvPr>
            <p:ph type="title"/>
          </p:nvPr>
        </p:nvSpPr>
        <p:spPr>
          <a:xfrm>
            <a:off x="838200" y="1096653"/>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s-ES"/>
              <a:t>Haga clic para modificar el estilo de título del patrón</a:t>
            </a:r>
            <a:endParaRPr/>
          </a:p>
        </p:txBody>
      </p:sp>
      <p:sp>
        <p:nvSpPr>
          <p:cNvPr id="48" name="Google Shape;48;p17"/>
          <p:cNvSpPr txBox="1">
            <a:spLocks noGrp="1"/>
          </p:cNvSpPr>
          <p:nvPr>
            <p:ph type="body" idx="1"/>
          </p:nvPr>
        </p:nvSpPr>
        <p:spPr>
          <a:xfrm>
            <a:off x="838200" y="2464525"/>
            <a:ext cx="10515600" cy="3407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s-ES"/>
              <a:t>Editar el estilo de texto del patrón</a:t>
            </a:r>
          </a:p>
        </p:txBody>
      </p:sp>
      <p:sp>
        <p:nvSpPr>
          <p:cNvPr id="49" name="Google Shape;4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extLst>
      <p:ext uri="{BB962C8B-B14F-4D97-AF65-F5344CB8AC3E}">
        <p14:creationId xmlns:p14="http://schemas.microsoft.com/office/powerpoint/2010/main" val="116785585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ido 2 1">
  <p:cSld name="Contenido 2 1">
    <p:spTree>
      <p:nvGrpSpPr>
        <p:cNvPr id="1" name="Shape 52"/>
        <p:cNvGrpSpPr/>
        <p:nvPr/>
      </p:nvGrpSpPr>
      <p:grpSpPr>
        <a:xfrm>
          <a:off x="0" y="0"/>
          <a:ext cx="0" cy="0"/>
          <a:chOff x="0" y="0"/>
          <a:chExt cx="0" cy="0"/>
        </a:xfrm>
      </p:grpSpPr>
      <p:sp>
        <p:nvSpPr>
          <p:cNvPr id="53" name="Google Shape;53;g30f9e089eba_0_94"/>
          <p:cNvSpPr txBox="1">
            <a:spLocks noGrp="1"/>
          </p:cNvSpPr>
          <p:nvPr>
            <p:ph type="title"/>
          </p:nvPr>
        </p:nvSpPr>
        <p:spPr>
          <a:xfrm>
            <a:off x="2955075" y="91100"/>
            <a:ext cx="6830100" cy="6429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00"/>
              <a:buNone/>
              <a:defRPr sz="3000">
                <a:solidFill>
                  <a:schemeClr val="lt1"/>
                </a:solidFill>
              </a:defRPr>
            </a:lvl1pPr>
            <a:lvl2pPr lvl="1" algn="ctr">
              <a:spcBef>
                <a:spcPts val="0"/>
              </a:spcBef>
              <a:spcAft>
                <a:spcPts val="0"/>
              </a:spcAft>
              <a:buClr>
                <a:schemeClr val="lt1"/>
              </a:buClr>
              <a:buSzPts val="100"/>
              <a:buNone/>
              <a:defRPr sz="400">
                <a:solidFill>
                  <a:schemeClr val="lt1"/>
                </a:solidFill>
              </a:defRPr>
            </a:lvl2pPr>
            <a:lvl3pPr lvl="2" algn="ctr">
              <a:spcBef>
                <a:spcPts val="0"/>
              </a:spcBef>
              <a:spcAft>
                <a:spcPts val="0"/>
              </a:spcAft>
              <a:buClr>
                <a:schemeClr val="lt1"/>
              </a:buClr>
              <a:buSzPts val="100"/>
              <a:buNone/>
              <a:defRPr sz="400">
                <a:solidFill>
                  <a:schemeClr val="lt1"/>
                </a:solidFill>
              </a:defRPr>
            </a:lvl3pPr>
            <a:lvl4pPr lvl="3" algn="ctr">
              <a:spcBef>
                <a:spcPts val="0"/>
              </a:spcBef>
              <a:spcAft>
                <a:spcPts val="0"/>
              </a:spcAft>
              <a:buClr>
                <a:schemeClr val="lt1"/>
              </a:buClr>
              <a:buSzPts val="100"/>
              <a:buNone/>
              <a:defRPr sz="400">
                <a:solidFill>
                  <a:schemeClr val="lt1"/>
                </a:solidFill>
              </a:defRPr>
            </a:lvl4pPr>
            <a:lvl5pPr lvl="4" algn="ctr">
              <a:spcBef>
                <a:spcPts val="0"/>
              </a:spcBef>
              <a:spcAft>
                <a:spcPts val="0"/>
              </a:spcAft>
              <a:buClr>
                <a:schemeClr val="lt1"/>
              </a:buClr>
              <a:buSzPts val="100"/>
              <a:buNone/>
              <a:defRPr sz="400">
                <a:solidFill>
                  <a:schemeClr val="lt1"/>
                </a:solidFill>
              </a:defRPr>
            </a:lvl5pPr>
            <a:lvl6pPr lvl="5" algn="ctr">
              <a:spcBef>
                <a:spcPts val="0"/>
              </a:spcBef>
              <a:spcAft>
                <a:spcPts val="0"/>
              </a:spcAft>
              <a:buClr>
                <a:schemeClr val="lt1"/>
              </a:buClr>
              <a:buSzPts val="100"/>
              <a:buNone/>
              <a:defRPr sz="400">
                <a:solidFill>
                  <a:schemeClr val="lt1"/>
                </a:solidFill>
              </a:defRPr>
            </a:lvl6pPr>
            <a:lvl7pPr lvl="6" algn="ctr">
              <a:spcBef>
                <a:spcPts val="0"/>
              </a:spcBef>
              <a:spcAft>
                <a:spcPts val="0"/>
              </a:spcAft>
              <a:buClr>
                <a:schemeClr val="lt1"/>
              </a:buClr>
              <a:buSzPts val="100"/>
              <a:buNone/>
              <a:defRPr sz="400">
                <a:solidFill>
                  <a:schemeClr val="lt1"/>
                </a:solidFill>
              </a:defRPr>
            </a:lvl7pPr>
            <a:lvl8pPr lvl="7" algn="ctr">
              <a:spcBef>
                <a:spcPts val="0"/>
              </a:spcBef>
              <a:spcAft>
                <a:spcPts val="0"/>
              </a:spcAft>
              <a:buClr>
                <a:schemeClr val="lt1"/>
              </a:buClr>
              <a:buSzPts val="100"/>
              <a:buNone/>
              <a:defRPr sz="400">
                <a:solidFill>
                  <a:schemeClr val="lt1"/>
                </a:solidFill>
              </a:defRPr>
            </a:lvl8pPr>
            <a:lvl9pPr lvl="8" algn="ctr">
              <a:spcBef>
                <a:spcPts val="0"/>
              </a:spcBef>
              <a:spcAft>
                <a:spcPts val="0"/>
              </a:spcAft>
              <a:buClr>
                <a:schemeClr val="lt1"/>
              </a:buClr>
              <a:buSzPts val="100"/>
              <a:buNone/>
              <a:defRPr sz="400">
                <a:solidFill>
                  <a:schemeClr val="lt1"/>
                </a:solidFill>
              </a:defRPr>
            </a:lvl9pPr>
          </a:lstStyle>
          <a:p>
            <a:r>
              <a:rPr lang="es-ES"/>
              <a:t>Haga clic para modificar el estilo de título del patrón</a:t>
            </a:r>
            <a:endParaRPr/>
          </a:p>
        </p:txBody>
      </p:sp>
      <p:sp>
        <p:nvSpPr>
          <p:cNvPr id="54" name="Google Shape;54;g30f9e089eba_0_94"/>
          <p:cNvSpPr txBox="1">
            <a:spLocks noGrp="1"/>
          </p:cNvSpPr>
          <p:nvPr>
            <p:ph type="body" idx="1"/>
          </p:nvPr>
        </p:nvSpPr>
        <p:spPr>
          <a:xfrm>
            <a:off x="838200" y="1231725"/>
            <a:ext cx="10515600" cy="5008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s-ES"/>
              <a:t>Editar el estilo de texto del patrón</a:t>
            </a:r>
          </a:p>
        </p:txBody>
      </p:sp>
      <p:sp>
        <p:nvSpPr>
          <p:cNvPr id="55" name="Google Shape;55;g30f9e089eba_0_9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g30f9e089eba_0_9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g30f9e089eba_0_9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extLst>
      <p:ext uri="{BB962C8B-B14F-4D97-AF65-F5344CB8AC3E}">
        <p14:creationId xmlns:p14="http://schemas.microsoft.com/office/powerpoint/2010/main" val="12785706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ortada 5" type="secHead">
  <p:cSld name="Portada 5">
    <p:spTree>
      <p:nvGrpSpPr>
        <p:cNvPr id="1" name="Shape 58"/>
        <p:cNvGrpSpPr/>
        <p:nvPr/>
      </p:nvGrpSpPr>
      <p:grpSpPr>
        <a:xfrm>
          <a:off x="0" y="0"/>
          <a:ext cx="0" cy="0"/>
          <a:chOff x="0" y="0"/>
          <a:chExt cx="0" cy="0"/>
        </a:xfrm>
      </p:grpSpPr>
      <p:pic>
        <p:nvPicPr>
          <p:cNvPr id="59" name="Google Shape;59;p1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0" name="Google Shape;60;p18"/>
          <p:cNvSpPr txBox="1">
            <a:spLocks noGrp="1"/>
          </p:cNvSpPr>
          <p:nvPr>
            <p:ph type="title"/>
          </p:nvPr>
        </p:nvSpPr>
        <p:spPr>
          <a:xfrm>
            <a:off x="838200" y="1821270"/>
            <a:ext cx="10515600" cy="1699800"/>
          </a:xfrm>
          <a:prstGeom prst="rect">
            <a:avLst/>
          </a:prstGeom>
          <a:noFill/>
          <a:ln>
            <a:noFill/>
          </a:ln>
        </p:spPr>
        <p:txBody>
          <a:bodyPr spcFirstLastPara="1" wrap="square" lIns="91425" tIns="45700" rIns="91425" bIns="45700" anchor="b" anchorCtr="0">
            <a:normAutofit/>
          </a:bodyPr>
          <a:lstStyle>
            <a:lvl1pPr lvl="0">
              <a:lnSpc>
                <a:spcPct val="90000"/>
              </a:lnSpc>
              <a:spcBef>
                <a:spcPts val="0"/>
              </a:spcBef>
              <a:spcAft>
                <a:spcPts val="0"/>
              </a:spcAft>
              <a:buClr>
                <a:schemeClr val="lt1"/>
              </a:buClr>
              <a:buSzPts val="5400"/>
              <a:buFont typeface="Arial"/>
              <a:buNone/>
              <a:defRPr sz="5400">
                <a:solidFill>
                  <a:schemeClr val="lt1"/>
                </a:solidFill>
              </a:defRPr>
            </a:lvl1pPr>
            <a:lvl2pPr lvl="1">
              <a:spcBef>
                <a:spcPts val="0"/>
              </a:spcBef>
              <a:spcAft>
                <a:spcPts val="0"/>
              </a:spcAft>
              <a:buSzPts val="800"/>
              <a:buNone/>
              <a:defRPr sz="1200"/>
            </a:lvl2pPr>
            <a:lvl3pPr lvl="2">
              <a:spcBef>
                <a:spcPts val="0"/>
              </a:spcBef>
              <a:spcAft>
                <a:spcPts val="0"/>
              </a:spcAft>
              <a:buSzPts val="800"/>
              <a:buNone/>
              <a:defRPr sz="1200"/>
            </a:lvl3pPr>
            <a:lvl4pPr lvl="3">
              <a:spcBef>
                <a:spcPts val="0"/>
              </a:spcBef>
              <a:spcAft>
                <a:spcPts val="0"/>
              </a:spcAft>
              <a:buSzPts val="800"/>
              <a:buNone/>
              <a:defRPr sz="1200"/>
            </a:lvl4pPr>
            <a:lvl5pPr lvl="4">
              <a:spcBef>
                <a:spcPts val="0"/>
              </a:spcBef>
              <a:spcAft>
                <a:spcPts val="0"/>
              </a:spcAft>
              <a:buSzPts val="800"/>
              <a:buNone/>
              <a:defRPr sz="1200"/>
            </a:lvl5pPr>
            <a:lvl6pPr lvl="5">
              <a:spcBef>
                <a:spcPts val="0"/>
              </a:spcBef>
              <a:spcAft>
                <a:spcPts val="0"/>
              </a:spcAft>
              <a:buSzPts val="800"/>
              <a:buNone/>
              <a:defRPr sz="1200"/>
            </a:lvl6pPr>
            <a:lvl7pPr lvl="6">
              <a:spcBef>
                <a:spcPts val="0"/>
              </a:spcBef>
              <a:spcAft>
                <a:spcPts val="0"/>
              </a:spcAft>
              <a:buSzPts val="800"/>
              <a:buNone/>
              <a:defRPr sz="1200"/>
            </a:lvl7pPr>
            <a:lvl8pPr lvl="7">
              <a:spcBef>
                <a:spcPts val="0"/>
              </a:spcBef>
              <a:spcAft>
                <a:spcPts val="0"/>
              </a:spcAft>
              <a:buSzPts val="800"/>
              <a:buNone/>
              <a:defRPr sz="1200"/>
            </a:lvl8pPr>
            <a:lvl9pPr lvl="8">
              <a:spcBef>
                <a:spcPts val="0"/>
              </a:spcBef>
              <a:spcAft>
                <a:spcPts val="0"/>
              </a:spcAft>
              <a:buSzPts val="800"/>
              <a:buNone/>
              <a:defRPr sz="1200"/>
            </a:lvl9pPr>
          </a:lstStyle>
          <a:p>
            <a:r>
              <a:rPr lang="es-ES"/>
              <a:t>Haga clic para modificar el estilo de título del patrón</a:t>
            </a:r>
            <a:endParaRPr/>
          </a:p>
        </p:txBody>
      </p:sp>
      <p:sp>
        <p:nvSpPr>
          <p:cNvPr id="61" name="Google Shape;6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
        <p:nvSpPr>
          <p:cNvPr id="64" name="Google Shape;64;p18"/>
          <p:cNvSpPr txBox="1">
            <a:spLocks noGrp="1"/>
          </p:cNvSpPr>
          <p:nvPr>
            <p:ph type="subTitle" idx="1"/>
          </p:nvPr>
        </p:nvSpPr>
        <p:spPr>
          <a:xfrm>
            <a:off x="838200" y="3827646"/>
            <a:ext cx="9144000" cy="1099200"/>
          </a:xfrm>
          <a:prstGeom prst="rect">
            <a:avLst/>
          </a:prstGeom>
          <a:noFill/>
          <a:ln>
            <a:noFill/>
          </a:ln>
        </p:spPr>
        <p:txBody>
          <a:bodyPr spcFirstLastPara="1" wrap="square" lIns="91425" tIns="45700" rIns="91425" bIns="45700" anchor="t" anchorCtr="0">
            <a:normAutofit/>
          </a:bodyPr>
          <a:lstStyle>
            <a:lvl1pPr lvl="0">
              <a:lnSpc>
                <a:spcPct val="90000"/>
              </a:lnSpc>
              <a:spcBef>
                <a:spcPts val="1000"/>
              </a:spcBef>
              <a:spcAft>
                <a:spcPts val="0"/>
              </a:spcAft>
              <a:buClr>
                <a:schemeClr val="lt1"/>
              </a:buClr>
              <a:buSzPts val="2400"/>
              <a:buNone/>
              <a:defRPr sz="2400">
                <a:solidFill>
                  <a:schemeClr val="lt1"/>
                </a:solidFill>
              </a:defRPr>
            </a:lvl1pPr>
            <a:lvl2pPr lvl="1">
              <a:lnSpc>
                <a:spcPct val="90000"/>
              </a:lnSpc>
              <a:spcBef>
                <a:spcPts val="500"/>
              </a:spcBef>
              <a:spcAft>
                <a:spcPts val="0"/>
              </a:spcAft>
              <a:buClr>
                <a:schemeClr val="lt1"/>
              </a:buClr>
              <a:buSzPts val="2000"/>
              <a:buNone/>
              <a:defRPr sz="2000">
                <a:solidFill>
                  <a:schemeClr val="lt1"/>
                </a:solidFill>
              </a:defRPr>
            </a:lvl2pPr>
            <a:lvl3pPr lvl="2">
              <a:lnSpc>
                <a:spcPct val="90000"/>
              </a:lnSpc>
              <a:spcBef>
                <a:spcPts val="500"/>
              </a:spcBef>
              <a:spcAft>
                <a:spcPts val="0"/>
              </a:spcAft>
              <a:buClr>
                <a:schemeClr val="lt1"/>
              </a:buClr>
              <a:buSzPts val="1800"/>
              <a:buNone/>
              <a:defRPr sz="1800">
                <a:solidFill>
                  <a:schemeClr val="lt1"/>
                </a:solidFill>
              </a:defRPr>
            </a:lvl3pPr>
            <a:lvl4pPr lvl="3">
              <a:lnSpc>
                <a:spcPct val="90000"/>
              </a:lnSpc>
              <a:spcBef>
                <a:spcPts val="500"/>
              </a:spcBef>
              <a:spcAft>
                <a:spcPts val="0"/>
              </a:spcAft>
              <a:buClr>
                <a:schemeClr val="lt1"/>
              </a:buClr>
              <a:buSzPts val="1600"/>
              <a:buNone/>
              <a:defRPr sz="1600">
                <a:solidFill>
                  <a:schemeClr val="lt1"/>
                </a:solidFill>
              </a:defRPr>
            </a:lvl4pPr>
            <a:lvl5pPr lvl="4">
              <a:lnSpc>
                <a:spcPct val="90000"/>
              </a:lnSpc>
              <a:spcBef>
                <a:spcPts val="500"/>
              </a:spcBef>
              <a:spcAft>
                <a:spcPts val="0"/>
              </a:spcAft>
              <a:buClr>
                <a:schemeClr val="lt1"/>
              </a:buClr>
              <a:buSzPts val="1600"/>
              <a:buNone/>
              <a:defRPr sz="1600">
                <a:solidFill>
                  <a:schemeClr val="lt1"/>
                </a:solidFill>
              </a:defRPr>
            </a:lvl5pPr>
            <a:lvl6pPr lvl="5">
              <a:lnSpc>
                <a:spcPct val="90000"/>
              </a:lnSpc>
              <a:spcBef>
                <a:spcPts val="500"/>
              </a:spcBef>
              <a:spcAft>
                <a:spcPts val="0"/>
              </a:spcAft>
              <a:buClr>
                <a:schemeClr val="lt1"/>
              </a:buClr>
              <a:buSzPts val="1600"/>
              <a:buNone/>
              <a:defRPr sz="1600">
                <a:solidFill>
                  <a:schemeClr val="lt1"/>
                </a:solidFill>
              </a:defRPr>
            </a:lvl6pPr>
            <a:lvl7pPr lvl="6">
              <a:lnSpc>
                <a:spcPct val="90000"/>
              </a:lnSpc>
              <a:spcBef>
                <a:spcPts val="500"/>
              </a:spcBef>
              <a:spcAft>
                <a:spcPts val="0"/>
              </a:spcAft>
              <a:buClr>
                <a:schemeClr val="lt1"/>
              </a:buClr>
              <a:buSzPts val="1600"/>
              <a:buNone/>
              <a:defRPr sz="1600">
                <a:solidFill>
                  <a:schemeClr val="lt1"/>
                </a:solidFill>
              </a:defRPr>
            </a:lvl7pPr>
            <a:lvl8pPr lvl="7">
              <a:lnSpc>
                <a:spcPct val="90000"/>
              </a:lnSpc>
              <a:spcBef>
                <a:spcPts val="500"/>
              </a:spcBef>
              <a:spcAft>
                <a:spcPts val="0"/>
              </a:spcAft>
              <a:buClr>
                <a:schemeClr val="lt1"/>
              </a:buClr>
              <a:buSzPts val="1600"/>
              <a:buNone/>
              <a:defRPr sz="1600">
                <a:solidFill>
                  <a:schemeClr val="lt1"/>
                </a:solidFill>
              </a:defRPr>
            </a:lvl8pPr>
            <a:lvl9pPr lvl="8">
              <a:lnSpc>
                <a:spcPct val="90000"/>
              </a:lnSpc>
              <a:spcBef>
                <a:spcPts val="500"/>
              </a:spcBef>
              <a:spcAft>
                <a:spcPts val="0"/>
              </a:spcAft>
              <a:buClr>
                <a:schemeClr val="lt1"/>
              </a:buClr>
              <a:buSzPts val="1600"/>
              <a:buNone/>
              <a:defRPr sz="1600">
                <a:solidFill>
                  <a:schemeClr val="lt1"/>
                </a:solidFill>
              </a:defRPr>
            </a:lvl9pPr>
          </a:lstStyle>
          <a:p>
            <a:r>
              <a:rPr lang="es-ES"/>
              <a:t>Haga clic para editar el estilo de subtítulo del patrón</a:t>
            </a:r>
            <a:endParaRPr/>
          </a:p>
        </p:txBody>
      </p:sp>
    </p:spTree>
    <p:extLst>
      <p:ext uri="{BB962C8B-B14F-4D97-AF65-F5344CB8AC3E}">
        <p14:creationId xmlns:p14="http://schemas.microsoft.com/office/powerpoint/2010/main" val="49719258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3" type="twoObj">
  <p:cSld name="Contenido 3">
    <p:spTree>
      <p:nvGrpSpPr>
        <p:cNvPr id="1" name="Shape 65"/>
        <p:cNvGrpSpPr/>
        <p:nvPr/>
      </p:nvGrpSpPr>
      <p:grpSpPr>
        <a:xfrm>
          <a:off x="0" y="0"/>
          <a:ext cx="0" cy="0"/>
          <a:chOff x="0" y="0"/>
          <a:chExt cx="0" cy="0"/>
        </a:xfrm>
      </p:grpSpPr>
      <p:sp>
        <p:nvSpPr>
          <p:cNvPr id="66" name="Google Shape;66;p19"/>
          <p:cNvSpPr txBox="1">
            <a:spLocks noGrp="1"/>
          </p:cNvSpPr>
          <p:nvPr>
            <p:ph type="title"/>
          </p:nvPr>
        </p:nvSpPr>
        <p:spPr>
          <a:xfrm>
            <a:off x="838200" y="1090118"/>
            <a:ext cx="10515600" cy="854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s-ES"/>
              <a:t>Haga clic para modificar el estilo de título del patrón</a:t>
            </a:r>
            <a:endParaRPr/>
          </a:p>
        </p:txBody>
      </p:sp>
      <p:sp>
        <p:nvSpPr>
          <p:cNvPr id="67" name="Google Shape;67;p19"/>
          <p:cNvSpPr txBox="1">
            <a:spLocks noGrp="1"/>
          </p:cNvSpPr>
          <p:nvPr>
            <p:ph type="body" idx="1"/>
          </p:nvPr>
        </p:nvSpPr>
        <p:spPr>
          <a:xfrm>
            <a:off x="838200" y="20542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s-ES"/>
              <a:t>Editar el estilo de texto del patrón</a:t>
            </a:r>
          </a:p>
        </p:txBody>
      </p:sp>
      <p:sp>
        <p:nvSpPr>
          <p:cNvPr id="68" name="Google Shape;68;p19"/>
          <p:cNvSpPr txBox="1">
            <a:spLocks noGrp="1"/>
          </p:cNvSpPr>
          <p:nvPr>
            <p:ph type="body" idx="2"/>
          </p:nvPr>
        </p:nvSpPr>
        <p:spPr>
          <a:xfrm>
            <a:off x="6172200" y="20542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s-ES"/>
              <a:t>Editar el estilo de texto del patrón</a:t>
            </a:r>
          </a:p>
        </p:txBody>
      </p:sp>
      <p:sp>
        <p:nvSpPr>
          <p:cNvPr id="69" name="Google Shape;6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extLst>
      <p:ext uri="{BB962C8B-B14F-4D97-AF65-F5344CB8AC3E}">
        <p14:creationId xmlns:p14="http://schemas.microsoft.com/office/powerpoint/2010/main" val="169094948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ortada 4" type="titleOnly">
  <p:cSld name="Portada 4">
    <p:spTree>
      <p:nvGrpSpPr>
        <p:cNvPr id="1" name="Shape 72"/>
        <p:cNvGrpSpPr/>
        <p:nvPr/>
      </p:nvGrpSpPr>
      <p:grpSpPr>
        <a:xfrm>
          <a:off x="0" y="0"/>
          <a:ext cx="0" cy="0"/>
          <a:chOff x="0" y="0"/>
          <a:chExt cx="0" cy="0"/>
        </a:xfrm>
      </p:grpSpPr>
      <p:pic>
        <p:nvPicPr>
          <p:cNvPr id="73" name="Google Shape;73;p2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4" name="Google Shape;74;p21"/>
          <p:cNvSpPr txBox="1">
            <a:spLocks noGrp="1"/>
          </p:cNvSpPr>
          <p:nvPr>
            <p:ph type="title"/>
          </p:nvPr>
        </p:nvSpPr>
        <p:spPr>
          <a:xfrm>
            <a:off x="838200" y="1096653"/>
            <a:ext cx="832321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s-ES"/>
              <a:t>Haga clic para modificar el estilo de título del patrón</a:t>
            </a:r>
            <a:endParaRPr/>
          </a:p>
        </p:txBody>
      </p:sp>
      <p:sp>
        <p:nvSpPr>
          <p:cNvPr id="75" name="Google Shape;7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
        <p:nvSpPr>
          <p:cNvPr id="78" name="Google Shape;78;p21"/>
          <p:cNvSpPr txBox="1">
            <a:spLocks noGrp="1"/>
          </p:cNvSpPr>
          <p:nvPr>
            <p:ph type="subTitle" idx="1"/>
          </p:nvPr>
        </p:nvSpPr>
        <p:spPr>
          <a:xfrm>
            <a:off x="838200" y="2532250"/>
            <a:ext cx="8323200" cy="1099200"/>
          </a:xfrm>
          <a:prstGeom prst="rect">
            <a:avLst/>
          </a:prstGeom>
          <a:noFill/>
          <a:ln>
            <a:noFill/>
          </a:ln>
        </p:spPr>
        <p:txBody>
          <a:bodyPr spcFirstLastPara="1" wrap="square" lIns="91425" tIns="45700" rIns="91425" bIns="45700" anchor="t" anchorCtr="0">
            <a:normAutofit/>
          </a:bodyPr>
          <a:lstStyle>
            <a:lvl1pPr lvl="0">
              <a:lnSpc>
                <a:spcPct val="90000"/>
              </a:lnSpc>
              <a:spcBef>
                <a:spcPts val="1000"/>
              </a:spcBef>
              <a:spcAft>
                <a:spcPts val="0"/>
              </a:spcAft>
              <a:buClr>
                <a:schemeClr val="lt1"/>
              </a:buClr>
              <a:buSzPts val="2400"/>
              <a:buNone/>
              <a:defRPr sz="2400">
                <a:solidFill>
                  <a:schemeClr val="lt1"/>
                </a:solidFill>
              </a:defRPr>
            </a:lvl1pPr>
            <a:lvl2pPr lvl="1">
              <a:lnSpc>
                <a:spcPct val="90000"/>
              </a:lnSpc>
              <a:spcBef>
                <a:spcPts val="500"/>
              </a:spcBef>
              <a:spcAft>
                <a:spcPts val="0"/>
              </a:spcAft>
              <a:buClr>
                <a:schemeClr val="lt1"/>
              </a:buClr>
              <a:buSzPts val="2000"/>
              <a:buNone/>
              <a:defRPr sz="2000">
                <a:solidFill>
                  <a:schemeClr val="lt1"/>
                </a:solidFill>
              </a:defRPr>
            </a:lvl2pPr>
            <a:lvl3pPr lvl="2">
              <a:lnSpc>
                <a:spcPct val="90000"/>
              </a:lnSpc>
              <a:spcBef>
                <a:spcPts val="500"/>
              </a:spcBef>
              <a:spcAft>
                <a:spcPts val="0"/>
              </a:spcAft>
              <a:buClr>
                <a:schemeClr val="lt1"/>
              </a:buClr>
              <a:buSzPts val="1800"/>
              <a:buNone/>
              <a:defRPr sz="1800">
                <a:solidFill>
                  <a:schemeClr val="lt1"/>
                </a:solidFill>
              </a:defRPr>
            </a:lvl3pPr>
            <a:lvl4pPr lvl="3">
              <a:lnSpc>
                <a:spcPct val="90000"/>
              </a:lnSpc>
              <a:spcBef>
                <a:spcPts val="500"/>
              </a:spcBef>
              <a:spcAft>
                <a:spcPts val="0"/>
              </a:spcAft>
              <a:buClr>
                <a:schemeClr val="lt1"/>
              </a:buClr>
              <a:buSzPts val="1600"/>
              <a:buNone/>
              <a:defRPr sz="1600">
                <a:solidFill>
                  <a:schemeClr val="lt1"/>
                </a:solidFill>
              </a:defRPr>
            </a:lvl4pPr>
            <a:lvl5pPr lvl="4">
              <a:lnSpc>
                <a:spcPct val="90000"/>
              </a:lnSpc>
              <a:spcBef>
                <a:spcPts val="500"/>
              </a:spcBef>
              <a:spcAft>
                <a:spcPts val="0"/>
              </a:spcAft>
              <a:buClr>
                <a:schemeClr val="lt1"/>
              </a:buClr>
              <a:buSzPts val="1600"/>
              <a:buNone/>
              <a:defRPr sz="1600">
                <a:solidFill>
                  <a:schemeClr val="lt1"/>
                </a:solidFill>
              </a:defRPr>
            </a:lvl5pPr>
            <a:lvl6pPr lvl="5">
              <a:lnSpc>
                <a:spcPct val="90000"/>
              </a:lnSpc>
              <a:spcBef>
                <a:spcPts val="500"/>
              </a:spcBef>
              <a:spcAft>
                <a:spcPts val="0"/>
              </a:spcAft>
              <a:buClr>
                <a:schemeClr val="lt1"/>
              </a:buClr>
              <a:buSzPts val="1600"/>
              <a:buNone/>
              <a:defRPr sz="1600">
                <a:solidFill>
                  <a:schemeClr val="lt1"/>
                </a:solidFill>
              </a:defRPr>
            </a:lvl6pPr>
            <a:lvl7pPr lvl="6">
              <a:lnSpc>
                <a:spcPct val="90000"/>
              </a:lnSpc>
              <a:spcBef>
                <a:spcPts val="500"/>
              </a:spcBef>
              <a:spcAft>
                <a:spcPts val="0"/>
              </a:spcAft>
              <a:buClr>
                <a:schemeClr val="lt1"/>
              </a:buClr>
              <a:buSzPts val="1600"/>
              <a:buNone/>
              <a:defRPr sz="1600">
                <a:solidFill>
                  <a:schemeClr val="lt1"/>
                </a:solidFill>
              </a:defRPr>
            </a:lvl7pPr>
            <a:lvl8pPr lvl="7">
              <a:lnSpc>
                <a:spcPct val="90000"/>
              </a:lnSpc>
              <a:spcBef>
                <a:spcPts val="500"/>
              </a:spcBef>
              <a:spcAft>
                <a:spcPts val="0"/>
              </a:spcAft>
              <a:buClr>
                <a:schemeClr val="lt1"/>
              </a:buClr>
              <a:buSzPts val="1600"/>
              <a:buNone/>
              <a:defRPr sz="1600">
                <a:solidFill>
                  <a:schemeClr val="lt1"/>
                </a:solidFill>
              </a:defRPr>
            </a:lvl8pPr>
            <a:lvl9pPr lvl="8">
              <a:lnSpc>
                <a:spcPct val="90000"/>
              </a:lnSpc>
              <a:spcBef>
                <a:spcPts val="500"/>
              </a:spcBef>
              <a:spcAft>
                <a:spcPts val="0"/>
              </a:spcAft>
              <a:buClr>
                <a:schemeClr val="lt1"/>
              </a:buClr>
              <a:buSzPts val="1600"/>
              <a:buNone/>
              <a:defRPr sz="1600">
                <a:solidFill>
                  <a:schemeClr val="lt1"/>
                </a:solidFill>
              </a:defRPr>
            </a:lvl9pPr>
          </a:lstStyle>
          <a:p>
            <a:r>
              <a:rPr lang="es-ES"/>
              <a:t>Haga clic para editar el estilo de subtítulo del patrón</a:t>
            </a:r>
            <a:endParaRPr/>
          </a:p>
        </p:txBody>
      </p:sp>
    </p:spTree>
    <p:extLst>
      <p:ext uri="{BB962C8B-B14F-4D97-AF65-F5344CB8AC3E}">
        <p14:creationId xmlns:p14="http://schemas.microsoft.com/office/powerpoint/2010/main" val="359153592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co 3">
  <p:cSld name="Blanco 3">
    <p:spTree>
      <p:nvGrpSpPr>
        <p:cNvPr id="1" name="Shape 84"/>
        <p:cNvGrpSpPr/>
        <p:nvPr/>
      </p:nvGrpSpPr>
      <p:grpSpPr>
        <a:xfrm>
          <a:off x="0" y="0"/>
          <a:ext cx="0" cy="0"/>
          <a:chOff x="0" y="0"/>
          <a:chExt cx="0" cy="0"/>
        </a:xfrm>
      </p:grpSpPr>
      <p:sp>
        <p:nvSpPr>
          <p:cNvPr id="85" name="Google Shape;85;g30f9e089eba_0_82"/>
          <p:cNvSpPr/>
          <p:nvPr/>
        </p:nvSpPr>
        <p:spPr>
          <a:xfrm>
            <a:off x="0" y="-2"/>
            <a:ext cx="12192000" cy="894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83757898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4"/>
          <p:cNvPicPr preferRelativeResize="0"/>
          <p:nvPr/>
        </p:nvPicPr>
        <p:blipFill rotWithShape="1">
          <a:blip r:embed="rId15">
            <a:alphaModFix/>
          </a:blip>
          <a:srcRect/>
          <a:stretch/>
        </p:blipFill>
        <p:spPr>
          <a:xfrm>
            <a:off x="0" y="-9820"/>
            <a:ext cx="12192000" cy="6858000"/>
          </a:xfrm>
          <a:prstGeom prst="rect">
            <a:avLst/>
          </a:prstGeom>
          <a:noFill/>
          <a:ln>
            <a:noFill/>
          </a:ln>
        </p:spPr>
      </p:pic>
      <p:sp>
        <p:nvSpPr>
          <p:cNvPr id="11" name="Google Shape;11;p14"/>
          <p:cNvSpPr txBox="1">
            <a:spLocks noGrp="1"/>
          </p:cNvSpPr>
          <p:nvPr>
            <p:ph type="title"/>
          </p:nvPr>
        </p:nvSpPr>
        <p:spPr>
          <a:xfrm>
            <a:off x="838200" y="1096653"/>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4"/>
          <p:cNvSpPr txBox="1">
            <a:spLocks noGrp="1"/>
          </p:cNvSpPr>
          <p:nvPr>
            <p:ph type="body" idx="1"/>
          </p:nvPr>
        </p:nvSpPr>
        <p:spPr>
          <a:xfrm>
            <a:off x="838200" y="2769325"/>
            <a:ext cx="10515600" cy="3407637"/>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a:t>
            </a:fld>
            <a:endParaRPr/>
          </a:p>
        </p:txBody>
      </p:sp>
    </p:spTree>
    <p:extLst>
      <p:ext uri="{BB962C8B-B14F-4D97-AF65-F5344CB8AC3E}">
        <p14:creationId xmlns:p14="http://schemas.microsoft.com/office/powerpoint/2010/main" val="950866827"/>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3" r:id="rId9"/>
    <p:sldLayoutId id="2147483674" r:id="rId10"/>
    <p:sldLayoutId id="2147483675" r:id="rId11"/>
    <p:sldLayoutId id="2147483680" r:id="rId12"/>
    <p:sldLayoutId id="2147483681" r:id="rId1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g30f9e089eba_1_0"/>
          <p:cNvPicPr preferRelativeResize="0"/>
          <p:nvPr/>
        </p:nvPicPr>
        <p:blipFill rotWithShape="1">
          <a:blip r:embed="rId3">
            <a:alphaModFix/>
          </a:blip>
          <a:srcRect/>
          <a:stretch/>
        </p:blipFill>
        <p:spPr>
          <a:xfrm>
            <a:off x="917860" y="2229384"/>
            <a:ext cx="3920897" cy="2352538"/>
          </a:xfrm>
          <a:prstGeom prst="rect">
            <a:avLst/>
          </a:prstGeom>
          <a:noFill/>
          <a:ln>
            <a:noFill/>
          </a:ln>
        </p:spPr>
      </p:pic>
      <p:sp>
        <p:nvSpPr>
          <p:cNvPr id="3" name="Google Shape;306;p1"/>
          <p:cNvSpPr/>
          <p:nvPr/>
        </p:nvSpPr>
        <p:spPr>
          <a:xfrm>
            <a:off x="795000" y="4738945"/>
            <a:ext cx="5830657" cy="369214"/>
          </a:xfrm>
          <a:prstGeom prst="rect">
            <a:avLst/>
          </a:prstGeom>
          <a:noFill/>
          <a:ln>
            <a:noFill/>
          </a:ln>
        </p:spPr>
        <p:txBody>
          <a:bodyPr spcFirstLastPara="1" wrap="square" lIns="0" tIns="0" rIns="0" bIns="0" anchor="ctr" anchorCtr="0">
            <a:spAutoFit/>
          </a:bodyPr>
          <a:lstStyle/>
          <a:p>
            <a:pPr>
              <a:buClr>
                <a:srgbClr val="1428A0"/>
              </a:buClr>
              <a:buSzPts val="2399"/>
            </a:pPr>
            <a:r>
              <a:rPr lang="en-US" sz="2399" dirty="0" err="1">
                <a:solidFill>
                  <a:schemeClr val="bg1"/>
                </a:solidFill>
                <a:latin typeface="Samsung Sharp Sans" pitchFamily="2" charset="0"/>
                <a:ea typeface="Samsung Sharp Sans" pitchFamily="2" charset="0"/>
                <a:cs typeface="Samsung Sharp Sans" pitchFamily="2" charset="0"/>
              </a:rPr>
              <a:t>Curso</a:t>
            </a:r>
            <a:r>
              <a:rPr lang="en-US" sz="2399" dirty="0">
                <a:solidFill>
                  <a:schemeClr val="bg1"/>
                </a:solidFill>
                <a:latin typeface="Samsung Sharp Sans" pitchFamily="2" charset="0"/>
                <a:ea typeface="Samsung Sharp Sans" pitchFamily="2" charset="0"/>
                <a:cs typeface="Samsung Sharp Sans" pitchFamily="2" charset="0"/>
              </a:rPr>
              <a:t> de </a:t>
            </a:r>
            <a:r>
              <a:rPr lang="en-US" sz="2399" dirty="0" err="1">
                <a:solidFill>
                  <a:schemeClr val="bg1"/>
                </a:solidFill>
                <a:latin typeface="Samsung Sharp Sans" pitchFamily="2" charset="0"/>
                <a:ea typeface="Samsung Sharp Sans" pitchFamily="2" charset="0"/>
                <a:cs typeface="Samsung Sharp Sans" pitchFamily="2" charset="0"/>
              </a:rPr>
              <a:t>Inteligencia</a:t>
            </a:r>
            <a:r>
              <a:rPr lang="en-US" sz="2399" dirty="0">
                <a:solidFill>
                  <a:schemeClr val="bg1"/>
                </a:solidFill>
                <a:latin typeface="Samsung Sharp Sans" pitchFamily="2" charset="0"/>
                <a:ea typeface="Samsung Sharp Sans" pitchFamily="2" charset="0"/>
                <a:cs typeface="Samsung Sharp Sans" pitchFamily="2" charset="0"/>
              </a:rPr>
              <a:t> Artificial</a:t>
            </a:r>
            <a:endParaRPr sz="2399" dirty="0">
              <a:solidFill>
                <a:schemeClr val="bg1"/>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520257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grpSp>
        <p:nvGrpSpPr>
          <p:cNvPr id="168" name="Google Shape;168;p3"/>
          <p:cNvGrpSpPr/>
          <p:nvPr/>
        </p:nvGrpSpPr>
        <p:grpSpPr>
          <a:xfrm>
            <a:off x="1586193" y="1615360"/>
            <a:ext cx="8899428" cy="2006836"/>
            <a:chOff x="441605" y="1288351"/>
            <a:chExt cx="8899428" cy="2006836"/>
          </a:xfrm>
        </p:grpSpPr>
        <p:sp>
          <p:nvSpPr>
            <p:cNvPr id="169" name="Google Shape;169;p3"/>
            <p:cNvSpPr/>
            <p:nvPr/>
          </p:nvSpPr>
          <p:spPr>
            <a:xfrm>
              <a:off x="710974" y="1598954"/>
              <a:ext cx="8630058" cy="1696233"/>
            </a:xfrm>
            <a:prstGeom prst="rect">
              <a:avLst/>
            </a:prstGeom>
            <a:noFill/>
            <a:ln w="19050" cap="flat" cmpd="sng">
              <a:solidFill>
                <a:srgbClr val="F2F2F2"/>
              </a:solidFill>
              <a:prstDash val="solid"/>
              <a:miter lim="800000"/>
              <a:headEnd type="none" w="sm" len="sm"/>
              <a:tailEnd type="none" w="sm" len="sm"/>
            </a:ln>
          </p:spPr>
          <p:txBody>
            <a:bodyPr spcFirstLastPara="1" wrap="square" lIns="143950" tIns="143950" rIns="143950" bIns="143950" anchor="t" anchorCtr="0">
              <a:spAutoFit/>
            </a:bodyPr>
            <a:lstStyle/>
            <a:p>
              <a:pPr marL="285750" indent="-285750">
                <a:buClr>
                  <a:srgbClr val="A5A5A5"/>
                </a:buClr>
                <a:buSzPts val="1300"/>
                <a:buFont typeface="Noto Sans"/>
                <a:buChar char="✔"/>
              </a:pPr>
              <a:r>
                <a:rPr lang="es-ES" sz="1300">
                  <a:solidFill>
                    <a:srgbClr val="262626"/>
                  </a:solidFill>
                  <a:latin typeface="SamsungOne 400" pitchFamily="34" charset="0"/>
                  <a:ea typeface="SamsungOne 400" pitchFamily="34" charset="0"/>
                  <a:cs typeface="Samsung Sharp Sans" pitchFamily="2" charset="0"/>
                </a:rPr>
                <a:t>Ser capaz de introducir el análisis de datos basado en el aprendizaje automático de acuerdo con el objetivo, la estrategia y la política de la empresa y gestionar el proceso global.</a:t>
              </a:r>
              <a:endParaRPr lang="es-ES">
                <a:latin typeface="SamsungOne 400" pitchFamily="34" charset="0"/>
                <a:ea typeface="SamsungOne 400" pitchFamily="34" charset="0"/>
                <a:cs typeface="Samsung Sharp Sans" pitchFamily="2" charset="0"/>
              </a:endParaRPr>
            </a:p>
            <a:p>
              <a:pPr marL="285750" indent="-285750">
                <a:spcBef>
                  <a:spcPts val="800"/>
                </a:spcBef>
                <a:buClr>
                  <a:srgbClr val="A5A5A5"/>
                </a:buClr>
                <a:buSzPts val="1300"/>
                <a:buFont typeface="Noto Sans"/>
                <a:buChar char="✔"/>
              </a:pPr>
              <a:r>
                <a:rPr lang="es-ES" sz="1300">
                  <a:solidFill>
                    <a:srgbClr val="262626"/>
                  </a:solidFill>
                  <a:latin typeface="SamsungOne 400" pitchFamily="34" charset="0"/>
                  <a:ea typeface="SamsungOne 400" pitchFamily="34" charset="0"/>
                  <a:cs typeface="Samsung Sharp Sans" pitchFamily="2" charset="0"/>
                </a:rPr>
                <a:t>Ser capaz de seleccionar y aplicar un algoritmo de aprendizaje automático que sea el más adecuado para el problema dado y realizar el ajuste de hiperparámetros.</a:t>
              </a:r>
              <a:endParaRPr lang="es-ES">
                <a:latin typeface="SamsungOne 400" pitchFamily="34" charset="0"/>
                <a:ea typeface="SamsungOne 400" pitchFamily="34" charset="0"/>
                <a:cs typeface="Samsung Sharp Sans" pitchFamily="2" charset="0"/>
              </a:endParaRPr>
            </a:p>
            <a:p>
              <a:pPr marL="285750" indent="-285750">
                <a:spcBef>
                  <a:spcPts val="800"/>
                </a:spcBef>
                <a:buClr>
                  <a:srgbClr val="A5A5A5"/>
                </a:buClr>
                <a:buSzPts val="1300"/>
                <a:buFont typeface="Noto Sans"/>
                <a:buChar char="✔"/>
              </a:pPr>
              <a:r>
                <a:rPr lang="es-ES" sz="1300">
                  <a:solidFill>
                    <a:srgbClr val="262626"/>
                  </a:solidFill>
                  <a:latin typeface="SamsungOne 400" pitchFamily="34" charset="0"/>
                  <a:ea typeface="SamsungOne 400" pitchFamily="34" charset="0"/>
                  <a:cs typeface="Samsung Sharp Sans" pitchFamily="2" charset="0"/>
                </a:rPr>
                <a:t>Ser capaz de diseñar, mantener y optimizar un flujo de trabajo de aprendizaje automático para el modelado de IA utilizando datos estructurados y no estructurados.</a:t>
              </a:r>
              <a:endParaRPr lang="es-ES">
                <a:latin typeface="SamsungOne 400" pitchFamily="34" charset="0"/>
                <a:ea typeface="SamsungOne 400" pitchFamily="34" charset="0"/>
                <a:cs typeface="Samsung Sharp Sans" pitchFamily="2" charset="0"/>
              </a:endParaRPr>
            </a:p>
          </p:txBody>
        </p:sp>
        <p:grpSp>
          <p:nvGrpSpPr>
            <p:cNvPr id="170" name="Google Shape;170;p3"/>
            <p:cNvGrpSpPr/>
            <p:nvPr/>
          </p:nvGrpSpPr>
          <p:grpSpPr>
            <a:xfrm>
              <a:off x="441605" y="1288351"/>
              <a:ext cx="8899428" cy="233692"/>
              <a:chOff x="441747" y="1714333"/>
              <a:chExt cx="8902281" cy="233767"/>
            </a:xfrm>
          </p:grpSpPr>
          <p:sp>
            <p:nvSpPr>
              <p:cNvPr id="171" name="Google Shape;171;p3"/>
              <p:cNvSpPr/>
              <p:nvPr/>
            </p:nvSpPr>
            <p:spPr>
              <a:xfrm>
                <a:off x="711203" y="1723495"/>
                <a:ext cx="8632825" cy="215444"/>
              </a:xfrm>
              <a:prstGeom prst="rect">
                <a:avLst/>
              </a:prstGeom>
              <a:noFill/>
              <a:ln>
                <a:noFill/>
              </a:ln>
            </p:spPr>
            <p:txBody>
              <a:bodyPr spcFirstLastPara="1" wrap="square" lIns="0" tIns="0" rIns="0" bIns="0" anchor="t" anchorCtr="0">
                <a:spAutoFit/>
              </a:bodyPr>
              <a:lstStyle/>
              <a:p>
                <a:pPr>
                  <a:buSzPts val="1400"/>
                </a:pPr>
                <a:r>
                  <a:rPr lang="es-ES">
                    <a:solidFill>
                      <a:srgbClr val="262626"/>
                    </a:solidFill>
                    <a:latin typeface="Samsung Sharp Sans" pitchFamily="2" charset="0"/>
                    <a:ea typeface="Samsung Sharp Sans" pitchFamily="2" charset="0"/>
                    <a:cs typeface="Samsung Sharp Sans" pitchFamily="2" charset="0"/>
                  </a:rPr>
                  <a:t>Objetivos del capítulo</a:t>
                </a:r>
                <a:endParaRPr lang="es-ES">
                  <a:latin typeface="Samsung Sharp Sans" pitchFamily="2" charset="0"/>
                  <a:ea typeface="Samsung Sharp Sans" pitchFamily="2" charset="0"/>
                  <a:cs typeface="Samsung Sharp Sans" pitchFamily="2" charset="0"/>
                </a:endParaRPr>
              </a:p>
            </p:txBody>
          </p:sp>
          <p:sp>
            <p:nvSpPr>
              <p:cNvPr id="172" name="Google Shape;172;p3"/>
              <p:cNvSpPr/>
              <p:nvPr/>
            </p:nvSpPr>
            <p:spPr>
              <a:xfrm>
                <a:off x="441747" y="1714333"/>
                <a:ext cx="216000" cy="233767"/>
              </a:xfrm>
              <a:custGeom>
                <a:avLst/>
                <a:gdLst/>
                <a:ahLst/>
                <a:cxnLst/>
                <a:rect l="l" t="t"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w="76200" cap="flat" cmpd="sng">
                <a:solidFill>
                  <a:schemeClr val="lt1"/>
                </a:solidFill>
                <a:prstDash val="solid"/>
                <a:round/>
                <a:headEnd type="none" w="sm" len="sm"/>
                <a:tailEnd type="none" w="sm" len="sm"/>
              </a:ln>
            </p:spPr>
            <p:txBody>
              <a:bodyPr spcFirstLastPara="1" wrap="square" lIns="0" tIns="0" rIns="0" bIns="0" anchor="t" anchorCtr="0">
                <a:noAutofit/>
              </a:bodyPr>
              <a:lstStyle/>
              <a:p>
                <a:pPr>
                  <a:buSzPts val="1799"/>
                </a:pPr>
                <a:endParaRPr lang="es-ES" sz="1799">
                  <a:solidFill>
                    <a:schemeClr val="dk1"/>
                  </a:solidFill>
                  <a:latin typeface="Samsung Sharp Sans" pitchFamily="2" charset="0"/>
                  <a:ea typeface="Samsung Sharp Sans" pitchFamily="2" charset="0"/>
                  <a:cs typeface="Samsung Sharp Sans" pitchFamily="2" charset="0"/>
                  <a:sym typeface="Calibri"/>
                </a:endParaRPr>
              </a:p>
            </p:txBody>
          </p:sp>
        </p:grpSp>
      </p:grpSp>
      <p:grpSp>
        <p:nvGrpSpPr>
          <p:cNvPr id="173" name="Google Shape;173;p3"/>
          <p:cNvGrpSpPr/>
          <p:nvPr/>
        </p:nvGrpSpPr>
        <p:grpSpPr>
          <a:xfrm>
            <a:off x="1594444" y="3719091"/>
            <a:ext cx="8899428" cy="2914088"/>
            <a:chOff x="449856" y="2960948"/>
            <a:chExt cx="8899428" cy="2914088"/>
          </a:xfrm>
        </p:grpSpPr>
        <p:grpSp>
          <p:nvGrpSpPr>
            <p:cNvPr id="174" name="Google Shape;174;p3"/>
            <p:cNvGrpSpPr/>
            <p:nvPr/>
          </p:nvGrpSpPr>
          <p:grpSpPr>
            <a:xfrm>
              <a:off x="449856" y="2960948"/>
              <a:ext cx="8899428" cy="233692"/>
              <a:chOff x="441747" y="1714333"/>
              <a:chExt cx="8902281" cy="233767"/>
            </a:xfrm>
          </p:grpSpPr>
          <p:sp>
            <p:nvSpPr>
              <p:cNvPr id="175" name="Google Shape;175;p3"/>
              <p:cNvSpPr/>
              <p:nvPr/>
            </p:nvSpPr>
            <p:spPr>
              <a:xfrm>
                <a:off x="711203" y="1723495"/>
                <a:ext cx="8632825" cy="215444"/>
              </a:xfrm>
              <a:prstGeom prst="rect">
                <a:avLst/>
              </a:prstGeom>
              <a:noFill/>
              <a:ln>
                <a:noFill/>
              </a:ln>
            </p:spPr>
            <p:txBody>
              <a:bodyPr spcFirstLastPara="1" wrap="square" lIns="0" tIns="0" rIns="0" bIns="0" anchor="t" anchorCtr="0">
                <a:spAutoFit/>
              </a:bodyPr>
              <a:lstStyle/>
              <a:p>
                <a:pPr>
                  <a:buSzPts val="1400"/>
                </a:pPr>
                <a:r>
                  <a:rPr lang="es-ES">
                    <a:solidFill>
                      <a:srgbClr val="262626"/>
                    </a:solidFill>
                    <a:latin typeface="Samsung Sharp Sans" pitchFamily="2" charset="0"/>
                    <a:ea typeface="Samsung Sharp Sans" pitchFamily="2" charset="0"/>
                    <a:cs typeface="Samsung Sharp Sans" pitchFamily="2" charset="0"/>
                  </a:rPr>
                  <a:t>Contenido del capítulo</a:t>
                </a:r>
                <a:endParaRPr lang="es-ES">
                  <a:latin typeface="Samsung Sharp Sans" pitchFamily="2" charset="0"/>
                  <a:ea typeface="Samsung Sharp Sans" pitchFamily="2" charset="0"/>
                  <a:cs typeface="Samsung Sharp Sans" pitchFamily="2" charset="0"/>
                </a:endParaRPr>
              </a:p>
            </p:txBody>
          </p:sp>
          <p:sp>
            <p:nvSpPr>
              <p:cNvPr id="176" name="Google Shape;176;p3"/>
              <p:cNvSpPr/>
              <p:nvPr/>
            </p:nvSpPr>
            <p:spPr>
              <a:xfrm>
                <a:off x="441747" y="1714333"/>
                <a:ext cx="216000" cy="233767"/>
              </a:xfrm>
              <a:custGeom>
                <a:avLst/>
                <a:gdLst/>
                <a:ahLst/>
                <a:cxnLst/>
                <a:rect l="l" t="t"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w="76200" cap="flat" cmpd="sng">
                <a:solidFill>
                  <a:schemeClr val="lt1"/>
                </a:solidFill>
                <a:prstDash val="solid"/>
                <a:round/>
                <a:headEnd type="none" w="sm" len="sm"/>
                <a:tailEnd type="none" w="sm" len="sm"/>
              </a:ln>
            </p:spPr>
            <p:txBody>
              <a:bodyPr spcFirstLastPara="1" wrap="square" lIns="0" tIns="0" rIns="0" bIns="0" anchor="t" anchorCtr="0">
                <a:noAutofit/>
              </a:bodyPr>
              <a:lstStyle/>
              <a:p>
                <a:pPr>
                  <a:buSzPts val="1799"/>
                </a:pPr>
                <a:endParaRPr lang="es-ES" sz="1799">
                  <a:solidFill>
                    <a:schemeClr val="dk1"/>
                  </a:solidFill>
                  <a:latin typeface="Samsung Sharp Sans" pitchFamily="2" charset="0"/>
                  <a:ea typeface="Samsung Sharp Sans" pitchFamily="2" charset="0"/>
                  <a:cs typeface="Samsung Sharp Sans" pitchFamily="2" charset="0"/>
                  <a:sym typeface="Calibri"/>
                </a:endParaRPr>
              </a:p>
            </p:txBody>
          </p:sp>
        </p:grpSp>
        <p:sp>
          <p:nvSpPr>
            <p:cNvPr id="177" name="Google Shape;177;p3"/>
            <p:cNvSpPr/>
            <p:nvPr/>
          </p:nvSpPr>
          <p:spPr>
            <a:xfrm>
              <a:off x="710974" y="3265733"/>
              <a:ext cx="8630058" cy="2609303"/>
            </a:xfrm>
            <a:prstGeom prst="rect">
              <a:avLst/>
            </a:prstGeom>
            <a:noFill/>
            <a:ln w="19050" cap="flat" cmpd="sng">
              <a:solidFill>
                <a:srgbClr val="F2F2F2"/>
              </a:solidFill>
              <a:prstDash val="solid"/>
              <a:miter lim="800000"/>
              <a:headEnd type="none" w="sm" len="sm"/>
              <a:tailEnd type="none" w="sm" len="sm"/>
            </a:ln>
          </p:spPr>
          <p:txBody>
            <a:bodyPr spcFirstLastPara="1" wrap="square" lIns="143950" tIns="143950" rIns="143950" bIns="143950" anchor="t" anchorCtr="0">
              <a:spAutoFit/>
            </a:bodyPr>
            <a:lstStyle/>
            <a:p>
              <a:pPr marL="285750" indent="-285750">
                <a:buClr>
                  <a:srgbClr val="A5A5A5"/>
                </a:buClr>
                <a:buSzPts val="1300"/>
                <a:buFont typeface="Noto Sans"/>
                <a:buChar char="✔"/>
              </a:pPr>
              <a:r>
                <a:rPr lang="es-ES" sz="1300">
                  <a:solidFill>
                    <a:srgbClr val="262626"/>
                  </a:solidFill>
                  <a:latin typeface="SamsungOne 400" pitchFamily="34" charset="0"/>
                  <a:ea typeface="SamsungOne 400" pitchFamily="34" charset="0"/>
                  <a:cs typeface="Samsung Sharp Sans" pitchFamily="2" charset="0"/>
                </a:rPr>
                <a:t>Unidad 1. Análisis de datos basado en el aprendizaje automático</a:t>
              </a:r>
            </a:p>
            <a:p>
              <a:pPr marL="285750" indent="-285750">
                <a:spcBef>
                  <a:spcPts val="800"/>
                </a:spcBef>
                <a:buClr>
                  <a:srgbClr val="A5A5A5"/>
                </a:buClr>
                <a:buSzPts val="1300"/>
                <a:buFont typeface="Noto Sans"/>
                <a:buChar char="✔"/>
              </a:pPr>
              <a:r>
                <a:rPr lang="es-ES" sz="1300">
                  <a:solidFill>
                    <a:schemeClr val="dk1"/>
                  </a:solidFill>
                  <a:latin typeface="SamsungOne 400" pitchFamily="34" charset="0"/>
                  <a:ea typeface="SamsungOne 400" pitchFamily="34" charset="0"/>
                  <a:cs typeface="Samsung Sharp Sans" pitchFamily="2" charset="0"/>
                </a:rPr>
                <a:t>Unidad 2. Aplicación del modelo de aprendizaje supervisado para la predicción numérica </a:t>
              </a:r>
            </a:p>
            <a:p>
              <a:pPr marL="285750" indent="-285750">
                <a:spcBef>
                  <a:spcPts val="800"/>
                </a:spcBef>
                <a:buClr>
                  <a:srgbClr val="A5A5A5"/>
                </a:buClr>
                <a:buSzPts val="1300"/>
                <a:buFont typeface="Noto Sans"/>
                <a:buChar char="✔"/>
              </a:pPr>
              <a:r>
                <a:rPr lang="es-ES" sz="1300">
                  <a:solidFill>
                    <a:schemeClr val="dk1"/>
                  </a:solidFill>
                  <a:latin typeface="SamsungOne 400" pitchFamily="34" charset="0"/>
                  <a:ea typeface="SamsungOne 400" pitchFamily="34" charset="0"/>
                  <a:cs typeface="Samsung Sharp Sans" pitchFamily="2" charset="0"/>
                </a:rPr>
                <a:t>Unidad 3. Aplicación del modelo de aprendizaje supervisado para la clasificación </a:t>
              </a:r>
            </a:p>
            <a:p>
              <a:pPr marL="285750" indent="-285750">
                <a:spcBef>
                  <a:spcPts val="800"/>
                </a:spcBef>
                <a:buClr>
                  <a:srgbClr val="A5A5A5"/>
                </a:buClr>
                <a:buSzPts val="1300"/>
                <a:buFont typeface="Noto Sans"/>
                <a:buChar char="✔"/>
              </a:pPr>
              <a:r>
                <a:rPr lang="es-ES" sz="1300">
                  <a:solidFill>
                    <a:schemeClr val="dk1"/>
                  </a:solidFill>
                  <a:latin typeface="SamsungOne 400" pitchFamily="34" charset="0"/>
                  <a:ea typeface="SamsungOne 400" pitchFamily="34" charset="0"/>
                  <a:cs typeface="Samsung Sharp Sans" pitchFamily="2" charset="0"/>
                </a:rPr>
                <a:t>Unidad 4. Árbol de decisiones</a:t>
              </a:r>
            </a:p>
            <a:p>
              <a:pPr marL="285750" indent="-285750">
                <a:spcBef>
                  <a:spcPts val="800"/>
                </a:spcBef>
                <a:buClr>
                  <a:srgbClr val="A5A5A5"/>
                </a:buClr>
                <a:buSzPts val="1300"/>
                <a:buFont typeface="Noto Sans"/>
                <a:buChar char="✔"/>
              </a:pPr>
              <a:r>
                <a:rPr lang="es-ES" sz="1300">
                  <a:solidFill>
                    <a:schemeClr val="dk1"/>
                  </a:solidFill>
                  <a:latin typeface="SamsungOne 400" pitchFamily="34" charset="0"/>
                  <a:ea typeface="SamsungOne 400" pitchFamily="34" charset="0"/>
                  <a:cs typeface="Samsung Sharp Sans" pitchFamily="2" charset="0"/>
                </a:rPr>
                <a:t>Unidad 5. Algoritmo Naïve Bayes</a:t>
              </a:r>
              <a:endParaRPr lang="es-ES">
                <a:latin typeface="SamsungOne 400" pitchFamily="34" charset="0"/>
                <a:ea typeface="SamsungOne 400" pitchFamily="34" charset="0"/>
                <a:cs typeface="Samsung Sharp Sans" pitchFamily="2" charset="0"/>
              </a:endParaRPr>
            </a:p>
            <a:p>
              <a:pPr marL="285750" indent="-285750">
                <a:spcBef>
                  <a:spcPts val="800"/>
                </a:spcBef>
                <a:buClr>
                  <a:srgbClr val="A5A5A5"/>
                </a:buClr>
                <a:buSzPts val="1300"/>
                <a:buFont typeface="Noto Sans"/>
                <a:buChar char="✔"/>
              </a:pPr>
              <a:r>
                <a:rPr lang="es-ES" sz="1300">
                  <a:solidFill>
                    <a:schemeClr val="dk1"/>
                  </a:solidFill>
                  <a:latin typeface="SamsungOne 400" pitchFamily="34" charset="0"/>
                  <a:ea typeface="SamsungOne 400" pitchFamily="34" charset="0"/>
                  <a:cs typeface="Samsung Sharp Sans" pitchFamily="2" charset="0"/>
                </a:rPr>
                <a:t>Unidad 6. Algoritmo KNN</a:t>
              </a:r>
              <a:endParaRPr lang="es-ES">
                <a:latin typeface="SamsungOne 400" pitchFamily="34" charset="0"/>
                <a:ea typeface="SamsungOne 400" pitchFamily="34" charset="0"/>
                <a:cs typeface="Samsung Sharp Sans" pitchFamily="2" charset="0"/>
              </a:endParaRPr>
            </a:p>
            <a:p>
              <a:pPr marL="285750" indent="-285750">
                <a:spcBef>
                  <a:spcPts val="800"/>
                </a:spcBef>
                <a:buClr>
                  <a:srgbClr val="A5A5A5"/>
                </a:buClr>
                <a:buSzPts val="1300"/>
                <a:buFont typeface="Noto Sans"/>
                <a:buChar char="✔"/>
              </a:pPr>
              <a:r>
                <a:rPr lang="es-ES" sz="1300">
                  <a:solidFill>
                    <a:schemeClr val="dk1"/>
                  </a:solidFill>
                  <a:latin typeface="SamsungOne 400" pitchFamily="34" charset="0"/>
                  <a:ea typeface="SamsungOne 400" pitchFamily="34" charset="0"/>
                  <a:cs typeface="Samsung Sharp Sans" pitchFamily="2" charset="0"/>
                </a:rPr>
                <a:t>Unidad 7. Algoritmo SVM</a:t>
              </a:r>
              <a:endParaRPr lang="es-ES">
                <a:latin typeface="SamsungOne 400" pitchFamily="34" charset="0"/>
                <a:ea typeface="SamsungOne 400" pitchFamily="34" charset="0"/>
                <a:cs typeface="Samsung Sharp Sans" pitchFamily="2" charset="0"/>
              </a:endParaRPr>
            </a:p>
            <a:p>
              <a:pPr marL="285750" indent="-285750">
                <a:spcBef>
                  <a:spcPts val="800"/>
                </a:spcBef>
                <a:buClr>
                  <a:srgbClr val="A5A5A5"/>
                </a:buClr>
                <a:buSzPts val="1300"/>
                <a:buFont typeface="Noto Sans"/>
                <a:buChar char="✔"/>
              </a:pPr>
              <a:r>
                <a:rPr lang="es-ES" sz="1300">
                  <a:solidFill>
                    <a:schemeClr val="dk1"/>
                  </a:solidFill>
                  <a:latin typeface="SamsungOne 400" pitchFamily="34" charset="0"/>
                  <a:ea typeface="SamsungOne 400" pitchFamily="34" charset="0"/>
                  <a:cs typeface="Samsung Sharp Sans" pitchFamily="2" charset="0"/>
                </a:rPr>
                <a:t>Unidad 8. Algoritmos de conjunto</a:t>
              </a:r>
              <a:endParaRPr lang="es-ES">
                <a:latin typeface="SamsungOne 400" pitchFamily="34" charset="0"/>
                <a:ea typeface="SamsungOne 400" pitchFamily="34" charset="0"/>
                <a:cs typeface="Samsung Sharp Sans" pitchFamily="2" charset="0"/>
              </a:endParaRPr>
            </a:p>
          </p:txBody>
        </p:sp>
      </p:grpSp>
      <p:sp>
        <p:nvSpPr>
          <p:cNvPr id="179" name="Google Shape;179;p3"/>
          <p:cNvSpPr/>
          <p:nvPr/>
        </p:nvSpPr>
        <p:spPr>
          <a:xfrm>
            <a:off x="1594444" y="894292"/>
            <a:ext cx="8782411" cy="369214"/>
          </a:xfrm>
          <a:prstGeom prst="rect">
            <a:avLst/>
          </a:prstGeom>
          <a:noFill/>
          <a:ln>
            <a:noFill/>
          </a:ln>
        </p:spPr>
        <p:txBody>
          <a:bodyPr spcFirstLastPara="1" wrap="square" lIns="0" tIns="0" rIns="0" bIns="0" anchor="t" anchorCtr="0">
            <a:spAutoFit/>
          </a:bodyPr>
          <a:lstStyle/>
          <a:p>
            <a:pPr>
              <a:buSzPts val="2399"/>
            </a:pPr>
            <a:r>
              <a:rPr lang="es-ES" sz="2399" dirty="0">
                <a:solidFill>
                  <a:schemeClr val="tx1"/>
                </a:solidFill>
                <a:latin typeface="Samsung Sharp Sans" pitchFamily="2" charset="0"/>
                <a:ea typeface="Samsung Sharp Sans" pitchFamily="2" charset="0"/>
                <a:cs typeface="Samsung Sharp Sans" pitchFamily="2" charset="0"/>
              </a:rPr>
              <a:t>Descripción del capítulo</a:t>
            </a:r>
            <a:endParaRPr lang="es-ES" dirty="0">
              <a:solidFill>
                <a:schemeClr val="tx1"/>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2316884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cxnSp>
        <p:nvCxnSpPr>
          <p:cNvPr id="140" name="Google Shape;140;p3"/>
          <p:cNvCxnSpPr/>
          <p:nvPr/>
        </p:nvCxnSpPr>
        <p:spPr>
          <a:xfrm>
            <a:off x="772997" y="2743215"/>
            <a:ext cx="4340400" cy="0"/>
          </a:xfrm>
          <a:prstGeom prst="straightConnector1">
            <a:avLst/>
          </a:prstGeom>
          <a:noFill/>
          <a:ln w="9525" cap="flat" cmpd="sng">
            <a:solidFill>
              <a:schemeClr val="dk1"/>
            </a:solidFill>
            <a:prstDash val="solid"/>
            <a:miter lim="800000"/>
            <a:headEnd type="none" w="sm" len="sm"/>
            <a:tailEnd type="none" w="sm" len="sm"/>
          </a:ln>
        </p:spPr>
      </p:cxnSp>
      <p:cxnSp>
        <p:nvCxnSpPr>
          <p:cNvPr id="141" name="Google Shape;141;p3"/>
          <p:cNvCxnSpPr/>
          <p:nvPr/>
        </p:nvCxnSpPr>
        <p:spPr>
          <a:xfrm>
            <a:off x="5842334" y="1760255"/>
            <a:ext cx="0" cy="4380900"/>
          </a:xfrm>
          <a:prstGeom prst="straightConnector1">
            <a:avLst/>
          </a:prstGeom>
          <a:noFill/>
          <a:ln w="9525" cap="flat" cmpd="sng">
            <a:solidFill>
              <a:schemeClr val="dk1"/>
            </a:solidFill>
            <a:prstDash val="solid"/>
            <a:miter lim="800000"/>
            <a:headEnd type="none" w="sm" len="sm"/>
            <a:tailEnd type="none" w="sm" len="sm"/>
          </a:ln>
        </p:spPr>
      </p:cxnSp>
      <p:sp>
        <p:nvSpPr>
          <p:cNvPr id="142" name="Google Shape;142;p3"/>
          <p:cNvSpPr txBox="1">
            <a:spLocks noGrp="1"/>
          </p:cNvSpPr>
          <p:nvPr>
            <p:ph type="title"/>
          </p:nvPr>
        </p:nvSpPr>
        <p:spPr>
          <a:xfrm>
            <a:off x="773000" y="1730800"/>
            <a:ext cx="4341000" cy="854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MX" b="1" dirty="0"/>
              <a:t>Unidad 3</a:t>
            </a:r>
            <a:endParaRPr b="1" dirty="0"/>
          </a:p>
        </p:txBody>
      </p:sp>
      <p:sp>
        <p:nvSpPr>
          <p:cNvPr id="143" name="Google Shape;143;p3"/>
          <p:cNvSpPr txBox="1">
            <a:spLocks noGrp="1"/>
          </p:cNvSpPr>
          <p:nvPr>
            <p:ph type="body" idx="1"/>
          </p:nvPr>
        </p:nvSpPr>
        <p:spPr>
          <a:xfrm>
            <a:off x="773000" y="3022025"/>
            <a:ext cx="4611800" cy="3078600"/>
          </a:xfrm>
          <a:prstGeom prst="rect">
            <a:avLst/>
          </a:prstGeom>
        </p:spPr>
        <p:txBody>
          <a:bodyPr spcFirstLastPara="1" wrap="square" lIns="91425" tIns="45700" rIns="91425" bIns="45700" anchor="t" anchorCtr="0">
            <a:normAutofit/>
          </a:bodyPr>
          <a:lstStyle/>
          <a:p>
            <a:pPr marL="0" lvl="0" indent="0">
              <a:buNone/>
            </a:pPr>
            <a:r>
              <a:rPr lang="es-ES" sz="2000" dirty="0">
                <a:latin typeface="Arial" panose="020B0604020202020204" pitchFamily="34" charset="0"/>
                <a:ea typeface="Samsung Sharp Sans" pitchFamily="2" charset="0"/>
                <a:cs typeface="Arial" panose="020B0604020202020204" pitchFamily="34" charset="0"/>
              </a:rPr>
              <a:t>Aplicación del modelo de aprendizaje supervisado para la clasificación</a:t>
            </a:r>
            <a:endParaRPr sz="2000" dirty="0">
              <a:latin typeface="Arial" panose="020B0604020202020204" pitchFamily="34" charset="0"/>
              <a:cs typeface="Arial" panose="020B0604020202020204" pitchFamily="34" charset="0"/>
            </a:endParaRPr>
          </a:p>
        </p:txBody>
      </p:sp>
      <p:sp>
        <p:nvSpPr>
          <p:cNvPr id="144" name="Google Shape;144;p3"/>
          <p:cNvSpPr txBox="1">
            <a:spLocks noGrp="1"/>
          </p:cNvSpPr>
          <p:nvPr>
            <p:ph type="body" idx="2"/>
          </p:nvPr>
        </p:nvSpPr>
        <p:spPr>
          <a:xfrm>
            <a:off x="6172200" y="1749425"/>
            <a:ext cx="5181600" cy="4351200"/>
          </a:xfrm>
          <a:prstGeom prst="rect">
            <a:avLst/>
          </a:prstGeom>
        </p:spPr>
        <p:txBody>
          <a:bodyPr spcFirstLastPara="1" wrap="square" lIns="91425" tIns="45700" rIns="91425" bIns="45700" anchor="t" anchorCtr="0">
            <a:normAutofit/>
          </a:bodyPr>
          <a:lstStyle/>
          <a:p>
            <a:pPr marL="176213" indent="-176213">
              <a:buClr>
                <a:srgbClr val="3F3F3F"/>
              </a:buClr>
              <a:buSzPts val="2160"/>
            </a:pPr>
            <a:r>
              <a:rPr lang="es-ES" sz="2000" b="1" dirty="0">
                <a:solidFill>
                  <a:schemeClr val="tx1"/>
                </a:solidFill>
                <a:latin typeface="Arial" panose="020B0604020202020204" pitchFamily="34" charset="0"/>
                <a:ea typeface="Samsung Sharp Sans" pitchFamily="2" charset="0"/>
                <a:cs typeface="Arial" panose="020B0604020202020204" pitchFamily="34" charset="0"/>
              </a:rPr>
              <a:t>3.1. Entrenamiento y Pruebas en Aprendizaje Automático</a:t>
            </a:r>
          </a:p>
          <a:p>
            <a:pPr marL="176213" indent="-176213">
              <a:buClr>
                <a:srgbClr val="A6A6A6"/>
              </a:buClr>
              <a:buSzPts val="2160"/>
            </a:pPr>
            <a:r>
              <a:rPr lang="es-ES" sz="2000" dirty="0">
                <a:solidFill>
                  <a:schemeClr val="tx1"/>
                </a:solidFill>
                <a:latin typeface="Arial" panose="020B0604020202020204" pitchFamily="34" charset="0"/>
                <a:ea typeface="Samsung Sharp Sans" pitchFamily="2" charset="0"/>
                <a:cs typeface="Arial" panose="020B0604020202020204" pitchFamily="34" charset="0"/>
              </a:rPr>
              <a:t>3.2. Conceptos básicos de regresión logística</a:t>
            </a:r>
          </a:p>
          <a:p>
            <a:pPr marL="176213" indent="-176213">
              <a:buClr>
                <a:srgbClr val="A6A6A6"/>
              </a:buClr>
              <a:buSzPts val="2160"/>
            </a:pPr>
            <a:r>
              <a:rPr lang="es-ES" sz="2000" dirty="0">
                <a:solidFill>
                  <a:schemeClr val="tx1"/>
                </a:solidFill>
                <a:latin typeface="Arial" panose="020B0604020202020204" pitchFamily="34" charset="0"/>
                <a:ea typeface="Samsung Sharp Sans" pitchFamily="2" charset="0"/>
                <a:cs typeface="Arial" panose="020B0604020202020204" pitchFamily="34" charset="0"/>
              </a:rPr>
              <a:t>3.3. Métricas de rendimiento de regresión logística</a:t>
            </a:r>
            <a:r>
              <a:rPr lang="es-MX" sz="2000" dirty="0">
                <a:solidFill>
                  <a:schemeClr val="tx1"/>
                </a:solidFill>
                <a:latin typeface="Arial" panose="020B0604020202020204" pitchFamily="34" charset="0"/>
                <a:ea typeface="SamsungOne 400" pitchFamily="34" charset="0"/>
                <a:cs typeface="Arial" panose="020B0604020202020204" pitchFamily="34" charset="0"/>
                <a:sym typeface="Calibri"/>
              </a:rPr>
              <a:t> </a:t>
            </a:r>
          </a:p>
        </p:txBody>
      </p:sp>
    </p:spTree>
    <p:extLst>
      <p:ext uri="{BB962C8B-B14F-4D97-AF65-F5344CB8AC3E}">
        <p14:creationId xmlns:p14="http://schemas.microsoft.com/office/powerpoint/2010/main" val="2989513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3"/>
        <p:cNvGrpSpPr/>
        <p:nvPr/>
      </p:nvGrpSpPr>
      <p:grpSpPr>
        <a:xfrm>
          <a:off x="0" y="0"/>
          <a:ext cx="0" cy="0"/>
          <a:chOff x="0" y="0"/>
          <a:chExt cx="0" cy="0"/>
        </a:xfrm>
      </p:grpSpPr>
      <p:grpSp>
        <p:nvGrpSpPr>
          <p:cNvPr id="5427" name="Google Shape;5427;p613"/>
          <p:cNvGrpSpPr/>
          <p:nvPr/>
        </p:nvGrpSpPr>
        <p:grpSpPr>
          <a:xfrm>
            <a:off x="302326" y="1067576"/>
            <a:ext cx="8783192" cy="200055"/>
            <a:chOff x="559817" y="2136914"/>
            <a:chExt cx="8783192" cy="200055"/>
          </a:xfrm>
        </p:grpSpPr>
        <p:sp>
          <p:nvSpPr>
            <p:cNvPr id="5428" name="Google Shape;5428;p613"/>
            <p:cNvSpPr/>
            <p:nvPr/>
          </p:nvSpPr>
          <p:spPr>
            <a:xfrm>
              <a:off x="559817" y="2148284"/>
              <a:ext cx="35992" cy="179958"/>
            </a:xfrm>
            <a:prstGeom prst="rect">
              <a:avLst/>
            </a:prstGeom>
            <a:solidFill>
              <a:srgbClr val="193EB0"/>
            </a:solidFill>
            <a:ln>
              <a:noFill/>
            </a:ln>
          </p:spPr>
          <p:txBody>
            <a:bodyPr spcFirstLastPara="1" wrap="square" lIns="91425" tIns="45700" rIns="91425" bIns="45700" anchor="ctr" anchorCtr="0">
              <a:noAutofit/>
            </a:bodyPr>
            <a:lstStyle/>
            <a:p>
              <a:pPr algn="ctr">
                <a:buClr>
                  <a:schemeClr val="lt1"/>
                </a:buClr>
                <a:buSzPts val="1800"/>
              </a:pPr>
              <a:endParaRPr lang="es-ES" sz="1800">
                <a:solidFill>
                  <a:srgbClr val="FFFFFF"/>
                </a:solidFill>
                <a:latin typeface="Samsung Sharp Sans" pitchFamily="2" charset="0"/>
                <a:ea typeface="Samsung Sharp Sans" pitchFamily="2" charset="0"/>
                <a:cs typeface="Samsung Sharp Sans" pitchFamily="2" charset="0"/>
              </a:endParaRPr>
            </a:p>
          </p:txBody>
        </p:sp>
        <p:sp>
          <p:nvSpPr>
            <p:cNvPr id="5429" name="Google Shape;5429;p613"/>
            <p:cNvSpPr/>
            <p:nvPr/>
          </p:nvSpPr>
          <p:spPr>
            <a:xfrm>
              <a:off x="712182" y="2136914"/>
              <a:ext cx="8630827" cy="200055"/>
            </a:xfrm>
            <a:prstGeom prst="rect">
              <a:avLst/>
            </a:prstGeom>
            <a:noFill/>
            <a:ln>
              <a:noFill/>
            </a:ln>
          </p:spPr>
          <p:txBody>
            <a:bodyPr spcFirstLastPara="1" wrap="square" lIns="0" tIns="0" rIns="0" bIns="0" anchor="t" anchorCtr="0">
              <a:spAutoFit/>
            </a:bodyPr>
            <a:lstStyle/>
            <a:p>
              <a:pPr>
                <a:buSzPts val="1300"/>
              </a:pPr>
              <a:r>
                <a:rPr lang="es-ES" sz="1300" dirty="0">
                  <a:solidFill>
                    <a:srgbClr val="262626"/>
                  </a:solidFill>
                  <a:latin typeface="Samsung Sharp Sans" pitchFamily="2" charset="0"/>
                  <a:ea typeface="Samsung Sharp Sans" pitchFamily="2" charset="0"/>
                  <a:cs typeface="Samsung Sharp Sans" pitchFamily="2" charset="0"/>
                </a:rPr>
                <a:t>Aprendizaje automático para la clasificación</a:t>
              </a:r>
            </a:p>
          </p:txBody>
        </p:sp>
      </p:grpSp>
      <p:sp>
        <p:nvSpPr>
          <p:cNvPr id="5430" name="Google Shape;5430;p613"/>
          <p:cNvSpPr/>
          <p:nvPr/>
        </p:nvSpPr>
        <p:spPr>
          <a:xfrm>
            <a:off x="433464" y="1492404"/>
            <a:ext cx="10193896" cy="1109773"/>
          </a:xfrm>
          <a:prstGeom prst="rect">
            <a:avLst/>
          </a:prstGeom>
          <a:noFill/>
          <a:ln>
            <a:noFill/>
          </a:ln>
        </p:spPr>
        <p:txBody>
          <a:bodyPr spcFirstLastPara="1" wrap="square" lIns="0" tIns="72000" rIns="144000" bIns="72000" anchor="t" anchorCtr="0">
            <a:spAutoFit/>
          </a:bodyPr>
          <a:lstStyle/>
          <a:p>
            <a:pPr marL="182526" indent="-182526" algn="just">
              <a:buClr>
                <a:srgbClr val="193EB0"/>
              </a:buClr>
              <a:buSzPts val="1300"/>
              <a:buFont typeface="Arial"/>
              <a:buChar char="‣"/>
            </a:pPr>
            <a:r>
              <a:rPr lang="es-ES" dirty="0">
                <a:solidFill>
                  <a:srgbClr val="262626"/>
                </a:solidFill>
                <a:latin typeface="SamsungOne 400" pitchFamily="34" charset="0"/>
                <a:ea typeface="SamsungOne 400" pitchFamily="34" charset="0"/>
              </a:rPr>
              <a:t>La clasificación se utiliza si las variables objetivas (o variables de respuesta) se pueden clasificar en un determinado tipo de categorías, como tipo discreto o nominal. Es el más común y frecuente que se encuentra en el análisis de datos basado en el aprendizaje automático.</a:t>
            </a:r>
            <a:endParaRPr lang="es-ES" sz="1600" dirty="0">
              <a:latin typeface="SamsungOne 400" pitchFamily="34" charset="0"/>
              <a:ea typeface="SamsungOne 400" pitchFamily="34" charset="0"/>
            </a:endParaRPr>
          </a:p>
          <a:p>
            <a:pPr marL="182526" indent="-182526" algn="just">
              <a:spcBef>
                <a:spcPts val="800"/>
              </a:spcBef>
              <a:buClr>
                <a:srgbClr val="193EB0"/>
              </a:buClr>
              <a:buSzPts val="1300"/>
              <a:buFont typeface="Arial"/>
              <a:buChar char="‣"/>
            </a:pPr>
            <a:r>
              <a:rPr lang="es-ES" dirty="0">
                <a:solidFill>
                  <a:srgbClr val="262626"/>
                </a:solidFill>
                <a:latin typeface="SamsungOne 400" pitchFamily="34" charset="0"/>
                <a:ea typeface="SamsungOne 400" pitchFamily="34" charset="0"/>
              </a:rPr>
              <a:t>Los algoritmos de aprendizaje automático para la clasificación se pueden aplicar a problemas comerciales y diarios extensos.</a:t>
            </a:r>
            <a:endParaRPr lang="es-ES" sz="1600" dirty="0">
              <a:latin typeface="SamsungOne 400" pitchFamily="34" charset="0"/>
              <a:ea typeface="SamsungOne 400" pitchFamily="34" charset="0"/>
            </a:endParaRPr>
          </a:p>
        </p:txBody>
      </p:sp>
      <p:grpSp>
        <p:nvGrpSpPr>
          <p:cNvPr id="5431" name="Google Shape;5431;p613"/>
          <p:cNvGrpSpPr/>
          <p:nvPr/>
        </p:nvGrpSpPr>
        <p:grpSpPr>
          <a:xfrm>
            <a:off x="995865" y="2781082"/>
            <a:ext cx="6979698" cy="2664000"/>
            <a:chOff x="846956" y="6045989"/>
            <a:chExt cx="6979698" cy="2664000"/>
          </a:xfrm>
        </p:grpSpPr>
        <p:sp>
          <p:nvSpPr>
            <p:cNvPr id="5432" name="Google Shape;5432;p613"/>
            <p:cNvSpPr/>
            <p:nvPr/>
          </p:nvSpPr>
          <p:spPr>
            <a:xfrm>
              <a:off x="846956" y="6106886"/>
              <a:ext cx="290400" cy="223800"/>
            </a:xfrm>
            <a:prstGeom prst="roundRect">
              <a:avLst>
                <a:gd name="adj" fmla="val 16667"/>
              </a:avLst>
            </a:prstGeom>
            <a:solidFill>
              <a:srgbClr val="193EB0"/>
            </a:solidFill>
            <a:ln>
              <a:noFill/>
            </a:ln>
          </p:spPr>
          <p:txBody>
            <a:bodyPr spcFirstLastPara="1" wrap="square" lIns="0" tIns="45700" rIns="0" bIns="45700" anchor="ctr" anchorCtr="0">
              <a:noAutofit/>
            </a:bodyPr>
            <a:lstStyle/>
            <a:p>
              <a:pPr algn="ctr">
                <a:buSzPts val="1300"/>
              </a:pPr>
              <a:r>
                <a:rPr lang="es-ES" sz="1300" b="1">
                  <a:solidFill>
                    <a:schemeClr val="lt1"/>
                  </a:solidFill>
                  <a:latin typeface="SamsungOne 400" pitchFamily="34" charset="0"/>
                  <a:ea typeface="SamsungOne 400" pitchFamily="34" charset="0"/>
                </a:rPr>
                <a:t>Ex</a:t>
              </a:r>
            </a:p>
          </p:txBody>
        </p:sp>
        <p:sp>
          <p:nvSpPr>
            <p:cNvPr id="5433" name="Google Shape;5433;p613"/>
            <p:cNvSpPr/>
            <p:nvPr/>
          </p:nvSpPr>
          <p:spPr>
            <a:xfrm>
              <a:off x="1222454" y="6045989"/>
              <a:ext cx="6604200" cy="2664000"/>
            </a:xfrm>
            <a:prstGeom prst="rect">
              <a:avLst/>
            </a:prstGeom>
            <a:noFill/>
            <a:ln>
              <a:noFill/>
            </a:ln>
          </p:spPr>
          <p:txBody>
            <a:bodyPr spcFirstLastPara="1" wrap="square" lIns="0" tIns="72000" rIns="144000" bIns="72000" anchor="t" anchorCtr="0">
              <a:spAutoFit/>
            </a:bodyPr>
            <a:lstStyle/>
            <a:p>
              <a:pPr algn="just">
                <a:buSzPts val="1300"/>
              </a:pPr>
              <a:r>
                <a:rPr lang="es-ES" sz="1300" dirty="0">
                  <a:solidFill>
                    <a:srgbClr val="262626"/>
                  </a:solidFill>
                  <a:latin typeface="SamsungOne 400" pitchFamily="34" charset="0"/>
                  <a:ea typeface="SamsungOne 400" pitchFamily="34" charset="0"/>
                </a:rPr>
                <a:t>Ejemplos de uso frecuente</a:t>
              </a:r>
              <a:endParaRPr lang="es-ES" dirty="0">
                <a:latin typeface="SamsungOne 400" pitchFamily="34" charset="0"/>
                <a:ea typeface="SamsungOne 400" pitchFamily="34" charset="0"/>
              </a:endParaRPr>
            </a:p>
            <a:p>
              <a:pPr algn="just">
                <a:spcBef>
                  <a:spcPts val="800"/>
                </a:spcBef>
                <a:buSzPts val="1300"/>
              </a:pPr>
              <a:r>
                <a:rPr lang="es-ES" sz="1300" dirty="0">
                  <a:solidFill>
                    <a:srgbClr val="262626"/>
                  </a:solidFill>
                  <a:latin typeface="SamsungOne 400" pitchFamily="34" charset="0"/>
                  <a:ea typeface="SamsungOne 400" pitchFamily="34" charset="0"/>
                </a:rPr>
                <a:t>(1) Clasificación de correos no deseados</a:t>
              </a:r>
            </a:p>
            <a:p>
              <a:pPr algn="just">
                <a:spcBef>
                  <a:spcPts val="800"/>
                </a:spcBef>
                <a:buSzPts val="1300"/>
              </a:pPr>
              <a:r>
                <a:rPr lang="es-ES" sz="1300" dirty="0">
                  <a:solidFill>
                    <a:srgbClr val="262626"/>
                  </a:solidFill>
                  <a:latin typeface="SamsungOne 400" pitchFamily="34" charset="0"/>
                  <a:ea typeface="SamsungOne 400" pitchFamily="34" charset="0"/>
                </a:rPr>
                <a:t>(2) Predicción de quiebra empresarial</a:t>
              </a:r>
            </a:p>
            <a:p>
              <a:pPr algn="just">
                <a:spcBef>
                  <a:spcPts val="800"/>
                </a:spcBef>
                <a:buSzPts val="1300"/>
              </a:pPr>
              <a:r>
                <a:rPr lang="es-ES" sz="1300" dirty="0">
                  <a:solidFill>
                    <a:srgbClr val="262626"/>
                  </a:solidFill>
                  <a:latin typeface="SamsungOne 400" pitchFamily="34" charset="0"/>
                  <a:ea typeface="SamsungOne 400" pitchFamily="34" charset="0"/>
                </a:rPr>
                <a:t>(3) Predicción de pérdida de clientes</a:t>
              </a:r>
            </a:p>
            <a:p>
              <a:pPr algn="just">
                <a:spcBef>
                  <a:spcPts val="800"/>
                </a:spcBef>
                <a:buSzPts val="1300"/>
              </a:pPr>
              <a:r>
                <a:rPr lang="es-ES" sz="1300" dirty="0">
                  <a:solidFill>
                    <a:srgbClr val="262626"/>
                  </a:solidFill>
                  <a:latin typeface="SamsungOne 400" pitchFamily="34" charset="0"/>
                  <a:ea typeface="SamsungOne 400" pitchFamily="34" charset="0"/>
                </a:rPr>
                <a:t>(4) Clasificación de la calificación crediticia de los clientes</a:t>
              </a:r>
            </a:p>
            <a:p>
              <a:pPr algn="just">
                <a:spcBef>
                  <a:spcPts val="800"/>
                </a:spcBef>
                <a:buSzPts val="1300"/>
              </a:pPr>
              <a:r>
                <a:rPr lang="es-ES" sz="1300" dirty="0">
                  <a:solidFill>
                    <a:srgbClr val="262626"/>
                  </a:solidFill>
                  <a:latin typeface="SamsungOne 400" pitchFamily="34" charset="0"/>
                  <a:ea typeface="SamsungOne 400" pitchFamily="34" charset="0"/>
                </a:rPr>
                <a:t>(5) Predicción de la aparición de una determinada enfermedad (por ejemplo, cáncer, enfermedad cardíaca, etc.)</a:t>
              </a:r>
            </a:p>
            <a:p>
              <a:pPr algn="just">
                <a:spcBef>
                  <a:spcPts val="800"/>
                </a:spcBef>
                <a:buSzPts val="1300"/>
              </a:pPr>
              <a:r>
                <a:rPr lang="es-ES" sz="1300" dirty="0">
                  <a:solidFill>
                    <a:srgbClr val="262626"/>
                  </a:solidFill>
                  <a:latin typeface="SamsungOne 400" pitchFamily="34" charset="0"/>
                  <a:ea typeface="SamsungOne 400" pitchFamily="34" charset="0"/>
                </a:rPr>
                <a:t>(6) Predicción de la reacción del cliente a un evento de marketing específico</a:t>
              </a:r>
            </a:p>
            <a:p>
              <a:pPr algn="just">
                <a:spcBef>
                  <a:spcPts val="800"/>
                </a:spcBef>
                <a:buSzPts val="1300"/>
              </a:pPr>
              <a:r>
                <a:rPr lang="es-ES" sz="1300" dirty="0">
                  <a:solidFill>
                    <a:srgbClr val="262626"/>
                  </a:solidFill>
                  <a:latin typeface="SamsungOne 400" pitchFamily="34" charset="0"/>
                  <a:ea typeface="SamsungOne 400" pitchFamily="34" charset="0"/>
                </a:rPr>
                <a:t>(7) Predicción de compra del cliente</a:t>
              </a:r>
            </a:p>
          </p:txBody>
        </p:sp>
      </p:grpSp>
      <p:sp>
        <p:nvSpPr>
          <p:cNvPr id="5434" name="Google Shape;5434;p613"/>
          <p:cNvSpPr/>
          <p:nvPr/>
        </p:nvSpPr>
        <p:spPr>
          <a:xfrm>
            <a:off x="853665" y="5417674"/>
            <a:ext cx="8673300" cy="745500"/>
          </a:xfrm>
          <a:prstGeom prst="rect">
            <a:avLst/>
          </a:prstGeom>
          <a:noFill/>
          <a:ln>
            <a:noFill/>
          </a:ln>
        </p:spPr>
        <p:txBody>
          <a:bodyPr spcFirstLastPara="1" wrap="square" lIns="0" tIns="72000" rIns="144000" bIns="72000" anchor="t" anchorCtr="0">
            <a:spAutoFit/>
          </a:bodyPr>
          <a:lstStyle/>
          <a:p>
            <a:pPr marL="182526" indent="-182526" algn="just">
              <a:buClr>
                <a:srgbClr val="193EB0"/>
              </a:buClr>
              <a:buSzPts val="1300"/>
              <a:buFont typeface="Arial"/>
              <a:buChar char="‣"/>
            </a:pPr>
            <a:r>
              <a:rPr lang="es-ES" sz="1300" dirty="0">
                <a:solidFill>
                  <a:srgbClr val="262626"/>
                </a:solidFill>
                <a:latin typeface="SamsungOne 400" pitchFamily="34" charset="0"/>
                <a:ea typeface="SamsungOne 400" pitchFamily="34" charset="0"/>
              </a:rPr>
              <a:t>Los ejemplos proporcionados anteriormente son extremadamente pocos de las aplicaciones de la vida real, y hay infinitos campos del negocio en los que se aplica el aprendizaje automático de tipo de clasificación. Este tipo de aprendizaje automático se ha aplicado continuamente con nuevos métodos comerciales y de I + D.</a:t>
            </a:r>
            <a:endParaRPr lang="es-ES" dirty="0">
              <a:latin typeface="SamsungOne 400" pitchFamily="34" charset="0"/>
              <a:ea typeface="SamsungOne 400" pitchFamily="34" charset="0"/>
            </a:endParaRPr>
          </a:p>
        </p:txBody>
      </p:sp>
      <p:sp>
        <p:nvSpPr>
          <p:cNvPr id="15" name="Google Shape;196;p5"/>
          <p:cNvSpPr/>
          <p:nvPr/>
        </p:nvSpPr>
        <p:spPr>
          <a:xfrm>
            <a:off x="11043067" y="6536212"/>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sp>
        <p:nvSpPr>
          <p:cNvPr id="16" name="Google Shape;5221;p610"/>
          <p:cNvSpPr/>
          <p:nvPr/>
        </p:nvSpPr>
        <p:spPr>
          <a:xfrm>
            <a:off x="3058987" y="263527"/>
            <a:ext cx="6467978"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3.1. Entrenamiento y Pruebas en Aprendizaje Automático</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39"/>
        <p:cNvGrpSpPr/>
        <p:nvPr/>
      </p:nvGrpSpPr>
      <p:grpSpPr>
        <a:xfrm>
          <a:off x="0" y="0"/>
          <a:ext cx="0" cy="0"/>
          <a:chOff x="0" y="0"/>
          <a:chExt cx="0" cy="0"/>
        </a:xfrm>
      </p:grpSpPr>
      <p:grpSp>
        <p:nvGrpSpPr>
          <p:cNvPr id="5443" name="Google Shape;5443;p614"/>
          <p:cNvGrpSpPr/>
          <p:nvPr/>
        </p:nvGrpSpPr>
        <p:grpSpPr>
          <a:xfrm>
            <a:off x="251526" y="1121039"/>
            <a:ext cx="8783192" cy="200055"/>
            <a:chOff x="559817" y="2136914"/>
            <a:chExt cx="8783192" cy="200055"/>
          </a:xfrm>
        </p:grpSpPr>
        <p:sp>
          <p:nvSpPr>
            <p:cNvPr id="5444" name="Google Shape;5444;p614"/>
            <p:cNvSpPr/>
            <p:nvPr/>
          </p:nvSpPr>
          <p:spPr>
            <a:xfrm>
              <a:off x="559817" y="2148284"/>
              <a:ext cx="35992" cy="179958"/>
            </a:xfrm>
            <a:prstGeom prst="rect">
              <a:avLst/>
            </a:prstGeom>
            <a:solidFill>
              <a:srgbClr val="193EB0"/>
            </a:solidFill>
            <a:ln>
              <a:noFill/>
            </a:ln>
          </p:spPr>
          <p:txBody>
            <a:bodyPr spcFirstLastPara="1" wrap="square" lIns="91425" tIns="45700" rIns="91425" bIns="45700" anchor="ctr" anchorCtr="0">
              <a:noAutofit/>
            </a:bodyPr>
            <a:lstStyle/>
            <a:p>
              <a:pPr algn="ctr">
                <a:buClr>
                  <a:schemeClr val="lt1"/>
                </a:buClr>
                <a:buSzPts val="1800"/>
              </a:pPr>
              <a:endParaRPr lang="es-ES" sz="1800">
                <a:solidFill>
                  <a:srgbClr val="FFFFFF"/>
                </a:solidFill>
                <a:latin typeface="Samsung Sharp Sans" pitchFamily="2" charset="0"/>
                <a:ea typeface="Samsung Sharp Sans" pitchFamily="2" charset="0"/>
                <a:cs typeface="Samsung Sharp Sans" pitchFamily="2" charset="0"/>
              </a:endParaRPr>
            </a:p>
          </p:txBody>
        </p:sp>
        <p:sp>
          <p:nvSpPr>
            <p:cNvPr id="5445" name="Google Shape;5445;p614"/>
            <p:cNvSpPr/>
            <p:nvPr/>
          </p:nvSpPr>
          <p:spPr>
            <a:xfrm>
              <a:off x="712182" y="2136914"/>
              <a:ext cx="8630827" cy="200055"/>
            </a:xfrm>
            <a:prstGeom prst="rect">
              <a:avLst/>
            </a:prstGeom>
            <a:noFill/>
            <a:ln>
              <a:noFill/>
            </a:ln>
          </p:spPr>
          <p:txBody>
            <a:bodyPr spcFirstLastPara="1" wrap="square" lIns="0" tIns="0" rIns="0" bIns="0" anchor="t" anchorCtr="0">
              <a:spAutoFit/>
            </a:bodyPr>
            <a:lstStyle/>
            <a:p>
              <a:pPr>
                <a:buSzPts val="1300"/>
              </a:pPr>
              <a:r>
                <a:rPr lang="es-ES" sz="1300" dirty="0">
                  <a:solidFill>
                    <a:srgbClr val="262626"/>
                  </a:solidFill>
                  <a:latin typeface="Samsung Sharp Sans" pitchFamily="2" charset="0"/>
                  <a:ea typeface="Samsung Sharp Sans" pitchFamily="2" charset="0"/>
                  <a:cs typeface="Samsung Sharp Sans" pitchFamily="2" charset="0"/>
                </a:rPr>
                <a:t>Tipos de algoritmos de aprendizaje automático para la clasificación</a:t>
              </a:r>
            </a:p>
          </p:txBody>
        </p:sp>
      </p:grpSp>
      <p:sp>
        <p:nvSpPr>
          <p:cNvPr id="5446" name="Google Shape;5446;p614"/>
          <p:cNvSpPr/>
          <p:nvPr/>
        </p:nvSpPr>
        <p:spPr>
          <a:xfrm>
            <a:off x="545335" y="1531348"/>
            <a:ext cx="8673300" cy="745500"/>
          </a:xfrm>
          <a:prstGeom prst="rect">
            <a:avLst/>
          </a:prstGeom>
          <a:noFill/>
          <a:ln>
            <a:noFill/>
          </a:ln>
        </p:spPr>
        <p:txBody>
          <a:bodyPr spcFirstLastPara="1" wrap="square" lIns="0" tIns="72000" rIns="144000" bIns="72000" anchor="t" anchorCtr="0">
            <a:spAutoFit/>
          </a:bodyPr>
          <a:lstStyle/>
          <a:p>
            <a:pPr marL="182526" indent="-182526" algn="just">
              <a:buClr>
                <a:srgbClr val="193EB0"/>
              </a:buClr>
              <a:buSzPts val="1300"/>
              <a:buFont typeface="Arial"/>
              <a:buChar char="‣"/>
            </a:pPr>
            <a:r>
              <a:rPr lang="es-ES" sz="1300" dirty="0">
                <a:solidFill>
                  <a:srgbClr val="262626"/>
                </a:solidFill>
                <a:latin typeface="SamsungOne 400" pitchFamily="34" charset="0"/>
                <a:ea typeface="SamsungOne 400" pitchFamily="34" charset="0"/>
              </a:rPr>
              <a:t>Hay muchos tipos diferentes de algoritmos de aprendizaje automático de tipo de clasificación, y algunos de ellos se pueden usar para problemas de regresión. La siguiente tabla proporciona descripciones de los métodos de clasificación utilizados con frecuencia.</a:t>
            </a:r>
          </a:p>
        </p:txBody>
      </p:sp>
      <p:graphicFrame>
        <p:nvGraphicFramePr>
          <p:cNvPr id="5447" name="Google Shape;5447;p614"/>
          <p:cNvGraphicFramePr/>
          <p:nvPr>
            <p:extLst>
              <p:ext uri="{D42A27DB-BD31-4B8C-83A1-F6EECF244321}">
                <p14:modId xmlns:p14="http://schemas.microsoft.com/office/powerpoint/2010/main" val="1309280153"/>
              </p:ext>
            </p:extLst>
          </p:nvPr>
        </p:nvGraphicFramePr>
        <p:xfrm>
          <a:off x="403891" y="2460878"/>
          <a:ext cx="10092646" cy="4240550"/>
        </p:xfrm>
        <a:graphic>
          <a:graphicData uri="http://schemas.openxmlformats.org/drawingml/2006/table">
            <a:tbl>
              <a:tblPr>
                <a:noFill/>
                <a:tableStyleId>{2DA71C9E-2CC4-4ECF-8513-781B4748C846}</a:tableStyleId>
              </a:tblPr>
              <a:tblGrid>
                <a:gridCol w="1861137">
                  <a:extLst>
                    <a:ext uri="{9D8B030D-6E8A-4147-A177-3AD203B41FA5}">
                      <a16:colId xmlns:a16="http://schemas.microsoft.com/office/drawing/2014/main" val="20000"/>
                    </a:ext>
                  </a:extLst>
                </a:gridCol>
                <a:gridCol w="6465992">
                  <a:extLst>
                    <a:ext uri="{9D8B030D-6E8A-4147-A177-3AD203B41FA5}">
                      <a16:colId xmlns:a16="http://schemas.microsoft.com/office/drawing/2014/main" val="20001"/>
                    </a:ext>
                  </a:extLst>
                </a:gridCol>
                <a:gridCol w="1765517">
                  <a:extLst>
                    <a:ext uri="{9D8B030D-6E8A-4147-A177-3AD203B41FA5}">
                      <a16:colId xmlns:a16="http://schemas.microsoft.com/office/drawing/2014/main" val="20002"/>
                    </a:ext>
                  </a:extLst>
                </a:gridCol>
              </a:tblGrid>
              <a:tr h="257700">
                <a:tc>
                  <a:txBody>
                    <a:bodyPr/>
                    <a:lstStyle/>
                    <a:p>
                      <a:pPr marL="0" marR="0" lvl="0" indent="0" algn="ctr" rtl="0">
                        <a:lnSpc>
                          <a:spcPct val="100000"/>
                        </a:lnSpc>
                        <a:spcBef>
                          <a:spcPts val="0"/>
                        </a:spcBef>
                        <a:spcAft>
                          <a:spcPts val="0"/>
                        </a:spcAft>
                        <a:buClr>
                          <a:schemeClr val="dk1"/>
                        </a:buClr>
                        <a:buSzPts val="1300"/>
                        <a:buFont typeface="Arial"/>
                        <a:buNone/>
                      </a:pPr>
                      <a:r>
                        <a:rPr lang="es-ES" sz="1400" b="0" u="none" strike="noStrike" cap="none" noProof="0">
                          <a:solidFill>
                            <a:schemeClr val="dk1"/>
                          </a:solidFill>
                          <a:latin typeface="Samsung Sharp Sans" pitchFamily="2" charset="0"/>
                          <a:ea typeface="Samsung Sharp Sans" pitchFamily="2" charset="0"/>
                          <a:cs typeface="Samsung Sharp Sans" pitchFamily="2" charset="0"/>
                          <a:sym typeface="Arial"/>
                        </a:rPr>
                        <a:t>Escribe</a:t>
                      </a: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300"/>
                        <a:buFont typeface="Arial"/>
                        <a:buNone/>
                      </a:pPr>
                      <a:r>
                        <a:rPr lang="es-ES" sz="1400" b="0" u="none" strike="noStrike" cap="none" noProof="0">
                          <a:solidFill>
                            <a:schemeClr val="dk1"/>
                          </a:solidFill>
                          <a:latin typeface="Samsung Sharp Sans" pitchFamily="2" charset="0"/>
                          <a:ea typeface="Samsung Sharp Sans" pitchFamily="2" charset="0"/>
                          <a:cs typeface="Samsung Sharp Sans" pitchFamily="2" charset="0"/>
                          <a:sym typeface="Arial"/>
                        </a:rPr>
                        <a:t>Concepto</a:t>
                      </a: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300"/>
                        <a:buFont typeface="Arial"/>
                        <a:buNone/>
                      </a:pPr>
                      <a:r>
                        <a:rPr lang="es-ES" sz="1400" b="0" u="none" strike="noStrike" cap="none" noProof="0">
                          <a:solidFill>
                            <a:schemeClr val="dk1"/>
                          </a:solidFill>
                          <a:latin typeface="Samsung Sharp Sans" pitchFamily="2" charset="0"/>
                          <a:ea typeface="Samsung Sharp Sans" pitchFamily="2" charset="0"/>
                          <a:cs typeface="Samsung Sharp Sans" pitchFamily="2" charset="0"/>
                          <a:sym typeface="Arial"/>
                        </a:rPr>
                        <a:t>Nota</a:t>
                      </a: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732700">
                <a:tc>
                  <a:txBody>
                    <a:bodyPr/>
                    <a:lstStyle/>
                    <a:p>
                      <a:pPr marL="0" marR="0" lvl="0" indent="0" algn="ctr" rtl="0">
                        <a:lnSpc>
                          <a:spcPct val="100000"/>
                        </a:lnSpc>
                        <a:spcBef>
                          <a:spcPts val="0"/>
                        </a:spcBef>
                        <a:spcAft>
                          <a:spcPts val="0"/>
                        </a:spcAft>
                        <a:buClr>
                          <a:srgbClr val="000000"/>
                        </a:buClr>
                        <a:buSzPts val="1300"/>
                        <a:buFont typeface="Arial"/>
                        <a:buNone/>
                      </a:pPr>
                      <a:r>
                        <a:rPr lang="es-ES" sz="1400" b="0" u="none" strike="noStrike" cap="none" noProof="0">
                          <a:solidFill>
                            <a:srgbClr val="262626"/>
                          </a:solidFill>
                          <a:latin typeface="SamsungOne 400" pitchFamily="34" charset="0"/>
                          <a:ea typeface="SamsungOne 400" pitchFamily="34" charset="0"/>
                          <a:cs typeface="Arial"/>
                          <a:sym typeface="Arial"/>
                        </a:rPr>
                        <a:t>K-vecino más cercano</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400" u="none" strike="noStrike" cap="none" noProof="0" dirty="0">
                          <a:latin typeface="SamsungOne 400" pitchFamily="34" charset="0"/>
                          <a:ea typeface="SamsungOne 400" pitchFamily="34" charset="0"/>
                          <a:cs typeface="Arial"/>
                          <a:sym typeface="Arial"/>
                        </a:rPr>
                        <a:t>Un método de clasificación que utiliza la regla de la mayoría sobre los k valores de las variables objetivas más cercanas (o variables de respuesta) en función de la distancia entre la coordinación de datos que no sean determinados datos.</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400" b="0" u="none" strike="noStrike" cap="none" noProof="0">
                          <a:solidFill>
                            <a:srgbClr val="262626"/>
                          </a:solidFill>
                          <a:latin typeface="SamsungOne 400" pitchFamily="34" charset="0"/>
                          <a:ea typeface="SamsungOne 400" pitchFamily="34" charset="0"/>
                          <a:cs typeface="Arial"/>
                          <a:sym typeface="Arial"/>
                        </a:rPr>
                        <a:t>Aprendizaje perezoso</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1236450">
                <a:tc>
                  <a:txBody>
                    <a:bodyPr/>
                    <a:lstStyle/>
                    <a:p>
                      <a:pPr marL="0" marR="0" lvl="0" indent="0" algn="ctr" rtl="0">
                        <a:lnSpc>
                          <a:spcPct val="100000"/>
                        </a:lnSpc>
                        <a:spcBef>
                          <a:spcPts val="0"/>
                        </a:spcBef>
                        <a:spcAft>
                          <a:spcPts val="0"/>
                        </a:spcAft>
                        <a:buClr>
                          <a:srgbClr val="000000"/>
                        </a:buClr>
                        <a:buSzPts val="1300"/>
                        <a:buFont typeface="Arial"/>
                        <a:buNone/>
                      </a:pPr>
                      <a:r>
                        <a:rPr lang="es-ES" sz="1400" b="0" u="none" strike="noStrike" cap="none" noProof="0" dirty="0" err="1">
                          <a:solidFill>
                            <a:srgbClr val="262626"/>
                          </a:solidFill>
                          <a:latin typeface="SamsungOne 400" pitchFamily="34" charset="0"/>
                          <a:ea typeface="SamsungOne 400" pitchFamily="34" charset="0"/>
                          <a:cs typeface="Arial"/>
                          <a:sym typeface="Arial"/>
                        </a:rPr>
                        <a:t>Naive</a:t>
                      </a:r>
                      <a:r>
                        <a:rPr lang="es-ES" sz="1400" b="0" u="none" strike="noStrike" cap="none" noProof="0" dirty="0">
                          <a:solidFill>
                            <a:srgbClr val="262626"/>
                          </a:solidFill>
                          <a:latin typeface="SamsungOne 400" pitchFamily="34" charset="0"/>
                          <a:ea typeface="SamsungOne 400" pitchFamily="34" charset="0"/>
                          <a:cs typeface="Arial"/>
                          <a:sym typeface="Arial"/>
                        </a:rPr>
                        <a:t> Bayes</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400" b="0" u="none" strike="noStrike" cap="none" noProof="0">
                          <a:solidFill>
                            <a:srgbClr val="262626"/>
                          </a:solidFill>
                          <a:latin typeface="SamsungOne 400" pitchFamily="34" charset="0"/>
                          <a:ea typeface="SamsungOne 400" pitchFamily="34" charset="0"/>
                          <a:cs typeface="Arial"/>
                          <a:sym typeface="Arial"/>
                        </a:rPr>
                        <a:t>Un método basado en el teorema de Bayes que clasifica hacia la probabilidad más alta expresando la probabilidad condicional de las variables objetivas (o variables de respuesta) como la multiplicación de la probabilidad anterior y la función de verosimilitud. Se supone que todos los valores observados ocurren estadísticamente de forma independiente de otros valores observados. (Denominado modelo Naïve ya que la suposición se da sin confianza).</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400" b="0" u="none" strike="noStrike" cap="none" noProof="0">
                          <a:solidFill>
                            <a:srgbClr val="262626"/>
                          </a:solidFill>
                          <a:latin typeface="SamsungOne 400" pitchFamily="34" charset="0"/>
                          <a:ea typeface="SamsungOne 400" pitchFamily="34" charset="0"/>
                          <a:cs typeface="Arial"/>
                          <a:sym typeface="Arial"/>
                        </a:rPr>
                        <a:t>modelo de probabilidad</a:t>
                      </a:r>
                      <a:br>
                        <a:rPr lang="es-ES" sz="1400" b="0" u="none" strike="noStrike" cap="none" noProof="0">
                          <a:solidFill>
                            <a:srgbClr val="262626"/>
                          </a:solidFill>
                          <a:latin typeface="SamsungOne 400" pitchFamily="34" charset="0"/>
                          <a:ea typeface="SamsungOne 400" pitchFamily="34" charset="0"/>
                          <a:cs typeface="Arial"/>
                          <a:sym typeface="Arial"/>
                        </a:rPr>
                      </a:br>
                      <a:r>
                        <a:rPr lang="es-ES" sz="1400" b="0" u="none" strike="noStrike" cap="none" noProof="0">
                          <a:solidFill>
                            <a:srgbClr val="262626"/>
                          </a:solidFill>
                          <a:latin typeface="SamsungOne 400" pitchFamily="34" charset="0"/>
                          <a:ea typeface="SamsungOne 400" pitchFamily="34" charset="0"/>
                          <a:cs typeface="Arial"/>
                          <a:sym typeface="Arial"/>
                        </a:rPr>
                        <a:t>(Probabilidad condicional basada en el teorema de Bayes)</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r h="900625">
                <a:tc>
                  <a:txBody>
                    <a:bodyPr/>
                    <a:lstStyle/>
                    <a:p>
                      <a:pPr marL="0" marR="0" lvl="0" indent="0" algn="ctr" rtl="0">
                        <a:lnSpc>
                          <a:spcPct val="100000"/>
                        </a:lnSpc>
                        <a:spcBef>
                          <a:spcPts val="0"/>
                        </a:spcBef>
                        <a:spcAft>
                          <a:spcPts val="0"/>
                        </a:spcAft>
                        <a:buClr>
                          <a:srgbClr val="000000"/>
                        </a:buClr>
                        <a:buSzPts val="1300"/>
                        <a:buFont typeface="Arial"/>
                        <a:buNone/>
                      </a:pPr>
                      <a:r>
                        <a:rPr lang="es-ES" sz="1400" b="0" u="none" strike="noStrike" cap="none" noProof="0">
                          <a:solidFill>
                            <a:srgbClr val="262626"/>
                          </a:solidFill>
                          <a:latin typeface="SamsungOne 400" pitchFamily="34" charset="0"/>
                          <a:ea typeface="SamsungOne 400" pitchFamily="34" charset="0"/>
                          <a:cs typeface="Arial"/>
                          <a:sym typeface="Arial"/>
                        </a:rPr>
                        <a:t>Regresión logística</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400" b="0" u="none" strike="noStrike" cap="none" noProof="0">
                          <a:solidFill>
                            <a:srgbClr val="262626"/>
                          </a:solidFill>
                          <a:latin typeface="SamsungOne 400" pitchFamily="34" charset="0"/>
                          <a:ea typeface="SamsungOne 400" pitchFamily="34" charset="0"/>
                          <a:cs typeface="Arial"/>
                          <a:sym typeface="Arial"/>
                        </a:rPr>
                        <a:t>Un método para estimar la probabilidad de las variables objetivas a través de la estimación de máxima verosimilitud asumiendo que la probabilidad de que el valor de la variable objetivo esté en una determinada categoría tiene la forma de función logística cuando se da el valor explicativo.</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400" b="0" u="none" strike="noStrike" cap="none" noProof="0">
                          <a:solidFill>
                            <a:srgbClr val="262626"/>
                          </a:solidFill>
                          <a:latin typeface="SamsungOne 400" pitchFamily="34" charset="0"/>
                          <a:ea typeface="SamsungOne 400" pitchFamily="34" charset="0"/>
                          <a:cs typeface="Arial"/>
                          <a:sym typeface="Arial"/>
                        </a:rPr>
                        <a:t>modelo de probabilidad</a:t>
                      </a:r>
                      <a:br>
                        <a:rPr lang="es-ES" sz="1400" b="0" u="none" strike="noStrike" cap="none" noProof="0">
                          <a:solidFill>
                            <a:srgbClr val="262626"/>
                          </a:solidFill>
                          <a:latin typeface="SamsungOne 400" pitchFamily="34" charset="0"/>
                          <a:ea typeface="SamsungOne 400" pitchFamily="34" charset="0"/>
                          <a:cs typeface="Arial"/>
                          <a:sym typeface="Arial"/>
                        </a:rPr>
                      </a:br>
                      <a:r>
                        <a:rPr lang="es-ES" sz="1400" b="0" u="none" strike="noStrike" cap="none" noProof="0">
                          <a:solidFill>
                            <a:srgbClr val="262626"/>
                          </a:solidFill>
                          <a:latin typeface="SamsungOne 400" pitchFamily="34" charset="0"/>
                          <a:ea typeface="SamsungOne 400" pitchFamily="34" charset="0"/>
                          <a:cs typeface="Arial"/>
                          <a:sym typeface="Arial"/>
                        </a:rPr>
                        <a:t>(estimación de máxima verosimilitud)</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3"/>
                  </a:ext>
                </a:extLst>
              </a:tr>
              <a:tr h="564775">
                <a:tc>
                  <a:txBody>
                    <a:bodyPr/>
                    <a:lstStyle/>
                    <a:p>
                      <a:pPr marL="0" marR="0" lvl="0" indent="0" algn="ctr" rtl="0">
                        <a:lnSpc>
                          <a:spcPct val="100000"/>
                        </a:lnSpc>
                        <a:spcBef>
                          <a:spcPts val="0"/>
                        </a:spcBef>
                        <a:spcAft>
                          <a:spcPts val="0"/>
                        </a:spcAft>
                        <a:buClr>
                          <a:srgbClr val="000000"/>
                        </a:buClr>
                        <a:buSzPts val="1300"/>
                        <a:buFont typeface="Arial"/>
                        <a:buNone/>
                      </a:pPr>
                      <a:r>
                        <a:rPr lang="es-ES" sz="1400" b="0" u="none" strike="noStrike" cap="none" noProof="0">
                          <a:solidFill>
                            <a:srgbClr val="262626"/>
                          </a:solidFill>
                          <a:latin typeface="SamsungOne 400" pitchFamily="34" charset="0"/>
                          <a:ea typeface="SamsungOne 400" pitchFamily="34" charset="0"/>
                          <a:cs typeface="Arial"/>
                          <a:sym typeface="Arial"/>
                        </a:rPr>
                        <a:t>Árbol de decisión</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400" b="0" u="none" strike="noStrike" cap="none" noProof="0">
                          <a:solidFill>
                            <a:srgbClr val="262626"/>
                          </a:solidFill>
                          <a:latin typeface="SamsungOne 400" pitchFamily="34" charset="0"/>
                          <a:ea typeface="SamsungOne 400" pitchFamily="34" charset="0"/>
                          <a:cs typeface="Arial"/>
                          <a:sym typeface="Arial"/>
                        </a:rPr>
                        <a:t>Un método para crear reglas de clasificación dividiendo las ramas hacia una menor impureza o entropía en el orden de las variables que están más asociadas con las variables objetivas.</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400" b="0" u="none" strike="noStrike" cap="none" noProof="0" dirty="0">
                          <a:solidFill>
                            <a:srgbClr val="262626"/>
                          </a:solidFill>
                          <a:latin typeface="SamsungOne 400" pitchFamily="34" charset="0"/>
                          <a:ea typeface="SamsungOne 400" pitchFamily="34" charset="0"/>
                          <a:cs typeface="Arial"/>
                          <a:sym typeface="Arial"/>
                        </a:rPr>
                        <a:t>divide y vencerás</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2" name="Google Shape;196;p5"/>
          <p:cNvSpPr/>
          <p:nvPr/>
        </p:nvSpPr>
        <p:spPr>
          <a:xfrm>
            <a:off x="10992267" y="6468139"/>
            <a:ext cx="1038103" cy="246221"/>
          </a:xfrm>
          <a:prstGeom prst="rect">
            <a:avLst/>
          </a:prstGeom>
          <a:noFill/>
          <a:ln>
            <a:noFill/>
          </a:ln>
        </p:spPr>
        <p:txBody>
          <a:bodyPr spcFirstLastPara="1" wrap="square" lIns="0" tIns="0" rIns="0" bIns="0" anchor="t" anchorCtr="0">
            <a:spAutoFit/>
          </a:bodyPr>
          <a:lstStyle/>
          <a:p>
            <a:pPr algn="r">
              <a:buSzPts val="1600"/>
            </a:pPr>
            <a:r>
              <a:rPr lang="es-ES" sz="1600">
                <a:solidFill>
                  <a:srgbClr val="D8D8D8"/>
                </a:solidFill>
                <a:latin typeface="Samsung Sharp Sans" pitchFamily="2" charset="0"/>
                <a:ea typeface="Samsung Sharp Sans" pitchFamily="2" charset="0"/>
                <a:cs typeface="Samsung Sharp Sans" pitchFamily="2" charset="0"/>
              </a:rPr>
              <a:t>UNIDAD 03</a:t>
            </a:r>
          </a:p>
        </p:txBody>
      </p:sp>
      <p:sp>
        <p:nvSpPr>
          <p:cNvPr id="13" name="Google Shape;5221;p610"/>
          <p:cNvSpPr/>
          <p:nvPr/>
        </p:nvSpPr>
        <p:spPr>
          <a:xfrm>
            <a:off x="3058987" y="263527"/>
            <a:ext cx="6467978"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3.1. Entrenamiento y Pruebas en Aprendizaje Automático</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52"/>
        <p:cNvGrpSpPr/>
        <p:nvPr/>
      </p:nvGrpSpPr>
      <p:grpSpPr>
        <a:xfrm>
          <a:off x="0" y="0"/>
          <a:ext cx="0" cy="0"/>
          <a:chOff x="0" y="0"/>
          <a:chExt cx="0" cy="0"/>
        </a:xfrm>
      </p:grpSpPr>
      <p:graphicFrame>
        <p:nvGraphicFramePr>
          <p:cNvPr id="5460" name="Google Shape;5460;p615"/>
          <p:cNvGraphicFramePr/>
          <p:nvPr>
            <p:extLst>
              <p:ext uri="{D42A27DB-BD31-4B8C-83A1-F6EECF244321}">
                <p14:modId xmlns:p14="http://schemas.microsoft.com/office/powerpoint/2010/main" val="4091041191"/>
              </p:ext>
            </p:extLst>
          </p:nvPr>
        </p:nvGraphicFramePr>
        <p:xfrm>
          <a:off x="714061" y="1253004"/>
          <a:ext cx="10543220" cy="3233530"/>
        </p:xfrm>
        <a:graphic>
          <a:graphicData uri="http://schemas.openxmlformats.org/drawingml/2006/table">
            <a:tbl>
              <a:tblPr>
                <a:noFill/>
                <a:tableStyleId>{2DA71C9E-2CC4-4ECF-8513-781B4748C846}</a:tableStyleId>
              </a:tblPr>
              <a:tblGrid>
                <a:gridCol w="1944213">
                  <a:extLst>
                    <a:ext uri="{9D8B030D-6E8A-4147-A177-3AD203B41FA5}">
                      <a16:colId xmlns:a16="http://schemas.microsoft.com/office/drawing/2014/main" val="20000"/>
                    </a:ext>
                  </a:extLst>
                </a:gridCol>
                <a:gridCol w="6754670">
                  <a:extLst>
                    <a:ext uri="{9D8B030D-6E8A-4147-A177-3AD203B41FA5}">
                      <a16:colId xmlns:a16="http://schemas.microsoft.com/office/drawing/2014/main" val="20001"/>
                    </a:ext>
                  </a:extLst>
                </a:gridCol>
                <a:gridCol w="1844337">
                  <a:extLst>
                    <a:ext uri="{9D8B030D-6E8A-4147-A177-3AD203B41FA5}">
                      <a16:colId xmlns:a16="http://schemas.microsoft.com/office/drawing/2014/main" val="20002"/>
                    </a:ext>
                  </a:extLst>
                </a:gridCol>
              </a:tblGrid>
              <a:tr h="304025">
                <a:tc>
                  <a:txBody>
                    <a:bodyPr/>
                    <a:lstStyle/>
                    <a:p>
                      <a:pPr marL="0" marR="0" lvl="0" indent="0" algn="ctr" rtl="0">
                        <a:lnSpc>
                          <a:spcPct val="100000"/>
                        </a:lnSpc>
                        <a:spcBef>
                          <a:spcPts val="0"/>
                        </a:spcBef>
                        <a:spcAft>
                          <a:spcPts val="0"/>
                        </a:spcAft>
                        <a:buClr>
                          <a:schemeClr val="dk1"/>
                        </a:buClr>
                        <a:buSzPts val="1300"/>
                        <a:buFont typeface="Arial"/>
                        <a:buNone/>
                      </a:pPr>
                      <a:r>
                        <a:rPr lang="es-ES" sz="1600" b="0" u="none" strike="noStrike" cap="none" noProof="0">
                          <a:solidFill>
                            <a:schemeClr val="dk1"/>
                          </a:solidFill>
                          <a:latin typeface="Samsung Sharp Sans" pitchFamily="2" charset="0"/>
                          <a:ea typeface="Samsung Sharp Sans" pitchFamily="2" charset="0"/>
                          <a:cs typeface="Samsung Sharp Sans" pitchFamily="2" charset="0"/>
                          <a:sym typeface="Arial"/>
                        </a:rPr>
                        <a:t>Escribe</a:t>
                      </a: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300"/>
                        <a:buFont typeface="Arial"/>
                        <a:buNone/>
                      </a:pPr>
                      <a:r>
                        <a:rPr lang="es-ES" sz="1600" b="0" u="none" strike="noStrike" cap="none" noProof="0">
                          <a:solidFill>
                            <a:schemeClr val="dk1"/>
                          </a:solidFill>
                          <a:latin typeface="Samsung Sharp Sans" pitchFamily="2" charset="0"/>
                          <a:ea typeface="Samsung Sharp Sans" pitchFamily="2" charset="0"/>
                          <a:cs typeface="Samsung Sharp Sans" pitchFamily="2" charset="0"/>
                          <a:sym typeface="Arial"/>
                        </a:rPr>
                        <a:t>Concepto</a:t>
                      </a: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300"/>
                        <a:buFont typeface="Arial"/>
                        <a:buNone/>
                      </a:pPr>
                      <a:r>
                        <a:rPr lang="es-ES" sz="1600" b="0" u="none" strike="noStrike" cap="none" noProof="0">
                          <a:solidFill>
                            <a:schemeClr val="dk1"/>
                          </a:solidFill>
                          <a:latin typeface="Samsung Sharp Sans" pitchFamily="2" charset="0"/>
                          <a:ea typeface="Samsung Sharp Sans" pitchFamily="2" charset="0"/>
                          <a:cs typeface="Samsung Sharp Sans" pitchFamily="2" charset="0"/>
                          <a:sym typeface="Arial"/>
                        </a:rPr>
                        <a:t>Nota</a:t>
                      </a: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269450">
                <a:tc>
                  <a:txBody>
                    <a:bodyPr/>
                    <a:lstStyle/>
                    <a:p>
                      <a:pPr marL="0" marR="0" lvl="0" indent="0" algn="ctr" rtl="0">
                        <a:lnSpc>
                          <a:spcPct val="100000"/>
                        </a:lnSpc>
                        <a:spcBef>
                          <a:spcPts val="0"/>
                        </a:spcBef>
                        <a:spcAft>
                          <a:spcPts val="0"/>
                        </a:spcAft>
                        <a:buClr>
                          <a:srgbClr val="000000"/>
                        </a:buClr>
                        <a:buSzPts val="1300"/>
                        <a:buFont typeface="Arial"/>
                        <a:buNone/>
                      </a:pPr>
                      <a:r>
                        <a:rPr lang="es-ES" sz="1600" b="0" u="none" strike="noStrike" cap="none" noProof="0">
                          <a:solidFill>
                            <a:srgbClr val="262626"/>
                          </a:solidFill>
                          <a:latin typeface="SamsungOne 400" pitchFamily="34" charset="0"/>
                          <a:ea typeface="SamsungOne 400" pitchFamily="34" charset="0"/>
                          <a:cs typeface="Arial"/>
                          <a:sym typeface="Arial"/>
                        </a:rPr>
                        <a:t>Red neuronal artificial</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600" u="none" strike="noStrike" cap="none" noProof="0" dirty="0">
                          <a:solidFill>
                            <a:schemeClr val="dk1"/>
                          </a:solidFill>
                          <a:latin typeface="SamsungOne 400" pitchFamily="34" charset="0"/>
                          <a:ea typeface="SamsungOne 400" pitchFamily="34" charset="0"/>
                          <a:cs typeface="Arial"/>
                          <a:sym typeface="Arial"/>
                        </a:rPr>
                        <a:t>Un método inspirado en la red neuronal humana. Compuesto por el nodo de entrada, el nodo oculto y el nodo de salida, este método de análisis se utiliza para resolver problemas complicados de clasificación o predicción de valores de caja negra.</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600" u="none" strike="noStrike" cap="none" noProof="0">
                          <a:solidFill>
                            <a:schemeClr val="dk1"/>
                          </a:solidFill>
                          <a:latin typeface="SamsungOne 400" pitchFamily="34" charset="0"/>
                          <a:ea typeface="SamsungOne 400" pitchFamily="34" charset="0"/>
                          <a:cs typeface="Arial"/>
                          <a:sym typeface="Arial"/>
                        </a:rPr>
                        <a:t>Prueba de caja negra</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269450">
                <a:tc>
                  <a:txBody>
                    <a:bodyPr/>
                    <a:lstStyle/>
                    <a:p>
                      <a:pPr marL="0" marR="0" lvl="0" indent="0" algn="ctr" rtl="0">
                        <a:lnSpc>
                          <a:spcPct val="100000"/>
                        </a:lnSpc>
                        <a:spcBef>
                          <a:spcPts val="0"/>
                        </a:spcBef>
                        <a:spcAft>
                          <a:spcPts val="0"/>
                        </a:spcAft>
                        <a:buClr>
                          <a:srgbClr val="000000"/>
                        </a:buClr>
                        <a:buSzPts val="1300"/>
                        <a:buFont typeface="Arial"/>
                        <a:buNone/>
                      </a:pPr>
                      <a:r>
                        <a:rPr lang="es-ES" sz="1600" b="0" u="none" strike="noStrike" cap="none" noProof="0" dirty="0">
                          <a:solidFill>
                            <a:srgbClr val="262626"/>
                          </a:solidFill>
                          <a:latin typeface="SamsungOne 400" pitchFamily="34" charset="0"/>
                          <a:ea typeface="SamsungOne 400" pitchFamily="34" charset="0"/>
                          <a:cs typeface="Arial"/>
                          <a:sym typeface="Arial"/>
                        </a:rPr>
                        <a:t>Máquinas de vectores de  soporte</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600" u="none" strike="noStrike" cap="none" noProof="0">
                          <a:solidFill>
                            <a:schemeClr val="dk1"/>
                          </a:solidFill>
                          <a:latin typeface="SamsungOne 400" pitchFamily="34" charset="0"/>
                          <a:ea typeface="SamsungOne 400" pitchFamily="34" charset="0"/>
                          <a:cs typeface="Arial"/>
                          <a:sym typeface="Arial"/>
                        </a:rPr>
                        <a:t>Un método para clasificar ciertos datos al encontrar un plano que maximiza el margen entre los datos en diferentes categorías.</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600" u="none" strike="noStrike" cap="none" noProof="0">
                          <a:solidFill>
                            <a:schemeClr val="dk1"/>
                          </a:solidFill>
                          <a:latin typeface="SamsungOne 400" pitchFamily="34" charset="0"/>
                          <a:ea typeface="SamsungOne 400" pitchFamily="34" charset="0"/>
                          <a:cs typeface="Arial"/>
                          <a:sym typeface="Arial"/>
                        </a:rPr>
                        <a:t>Lineal y no lineal</a:t>
                      </a:r>
                      <a:br>
                        <a:rPr lang="es-ES" sz="1600" u="none" strike="noStrike" cap="none" noProof="0">
                          <a:solidFill>
                            <a:schemeClr val="dk1"/>
                          </a:solidFill>
                          <a:latin typeface="SamsungOne 400" pitchFamily="34" charset="0"/>
                          <a:ea typeface="SamsungOne 400" pitchFamily="34" charset="0"/>
                          <a:cs typeface="Arial"/>
                          <a:sym typeface="Arial"/>
                        </a:rPr>
                      </a:br>
                      <a:r>
                        <a:rPr lang="es-ES" sz="1600" u="none" strike="noStrike" cap="none" noProof="0">
                          <a:solidFill>
                            <a:schemeClr val="dk1"/>
                          </a:solidFill>
                          <a:latin typeface="SamsungOne 400" pitchFamily="34" charset="0"/>
                          <a:ea typeface="SamsungOne 400" pitchFamily="34" charset="0"/>
                          <a:cs typeface="Arial"/>
                          <a:sym typeface="Arial"/>
                        </a:rPr>
                        <a:t>(truco del núcleo)</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r h="269450">
                <a:tc>
                  <a:txBody>
                    <a:bodyPr/>
                    <a:lstStyle/>
                    <a:p>
                      <a:pPr marL="0" marR="0" lvl="0" indent="0" algn="ctr" rtl="0">
                        <a:lnSpc>
                          <a:spcPct val="100000"/>
                        </a:lnSpc>
                        <a:spcBef>
                          <a:spcPts val="0"/>
                        </a:spcBef>
                        <a:spcAft>
                          <a:spcPts val="0"/>
                        </a:spcAft>
                        <a:buClr>
                          <a:srgbClr val="000000"/>
                        </a:buClr>
                        <a:buSzPts val="1300"/>
                        <a:buFont typeface="Arial"/>
                        <a:buNone/>
                      </a:pPr>
                      <a:r>
                        <a:rPr lang="es-ES" sz="1600" b="0" u="none" strike="noStrike" cap="none" noProof="0">
                          <a:solidFill>
                            <a:srgbClr val="262626"/>
                          </a:solidFill>
                          <a:latin typeface="SamsungOne 400" pitchFamily="34" charset="0"/>
                          <a:ea typeface="SamsungOne 400" pitchFamily="34" charset="0"/>
                          <a:cs typeface="Arial"/>
                          <a:sym typeface="Arial"/>
                        </a:rPr>
                        <a:t>Bosque aleatorio</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600" u="none" strike="noStrike" cap="none" noProof="0">
                          <a:solidFill>
                            <a:schemeClr val="dk1"/>
                          </a:solidFill>
                          <a:latin typeface="SamsungOne 400" pitchFamily="34" charset="0"/>
                          <a:ea typeface="SamsungOne 400" pitchFamily="34" charset="0"/>
                          <a:cs typeface="Arial"/>
                          <a:sym typeface="Arial"/>
                        </a:rPr>
                        <a:t>Un método de conjunto para decidir el resultado final de la clasificación mediante la elaboración de varios árboles de decisión basados ​​en datos dados y la agregación de los resultados previstos de cada árbol de decisión a través de la votación.</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600" u="none" strike="noStrike" cap="none" noProof="0" dirty="0">
                          <a:solidFill>
                            <a:schemeClr val="dk1"/>
                          </a:solidFill>
                          <a:latin typeface="SamsungOne 400" pitchFamily="34" charset="0"/>
                          <a:ea typeface="SamsungOne 400" pitchFamily="34" charset="0"/>
                          <a:cs typeface="Arial"/>
                          <a:sym typeface="Arial"/>
                        </a:rPr>
                        <a:t>modelo de conjunto</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2" name="Google Shape;196;p5"/>
          <p:cNvSpPr/>
          <p:nvPr/>
        </p:nvSpPr>
        <p:spPr>
          <a:xfrm>
            <a:off x="10992267" y="6468139"/>
            <a:ext cx="1038103" cy="246221"/>
          </a:xfrm>
          <a:prstGeom prst="rect">
            <a:avLst/>
          </a:prstGeom>
          <a:noFill/>
          <a:ln>
            <a:noFill/>
          </a:ln>
        </p:spPr>
        <p:txBody>
          <a:bodyPr spcFirstLastPara="1" wrap="square" lIns="0" tIns="0" rIns="0" bIns="0" anchor="t" anchorCtr="0">
            <a:spAutoFit/>
          </a:bodyPr>
          <a:lstStyle/>
          <a:p>
            <a:pPr algn="r">
              <a:buSzPts val="1600"/>
            </a:pPr>
            <a:r>
              <a:rPr lang="es-ES" sz="1600">
                <a:solidFill>
                  <a:srgbClr val="D8D8D8"/>
                </a:solidFill>
                <a:latin typeface="Samsung Sharp Sans" pitchFamily="2" charset="0"/>
                <a:ea typeface="Samsung Sharp Sans" pitchFamily="2" charset="0"/>
                <a:cs typeface="Samsung Sharp Sans" pitchFamily="2" charset="0"/>
              </a:rPr>
              <a:t>UNIDAD 03</a:t>
            </a:r>
          </a:p>
        </p:txBody>
      </p:sp>
      <p:sp>
        <p:nvSpPr>
          <p:cNvPr id="13" name="Google Shape;5221;p610"/>
          <p:cNvSpPr/>
          <p:nvPr/>
        </p:nvSpPr>
        <p:spPr>
          <a:xfrm>
            <a:off x="3058987" y="263527"/>
            <a:ext cx="6467978"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3.1. Entrenamiento y Pruebas en Aprendizaje Automático</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cxnSp>
        <p:nvCxnSpPr>
          <p:cNvPr id="140" name="Google Shape;140;p3"/>
          <p:cNvCxnSpPr/>
          <p:nvPr/>
        </p:nvCxnSpPr>
        <p:spPr>
          <a:xfrm>
            <a:off x="772997" y="2743215"/>
            <a:ext cx="4340400" cy="0"/>
          </a:xfrm>
          <a:prstGeom prst="straightConnector1">
            <a:avLst/>
          </a:prstGeom>
          <a:noFill/>
          <a:ln w="9525" cap="flat" cmpd="sng">
            <a:solidFill>
              <a:schemeClr val="dk1"/>
            </a:solidFill>
            <a:prstDash val="solid"/>
            <a:miter lim="800000"/>
            <a:headEnd type="none" w="sm" len="sm"/>
            <a:tailEnd type="none" w="sm" len="sm"/>
          </a:ln>
        </p:spPr>
      </p:cxnSp>
      <p:cxnSp>
        <p:nvCxnSpPr>
          <p:cNvPr id="141" name="Google Shape;141;p3"/>
          <p:cNvCxnSpPr/>
          <p:nvPr/>
        </p:nvCxnSpPr>
        <p:spPr>
          <a:xfrm>
            <a:off x="5842334" y="1760255"/>
            <a:ext cx="0" cy="4380900"/>
          </a:xfrm>
          <a:prstGeom prst="straightConnector1">
            <a:avLst/>
          </a:prstGeom>
          <a:noFill/>
          <a:ln w="9525" cap="flat" cmpd="sng">
            <a:solidFill>
              <a:schemeClr val="dk1"/>
            </a:solidFill>
            <a:prstDash val="solid"/>
            <a:miter lim="800000"/>
            <a:headEnd type="none" w="sm" len="sm"/>
            <a:tailEnd type="none" w="sm" len="sm"/>
          </a:ln>
        </p:spPr>
      </p:cxnSp>
      <p:sp>
        <p:nvSpPr>
          <p:cNvPr id="142" name="Google Shape;142;p3"/>
          <p:cNvSpPr txBox="1">
            <a:spLocks noGrp="1"/>
          </p:cNvSpPr>
          <p:nvPr>
            <p:ph type="title"/>
          </p:nvPr>
        </p:nvSpPr>
        <p:spPr>
          <a:xfrm>
            <a:off x="773000" y="1730800"/>
            <a:ext cx="4341000" cy="854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MX" b="1" dirty="0"/>
              <a:t>Unidad 3</a:t>
            </a:r>
            <a:endParaRPr b="1" dirty="0"/>
          </a:p>
        </p:txBody>
      </p:sp>
      <p:sp>
        <p:nvSpPr>
          <p:cNvPr id="143" name="Google Shape;143;p3"/>
          <p:cNvSpPr txBox="1">
            <a:spLocks noGrp="1"/>
          </p:cNvSpPr>
          <p:nvPr>
            <p:ph type="body" idx="1"/>
          </p:nvPr>
        </p:nvSpPr>
        <p:spPr>
          <a:xfrm>
            <a:off x="773000" y="3022025"/>
            <a:ext cx="4611800" cy="3078600"/>
          </a:xfrm>
          <a:prstGeom prst="rect">
            <a:avLst/>
          </a:prstGeom>
        </p:spPr>
        <p:txBody>
          <a:bodyPr spcFirstLastPara="1" wrap="square" lIns="91425" tIns="45700" rIns="91425" bIns="45700" anchor="t" anchorCtr="0">
            <a:normAutofit/>
          </a:bodyPr>
          <a:lstStyle/>
          <a:p>
            <a:pPr marL="0" lvl="0" indent="0">
              <a:buNone/>
            </a:pPr>
            <a:r>
              <a:rPr lang="es-ES" sz="2000" dirty="0">
                <a:latin typeface="Arial" panose="020B0604020202020204" pitchFamily="34" charset="0"/>
                <a:ea typeface="Samsung Sharp Sans" pitchFamily="2" charset="0"/>
                <a:cs typeface="Arial" panose="020B0604020202020204" pitchFamily="34" charset="0"/>
              </a:rPr>
              <a:t>Aplicación del modelo de aprendizaje supervisado para la clasificación</a:t>
            </a:r>
            <a:endParaRPr sz="2000" dirty="0">
              <a:latin typeface="Arial" panose="020B0604020202020204" pitchFamily="34" charset="0"/>
              <a:cs typeface="Arial" panose="020B0604020202020204" pitchFamily="34" charset="0"/>
            </a:endParaRPr>
          </a:p>
        </p:txBody>
      </p:sp>
      <p:sp>
        <p:nvSpPr>
          <p:cNvPr id="144" name="Google Shape;144;p3"/>
          <p:cNvSpPr txBox="1">
            <a:spLocks noGrp="1"/>
          </p:cNvSpPr>
          <p:nvPr>
            <p:ph type="body" idx="2"/>
          </p:nvPr>
        </p:nvSpPr>
        <p:spPr>
          <a:xfrm>
            <a:off x="6172200" y="1749425"/>
            <a:ext cx="5181600" cy="4351200"/>
          </a:xfrm>
          <a:prstGeom prst="rect">
            <a:avLst/>
          </a:prstGeom>
        </p:spPr>
        <p:txBody>
          <a:bodyPr spcFirstLastPara="1" wrap="square" lIns="91425" tIns="45700" rIns="91425" bIns="45700" anchor="t" anchorCtr="0">
            <a:normAutofit/>
          </a:bodyPr>
          <a:lstStyle/>
          <a:p>
            <a:pPr marL="176213" indent="-176213">
              <a:buClr>
                <a:srgbClr val="3F3F3F"/>
              </a:buClr>
              <a:buSzPts val="2160"/>
            </a:pPr>
            <a:r>
              <a:rPr lang="es-ES" sz="2000" dirty="0">
                <a:solidFill>
                  <a:schemeClr val="tx1"/>
                </a:solidFill>
                <a:latin typeface="Arial" panose="020B0604020202020204" pitchFamily="34" charset="0"/>
                <a:ea typeface="Samsung Sharp Sans" pitchFamily="2" charset="0"/>
                <a:cs typeface="Arial" panose="020B0604020202020204" pitchFamily="34" charset="0"/>
              </a:rPr>
              <a:t>3.1. Entrenamiento y Pruebas en Aprendizaje Automático</a:t>
            </a:r>
          </a:p>
          <a:p>
            <a:pPr marL="176213" indent="-176213">
              <a:buClr>
                <a:srgbClr val="A6A6A6"/>
              </a:buClr>
              <a:buSzPts val="2160"/>
            </a:pPr>
            <a:r>
              <a:rPr lang="es-ES" sz="2000" b="1" dirty="0">
                <a:solidFill>
                  <a:schemeClr val="tx1"/>
                </a:solidFill>
                <a:latin typeface="Arial" panose="020B0604020202020204" pitchFamily="34" charset="0"/>
                <a:ea typeface="Samsung Sharp Sans" pitchFamily="2" charset="0"/>
                <a:cs typeface="Arial" panose="020B0604020202020204" pitchFamily="34" charset="0"/>
              </a:rPr>
              <a:t>3.2. Conceptos básicos de regresión logística</a:t>
            </a:r>
          </a:p>
          <a:p>
            <a:pPr marL="176213" indent="-176213">
              <a:buClr>
                <a:srgbClr val="A6A6A6"/>
              </a:buClr>
              <a:buSzPts val="2160"/>
            </a:pPr>
            <a:r>
              <a:rPr lang="es-ES" sz="2000" dirty="0">
                <a:solidFill>
                  <a:schemeClr val="tx1"/>
                </a:solidFill>
                <a:latin typeface="Arial" panose="020B0604020202020204" pitchFamily="34" charset="0"/>
                <a:ea typeface="Samsung Sharp Sans" pitchFamily="2" charset="0"/>
                <a:cs typeface="Arial" panose="020B0604020202020204" pitchFamily="34" charset="0"/>
              </a:rPr>
              <a:t>3.3. Métricas de rendimiento de regresión logística</a:t>
            </a:r>
            <a:r>
              <a:rPr lang="es-MX" sz="2000" dirty="0">
                <a:solidFill>
                  <a:schemeClr val="tx1"/>
                </a:solidFill>
                <a:latin typeface="Arial" panose="020B0604020202020204" pitchFamily="34" charset="0"/>
                <a:ea typeface="SamsungOne 400" pitchFamily="34" charset="0"/>
                <a:cs typeface="Arial" panose="020B0604020202020204" pitchFamily="34" charset="0"/>
                <a:sym typeface="Calibri"/>
              </a:rPr>
              <a:t> </a:t>
            </a:r>
          </a:p>
        </p:txBody>
      </p:sp>
    </p:spTree>
    <p:extLst>
      <p:ext uri="{BB962C8B-B14F-4D97-AF65-F5344CB8AC3E}">
        <p14:creationId xmlns:p14="http://schemas.microsoft.com/office/powerpoint/2010/main" val="521550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73"/>
        <p:cNvGrpSpPr/>
        <p:nvPr/>
      </p:nvGrpSpPr>
      <p:grpSpPr>
        <a:xfrm>
          <a:off x="0" y="0"/>
          <a:ext cx="0" cy="0"/>
          <a:chOff x="0" y="0"/>
          <a:chExt cx="0" cy="0"/>
        </a:xfrm>
      </p:grpSpPr>
      <p:sp>
        <p:nvSpPr>
          <p:cNvPr id="5475" name="Google Shape;5475;p617"/>
          <p:cNvSpPr/>
          <p:nvPr/>
        </p:nvSpPr>
        <p:spPr>
          <a:xfrm>
            <a:off x="3541573" y="250488"/>
            <a:ext cx="5111011"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3.2. Conceptos básicos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
        <p:nvSpPr>
          <p:cNvPr id="5477" name="Google Shape;5477;p617"/>
          <p:cNvSpPr/>
          <p:nvPr/>
        </p:nvSpPr>
        <p:spPr>
          <a:xfrm>
            <a:off x="204783" y="949719"/>
            <a:ext cx="9004986" cy="369332"/>
          </a:xfrm>
          <a:prstGeom prst="rect">
            <a:avLst/>
          </a:prstGeom>
          <a:noFill/>
          <a:ln>
            <a:noFill/>
          </a:ln>
        </p:spPr>
        <p:txBody>
          <a:bodyPr spcFirstLastPara="1" wrap="square" lIns="0" tIns="0" rIns="0" bIns="0" anchor="t" anchorCtr="0">
            <a:spAutoFit/>
          </a:bodyPr>
          <a:lstStyle/>
          <a:p>
            <a:pPr>
              <a:buSzPts val="2400"/>
            </a:pPr>
            <a:r>
              <a:rPr lang="es-ES" sz="2400" dirty="0">
                <a:solidFill>
                  <a:srgbClr val="0C0C0C"/>
                </a:solidFill>
                <a:latin typeface="Samsung Sharp Sans" pitchFamily="2" charset="0"/>
                <a:ea typeface="Samsung Sharp Sans" pitchFamily="2" charset="0"/>
                <a:cs typeface="Samsung Sharp Sans" pitchFamily="2" charset="0"/>
              </a:rPr>
              <a:t>Conceptos básicos de regresión logística</a:t>
            </a:r>
            <a:endParaRPr lang="es-ES" dirty="0">
              <a:latin typeface="Samsung Sharp Sans" pitchFamily="2" charset="0"/>
              <a:ea typeface="Samsung Sharp Sans" pitchFamily="2" charset="0"/>
              <a:cs typeface="Samsung Sharp Sans" pitchFamily="2" charset="0"/>
            </a:endParaRPr>
          </a:p>
        </p:txBody>
      </p:sp>
      <p:sp>
        <p:nvSpPr>
          <p:cNvPr id="5478" name="Google Shape;5478;p617"/>
          <p:cNvSpPr/>
          <p:nvPr/>
        </p:nvSpPr>
        <p:spPr>
          <a:xfrm>
            <a:off x="198532" y="1557629"/>
            <a:ext cx="8763637" cy="215444"/>
          </a:xfrm>
          <a:prstGeom prst="rect">
            <a:avLst/>
          </a:prstGeom>
          <a:noFill/>
          <a:ln>
            <a:noFill/>
          </a:ln>
        </p:spPr>
        <p:txBody>
          <a:bodyPr spcFirstLastPara="1" wrap="square" lIns="0" tIns="0" rIns="0" bIns="0" anchor="t" anchorCtr="0">
            <a:spAutoFit/>
          </a:bodyPr>
          <a:lstStyle/>
          <a:p>
            <a:pPr marL="115888" indent="-115888">
              <a:buClr>
                <a:srgbClr val="A5A5A5"/>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¿Qué es el análisis de regresión logística?</a:t>
            </a:r>
            <a:endParaRPr lang="es-ES" dirty="0">
              <a:latin typeface="Samsung Sharp Sans" pitchFamily="2" charset="0"/>
              <a:ea typeface="Samsung Sharp Sans" pitchFamily="2" charset="0"/>
              <a:cs typeface="Samsung Sharp Sans" pitchFamily="2" charset="0"/>
            </a:endParaRPr>
          </a:p>
        </p:txBody>
      </p:sp>
      <p:sp>
        <p:nvSpPr>
          <p:cNvPr id="5479" name="Google Shape;5479;p617"/>
          <p:cNvSpPr/>
          <p:nvPr/>
        </p:nvSpPr>
        <p:spPr>
          <a:xfrm>
            <a:off x="208775" y="1846467"/>
            <a:ext cx="6344425" cy="1868955"/>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600" dirty="0">
                <a:solidFill>
                  <a:srgbClr val="262626"/>
                </a:solidFill>
                <a:latin typeface="SamsungOne 400" pitchFamily="34" charset="0"/>
                <a:ea typeface="SamsungOne 400" pitchFamily="34" charset="0"/>
              </a:rPr>
              <a:t>A diferencia del análisis de regresión lineal general que se usa para la predicción numérica, el análisis de regresión logística se usa para clasificar la categoría de variables objetivas (y) que se va a predecir. En otras palabras, lo que se está prediciendo no es el valor y que es una variable objetiva, sino P(Y=i), que es la probabilidad de que la variable objetivo y se convierta en una determinada categoría (i).</a:t>
            </a:r>
            <a:endParaRPr lang="es-ES" sz="1800" dirty="0">
              <a:latin typeface="SamsungOne 400" pitchFamily="34" charset="0"/>
              <a:ea typeface="SamsungOne 400" pitchFamily="34" charset="0"/>
            </a:endParaRPr>
          </a:p>
        </p:txBody>
      </p:sp>
      <p:grpSp>
        <p:nvGrpSpPr>
          <p:cNvPr id="5480" name="Google Shape;5480;p617"/>
          <p:cNvGrpSpPr/>
          <p:nvPr/>
        </p:nvGrpSpPr>
        <p:grpSpPr>
          <a:xfrm>
            <a:off x="-147405" y="3773573"/>
            <a:ext cx="7056784" cy="2964077"/>
            <a:chOff x="1460100" y="3285890"/>
            <a:chExt cx="7056784" cy="2964077"/>
          </a:xfrm>
        </p:grpSpPr>
        <p:sp>
          <p:nvSpPr>
            <p:cNvPr id="5481" name="Google Shape;5481;p617"/>
            <p:cNvSpPr txBox="1"/>
            <p:nvPr/>
          </p:nvSpPr>
          <p:spPr>
            <a:xfrm>
              <a:off x="3688773" y="3285890"/>
              <a:ext cx="2668500" cy="329400"/>
            </a:xfrm>
            <a:prstGeom prst="rect">
              <a:avLst/>
            </a:prstGeom>
            <a:solidFill>
              <a:srgbClr val="1429A0"/>
            </a:solidFill>
            <a:ln>
              <a:noFill/>
            </a:ln>
          </p:spPr>
          <p:txBody>
            <a:bodyPr spcFirstLastPara="1" wrap="square" lIns="0" tIns="0" rIns="0" bIns="0" anchor="ctr" anchorCtr="0">
              <a:noAutofit/>
            </a:bodyPr>
            <a:lstStyle/>
            <a:p>
              <a:pPr algn="ctr">
                <a:buSzPts val="1800"/>
              </a:pPr>
              <a:r>
                <a:rPr lang="es-ES" sz="1800" dirty="0">
                  <a:solidFill>
                    <a:schemeClr val="lt1"/>
                  </a:solidFill>
                  <a:latin typeface="SamsungOne 400" pitchFamily="34" charset="0"/>
                  <a:ea typeface="SamsungOne 400" pitchFamily="34" charset="0"/>
                </a:rPr>
                <a:t>Aprendizaje supervisado</a:t>
              </a:r>
            </a:p>
          </p:txBody>
        </p:sp>
        <p:sp>
          <p:nvSpPr>
            <p:cNvPr id="5482" name="Google Shape;5482;p617"/>
            <p:cNvSpPr/>
            <p:nvPr/>
          </p:nvSpPr>
          <p:spPr>
            <a:xfrm>
              <a:off x="1876882" y="4028564"/>
              <a:ext cx="2000619" cy="306037"/>
            </a:xfrm>
            <a:prstGeom prst="roundRect">
              <a:avLst>
                <a:gd name="adj" fmla="val 50000"/>
              </a:avLst>
            </a:prstGeom>
            <a:solidFill>
              <a:srgbClr val="1429A0"/>
            </a:solidFill>
            <a:ln>
              <a:noFill/>
            </a:ln>
          </p:spPr>
          <p:txBody>
            <a:bodyPr spcFirstLastPara="1" wrap="square" lIns="0" tIns="0" rIns="0" bIns="0" anchor="ctr" anchorCtr="0">
              <a:noAutofit/>
            </a:bodyPr>
            <a:lstStyle/>
            <a:p>
              <a:pPr algn="ctr">
                <a:buSzPts val="1300"/>
              </a:pPr>
              <a:r>
                <a:rPr lang="es-ES" sz="1300">
                  <a:solidFill>
                    <a:schemeClr val="lt1"/>
                  </a:solidFill>
                  <a:latin typeface="SamsungOne 400" pitchFamily="34" charset="0"/>
                  <a:ea typeface="SamsungOne 400" pitchFamily="34" charset="0"/>
                </a:rPr>
                <a:t>Numérico 𝑌</a:t>
              </a:r>
            </a:p>
          </p:txBody>
        </p:sp>
        <p:sp>
          <p:nvSpPr>
            <p:cNvPr id="5483" name="Google Shape;5483;p617"/>
            <p:cNvSpPr/>
            <p:nvPr/>
          </p:nvSpPr>
          <p:spPr>
            <a:xfrm>
              <a:off x="5837967" y="4028564"/>
              <a:ext cx="2000619" cy="306037"/>
            </a:xfrm>
            <a:prstGeom prst="roundRect">
              <a:avLst>
                <a:gd name="adj" fmla="val 50000"/>
              </a:avLst>
            </a:prstGeom>
            <a:solidFill>
              <a:srgbClr val="D8D8D8"/>
            </a:solidFill>
            <a:ln>
              <a:noFill/>
            </a:ln>
          </p:spPr>
          <p:txBody>
            <a:bodyPr spcFirstLastPara="1" wrap="square" lIns="0" tIns="0" rIns="0" bIns="0" anchor="ctr" anchorCtr="0">
              <a:noAutofit/>
            </a:bodyPr>
            <a:lstStyle/>
            <a:p>
              <a:pPr algn="ctr">
                <a:buSzPts val="1300"/>
              </a:pPr>
              <a:r>
                <a:rPr lang="es-ES" sz="1300">
                  <a:solidFill>
                    <a:srgbClr val="262626"/>
                  </a:solidFill>
                  <a:latin typeface="SamsungOne 400" pitchFamily="34" charset="0"/>
                  <a:ea typeface="SamsungOne 400" pitchFamily="34" charset="0"/>
                </a:rPr>
                <a:t>Categórico 𝑌</a:t>
              </a:r>
            </a:p>
          </p:txBody>
        </p:sp>
        <p:cxnSp>
          <p:nvCxnSpPr>
            <p:cNvPr id="5484" name="Google Shape;5484;p617"/>
            <p:cNvCxnSpPr>
              <a:stCxn id="5481" idx="2"/>
              <a:endCxn id="5482" idx="0"/>
            </p:cNvCxnSpPr>
            <p:nvPr/>
          </p:nvCxnSpPr>
          <p:spPr>
            <a:xfrm rot="5400000">
              <a:off x="3743373" y="2749040"/>
              <a:ext cx="413400" cy="2145900"/>
            </a:xfrm>
            <a:prstGeom prst="bentConnector3">
              <a:avLst>
                <a:gd name="adj1" fmla="val 49985"/>
              </a:avLst>
            </a:prstGeom>
            <a:noFill/>
            <a:ln w="9525" cap="flat" cmpd="sng">
              <a:solidFill>
                <a:srgbClr val="A5A5A5"/>
              </a:solidFill>
              <a:prstDash val="solid"/>
              <a:miter lim="800000"/>
              <a:headEnd type="none" w="sm" len="sm"/>
              <a:tailEnd type="triangle" w="med" len="med"/>
            </a:ln>
          </p:spPr>
        </p:cxnSp>
        <p:cxnSp>
          <p:nvCxnSpPr>
            <p:cNvPr id="5485" name="Google Shape;5485;p617"/>
            <p:cNvCxnSpPr>
              <a:stCxn id="5481" idx="2"/>
              <a:endCxn id="5483" idx="0"/>
            </p:cNvCxnSpPr>
            <p:nvPr/>
          </p:nvCxnSpPr>
          <p:spPr>
            <a:xfrm rot="-5400000" flipH="1">
              <a:off x="5723973" y="2914340"/>
              <a:ext cx="413400" cy="1815300"/>
            </a:xfrm>
            <a:prstGeom prst="bentConnector3">
              <a:avLst>
                <a:gd name="adj1" fmla="val 49985"/>
              </a:avLst>
            </a:prstGeom>
            <a:noFill/>
            <a:ln w="9525" cap="flat" cmpd="sng">
              <a:solidFill>
                <a:srgbClr val="A5A5A5"/>
              </a:solidFill>
              <a:prstDash val="solid"/>
              <a:miter lim="800000"/>
              <a:headEnd type="none" w="sm" len="sm"/>
              <a:tailEnd type="triangle" w="med" len="med"/>
            </a:ln>
          </p:spPr>
        </p:cxnSp>
        <p:sp>
          <p:nvSpPr>
            <p:cNvPr id="5486" name="Google Shape;5486;p617"/>
            <p:cNvSpPr/>
            <p:nvPr/>
          </p:nvSpPr>
          <p:spPr>
            <a:xfrm>
              <a:off x="5644649" y="3942468"/>
              <a:ext cx="2378392" cy="2307499"/>
            </a:xfrm>
            <a:prstGeom prst="roundRect">
              <a:avLst>
                <a:gd name="adj" fmla="val 5278"/>
              </a:avLst>
            </a:prstGeom>
            <a:noFill/>
            <a:ln w="12700" cap="flat" cmpd="sng">
              <a:solidFill>
                <a:srgbClr val="1D48D1"/>
              </a:solidFill>
              <a:prstDash val="dash"/>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5487" name="Google Shape;5487;p617"/>
            <p:cNvSpPr/>
            <p:nvPr/>
          </p:nvSpPr>
          <p:spPr>
            <a:xfrm>
              <a:off x="1460100" y="4529700"/>
              <a:ext cx="2902742" cy="215444"/>
            </a:xfrm>
            <a:prstGeom prst="rect">
              <a:avLst/>
            </a:prstGeom>
            <a:noFill/>
            <a:ln>
              <a:noFill/>
            </a:ln>
          </p:spPr>
          <p:txBody>
            <a:bodyPr spcFirstLastPara="1" wrap="square" lIns="0" tIns="0" rIns="0" bIns="0" anchor="ctr" anchorCtr="0">
              <a:spAutoFit/>
            </a:bodyPr>
            <a:lstStyle/>
            <a:p>
              <a:pPr algn="ctr">
                <a:buSzPts val="1400"/>
              </a:pPr>
              <a:r>
                <a:rPr lang="es-ES" i="1">
                  <a:solidFill>
                    <a:srgbClr val="262626"/>
                  </a:solidFill>
                  <a:latin typeface="SamsungOne 400" pitchFamily="34" charset="0"/>
                  <a:ea typeface="SamsungOne 400" pitchFamily="34" charset="0"/>
                </a:rPr>
                <a:t>Y = 13,45, 73, 9,5, …..</a:t>
              </a:r>
              <a:endParaRPr lang="es-ES">
                <a:latin typeface="SamsungOne 400" pitchFamily="34" charset="0"/>
                <a:ea typeface="SamsungOne 400" pitchFamily="34" charset="0"/>
              </a:endParaRPr>
            </a:p>
          </p:txBody>
        </p:sp>
        <p:sp>
          <p:nvSpPr>
            <p:cNvPr id="5488" name="Google Shape;5488;p617"/>
            <p:cNvSpPr/>
            <p:nvPr/>
          </p:nvSpPr>
          <p:spPr>
            <a:xfrm>
              <a:off x="5276309" y="4529700"/>
              <a:ext cx="3240575" cy="215444"/>
            </a:xfrm>
            <a:prstGeom prst="rect">
              <a:avLst/>
            </a:prstGeom>
            <a:noFill/>
            <a:ln>
              <a:noFill/>
            </a:ln>
          </p:spPr>
          <p:txBody>
            <a:bodyPr spcFirstLastPara="1" wrap="square" lIns="0" tIns="0" rIns="0" bIns="0" anchor="ctr" anchorCtr="0">
              <a:spAutoFit/>
            </a:bodyPr>
            <a:lstStyle/>
            <a:p>
              <a:pPr algn="ctr">
                <a:buSzPts val="1400"/>
              </a:pPr>
              <a:r>
                <a:rPr lang="es-ES" i="1">
                  <a:solidFill>
                    <a:srgbClr val="262626"/>
                  </a:solidFill>
                  <a:latin typeface="SamsungOne 400" pitchFamily="34" charset="0"/>
                  <a:ea typeface="SamsungOne 400" pitchFamily="34" charset="0"/>
                </a:rPr>
                <a:t>Y =</a:t>
              </a:r>
              <a:r>
                <a:rPr lang="es-ES" i="1">
                  <a:solidFill>
                    <a:srgbClr val="FF0000"/>
                  </a:solidFill>
                  <a:latin typeface="SamsungOne 400" pitchFamily="34" charset="0"/>
                  <a:ea typeface="SamsungOne 400" pitchFamily="34" charset="0"/>
                </a:rPr>
                <a:t>rojo</a:t>
              </a:r>
              <a:r>
                <a:rPr lang="es-ES" i="1">
                  <a:solidFill>
                    <a:srgbClr val="262626"/>
                  </a:solidFill>
                  <a:latin typeface="SamsungOne 400" pitchFamily="34" charset="0"/>
                  <a:ea typeface="SamsungOne 400" pitchFamily="34" charset="0"/>
                </a:rPr>
                <a:t>,</a:t>
              </a:r>
              <a:r>
                <a:rPr lang="es-ES" i="1">
                  <a:solidFill>
                    <a:srgbClr val="FF0000"/>
                  </a:solidFill>
                  <a:latin typeface="SamsungOne 400" pitchFamily="34" charset="0"/>
                  <a:ea typeface="SamsungOne 400" pitchFamily="34" charset="0"/>
                </a:rPr>
                <a:t> </a:t>
              </a:r>
              <a:r>
                <a:rPr lang="es-ES" i="1">
                  <a:solidFill>
                    <a:srgbClr val="00B050"/>
                  </a:solidFill>
                  <a:latin typeface="SamsungOne 400" pitchFamily="34" charset="0"/>
                  <a:ea typeface="SamsungOne 400" pitchFamily="34" charset="0"/>
                </a:rPr>
                <a:t>verde</a:t>
              </a:r>
              <a:r>
                <a:rPr lang="es-ES" i="1">
                  <a:solidFill>
                    <a:srgbClr val="262626"/>
                  </a:solidFill>
                  <a:latin typeface="SamsungOne 400" pitchFamily="34" charset="0"/>
                  <a:ea typeface="SamsungOne 400" pitchFamily="34" charset="0"/>
                </a:rPr>
                <a:t>,</a:t>
              </a:r>
              <a:r>
                <a:rPr lang="es-ES" i="1">
                  <a:solidFill>
                    <a:srgbClr val="193EB0"/>
                  </a:solidFill>
                  <a:latin typeface="SamsungOne 400" pitchFamily="34" charset="0"/>
                  <a:ea typeface="SamsungOne 400" pitchFamily="34" charset="0"/>
                </a:rPr>
                <a:t>azul</a:t>
              </a:r>
              <a:r>
                <a:rPr lang="es-ES" i="1">
                  <a:solidFill>
                    <a:srgbClr val="262626"/>
                  </a:solidFill>
                  <a:latin typeface="SamsungOne 400" pitchFamily="34" charset="0"/>
                  <a:ea typeface="SamsungOne 400" pitchFamily="34" charset="0"/>
                </a:rPr>
                <a:t>, …..</a:t>
              </a:r>
            </a:p>
          </p:txBody>
        </p:sp>
        <p:grpSp>
          <p:nvGrpSpPr>
            <p:cNvPr id="5489" name="Google Shape;5489;p617"/>
            <p:cNvGrpSpPr/>
            <p:nvPr/>
          </p:nvGrpSpPr>
          <p:grpSpPr>
            <a:xfrm>
              <a:off x="2220543" y="4838528"/>
              <a:ext cx="1189359" cy="1190602"/>
              <a:chOff x="2081807" y="4521101"/>
              <a:chExt cx="1294994" cy="1296347"/>
            </a:xfrm>
          </p:grpSpPr>
          <p:grpSp>
            <p:nvGrpSpPr>
              <p:cNvPr id="5490" name="Google Shape;5490;p617"/>
              <p:cNvGrpSpPr/>
              <p:nvPr/>
            </p:nvGrpSpPr>
            <p:grpSpPr>
              <a:xfrm>
                <a:off x="2081807" y="4521101"/>
                <a:ext cx="1294994" cy="1296347"/>
                <a:chOff x="2711624" y="4864968"/>
                <a:chExt cx="1011248" cy="1012304"/>
              </a:xfrm>
            </p:grpSpPr>
            <p:cxnSp>
              <p:nvCxnSpPr>
                <p:cNvPr id="5491" name="Google Shape;5491;p617"/>
                <p:cNvCxnSpPr/>
                <p:nvPr/>
              </p:nvCxnSpPr>
              <p:spPr>
                <a:xfrm>
                  <a:off x="2711624" y="5877272"/>
                  <a:ext cx="1011248" cy="0"/>
                </a:xfrm>
                <a:prstGeom prst="straightConnector1">
                  <a:avLst/>
                </a:prstGeom>
                <a:noFill/>
                <a:ln w="12700" cap="flat" cmpd="sng">
                  <a:solidFill>
                    <a:srgbClr val="A5A5A5"/>
                  </a:solidFill>
                  <a:prstDash val="solid"/>
                  <a:miter lim="800000"/>
                  <a:headEnd type="none" w="sm" len="sm"/>
                  <a:tailEnd type="triangle" w="med" len="med"/>
                </a:ln>
              </p:spPr>
            </p:cxnSp>
            <p:cxnSp>
              <p:nvCxnSpPr>
                <p:cNvPr id="5492" name="Google Shape;5492;p617"/>
                <p:cNvCxnSpPr/>
                <p:nvPr/>
              </p:nvCxnSpPr>
              <p:spPr>
                <a:xfrm rot="10800000">
                  <a:off x="2711624" y="4864968"/>
                  <a:ext cx="0" cy="1012304"/>
                </a:xfrm>
                <a:prstGeom prst="straightConnector1">
                  <a:avLst/>
                </a:prstGeom>
                <a:noFill/>
                <a:ln w="12700" cap="flat" cmpd="sng">
                  <a:solidFill>
                    <a:srgbClr val="A5A5A5"/>
                  </a:solidFill>
                  <a:prstDash val="solid"/>
                  <a:miter lim="800000"/>
                  <a:headEnd type="none" w="sm" len="sm"/>
                  <a:tailEnd type="triangle" w="med" len="med"/>
                </a:ln>
              </p:spPr>
            </p:cxnSp>
          </p:grpSp>
          <p:cxnSp>
            <p:nvCxnSpPr>
              <p:cNvPr id="5493" name="Google Shape;5493;p617"/>
              <p:cNvCxnSpPr/>
              <p:nvPr/>
            </p:nvCxnSpPr>
            <p:spPr>
              <a:xfrm rot="10800000" flipH="1">
                <a:off x="2177410" y="4889567"/>
                <a:ext cx="1131012" cy="828685"/>
              </a:xfrm>
              <a:prstGeom prst="straightConnector1">
                <a:avLst/>
              </a:prstGeom>
              <a:noFill/>
              <a:ln w="19050" cap="flat" cmpd="sng">
                <a:solidFill>
                  <a:srgbClr val="00B050">
                    <a:alpha val="49411"/>
                  </a:srgbClr>
                </a:solidFill>
                <a:prstDash val="solid"/>
                <a:miter lim="800000"/>
                <a:headEnd type="none" w="sm" len="sm"/>
                <a:tailEnd type="none" w="sm" len="sm"/>
              </a:ln>
            </p:spPr>
          </p:cxnSp>
          <p:sp>
            <p:nvSpPr>
              <p:cNvPr id="5494" name="Google Shape;5494;p617"/>
              <p:cNvSpPr/>
              <p:nvPr/>
            </p:nvSpPr>
            <p:spPr>
              <a:xfrm>
                <a:off x="2338133" y="5376574"/>
                <a:ext cx="108000" cy="108000"/>
              </a:xfrm>
              <a:prstGeom prst="ellipse">
                <a:avLst/>
              </a:prstGeom>
              <a:solidFill>
                <a:srgbClr val="00B050">
                  <a:alpha val="49411"/>
                </a:srgb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5495" name="Google Shape;5495;p617"/>
              <p:cNvSpPr/>
              <p:nvPr/>
            </p:nvSpPr>
            <p:spPr>
              <a:xfrm>
                <a:off x="2683250" y="5327533"/>
                <a:ext cx="108000" cy="108000"/>
              </a:xfrm>
              <a:prstGeom prst="ellipse">
                <a:avLst/>
              </a:prstGeom>
              <a:solidFill>
                <a:srgbClr val="00B050">
                  <a:alpha val="49411"/>
                </a:srgb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5496" name="Google Shape;5496;p617"/>
              <p:cNvSpPr/>
              <p:nvPr/>
            </p:nvSpPr>
            <p:spPr>
              <a:xfrm>
                <a:off x="2845461" y="5122781"/>
                <a:ext cx="108000" cy="108000"/>
              </a:xfrm>
              <a:prstGeom prst="ellipse">
                <a:avLst/>
              </a:prstGeom>
              <a:solidFill>
                <a:srgbClr val="00B050">
                  <a:alpha val="49411"/>
                </a:srgb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5497" name="Google Shape;5497;p617"/>
              <p:cNvSpPr/>
              <p:nvPr/>
            </p:nvSpPr>
            <p:spPr>
              <a:xfrm>
                <a:off x="3043430" y="4931295"/>
                <a:ext cx="108000" cy="108000"/>
              </a:xfrm>
              <a:prstGeom prst="ellipse">
                <a:avLst/>
              </a:prstGeom>
              <a:solidFill>
                <a:srgbClr val="00B050">
                  <a:alpha val="49411"/>
                </a:srgb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5498" name="Google Shape;5498;p617"/>
              <p:cNvSpPr/>
              <p:nvPr/>
            </p:nvSpPr>
            <p:spPr>
              <a:xfrm>
                <a:off x="3249505" y="4951356"/>
                <a:ext cx="108000" cy="108000"/>
              </a:xfrm>
              <a:prstGeom prst="ellipse">
                <a:avLst/>
              </a:prstGeom>
              <a:solidFill>
                <a:srgbClr val="00B050">
                  <a:alpha val="49411"/>
                </a:srgb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grpSp>
          <p:nvGrpSpPr>
            <p:cNvPr id="5499" name="Google Shape;5499;p617"/>
            <p:cNvGrpSpPr/>
            <p:nvPr/>
          </p:nvGrpSpPr>
          <p:grpSpPr>
            <a:xfrm>
              <a:off x="6255985" y="4838844"/>
              <a:ext cx="1190283" cy="1190283"/>
              <a:chOff x="6475663" y="4521445"/>
              <a:chExt cx="1296000" cy="1296000"/>
            </a:xfrm>
          </p:grpSpPr>
          <p:grpSp>
            <p:nvGrpSpPr>
              <p:cNvPr id="5500" name="Google Shape;5500;p617"/>
              <p:cNvGrpSpPr/>
              <p:nvPr/>
            </p:nvGrpSpPr>
            <p:grpSpPr>
              <a:xfrm>
                <a:off x="6475663" y="4521445"/>
                <a:ext cx="1296000" cy="1296000"/>
                <a:chOff x="2711624" y="4907358"/>
                <a:chExt cx="969915" cy="969914"/>
              </a:xfrm>
            </p:grpSpPr>
            <p:cxnSp>
              <p:nvCxnSpPr>
                <p:cNvPr id="5501" name="Google Shape;5501;p617"/>
                <p:cNvCxnSpPr/>
                <p:nvPr/>
              </p:nvCxnSpPr>
              <p:spPr>
                <a:xfrm>
                  <a:off x="2711624" y="5877272"/>
                  <a:ext cx="969915" cy="0"/>
                </a:xfrm>
                <a:prstGeom prst="straightConnector1">
                  <a:avLst/>
                </a:prstGeom>
                <a:noFill/>
                <a:ln w="12700" cap="flat" cmpd="sng">
                  <a:solidFill>
                    <a:srgbClr val="A5A5A5"/>
                  </a:solidFill>
                  <a:prstDash val="solid"/>
                  <a:miter lim="800000"/>
                  <a:headEnd type="none" w="sm" len="sm"/>
                  <a:tailEnd type="triangle" w="med" len="med"/>
                </a:ln>
              </p:spPr>
            </p:cxnSp>
            <p:cxnSp>
              <p:nvCxnSpPr>
                <p:cNvPr id="5502" name="Google Shape;5502;p617"/>
                <p:cNvCxnSpPr/>
                <p:nvPr/>
              </p:nvCxnSpPr>
              <p:spPr>
                <a:xfrm rot="10800000">
                  <a:off x="2711624" y="4907358"/>
                  <a:ext cx="0" cy="969914"/>
                </a:xfrm>
                <a:prstGeom prst="straightConnector1">
                  <a:avLst/>
                </a:prstGeom>
                <a:noFill/>
                <a:ln w="12700" cap="flat" cmpd="sng">
                  <a:solidFill>
                    <a:srgbClr val="A5A5A5"/>
                  </a:solidFill>
                  <a:prstDash val="solid"/>
                  <a:miter lim="800000"/>
                  <a:headEnd type="none" w="sm" len="sm"/>
                  <a:tailEnd type="triangle" w="med" len="med"/>
                </a:ln>
              </p:spPr>
            </p:cxnSp>
          </p:grpSp>
          <p:grpSp>
            <p:nvGrpSpPr>
              <p:cNvPr id="5503" name="Google Shape;5503;p617"/>
              <p:cNvGrpSpPr/>
              <p:nvPr/>
            </p:nvGrpSpPr>
            <p:grpSpPr>
              <a:xfrm>
                <a:off x="6586631" y="4759011"/>
                <a:ext cx="1129303" cy="974357"/>
                <a:chOff x="17076832" y="4653561"/>
                <a:chExt cx="1060244" cy="914773"/>
              </a:xfrm>
            </p:grpSpPr>
            <p:sp>
              <p:nvSpPr>
                <p:cNvPr id="5504" name="Google Shape;5504;p617"/>
                <p:cNvSpPr/>
                <p:nvPr/>
              </p:nvSpPr>
              <p:spPr>
                <a:xfrm>
                  <a:off x="17076832" y="5264135"/>
                  <a:ext cx="101396" cy="101396"/>
                </a:xfrm>
                <a:prstGeom prst="ellipse">
                  <a:avLst/>
                </a:prstGeom>
                <a:solidFill>
                  <a:srgbClr val="00B050">
                    <a:alpha val="49411"/>
                  </a:srgb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5505" name="Google Shape;5505;p617"/>
                <p:cNvSpPr/>
                <p:nvPr/>
              </p:nvSpPr>
              <p:spPr>
                <a:xfrm>
                  <a:off x="17245180" y="5213525"/>
                  <a:ext cx="101396" cy="101396"/>
                </a:xfrm>
                <a:prstGeom prst="ellipse">
                  <a:avLst/>
                </a:prstGeom>
                <a:solidFill>
                  <a:srgbClr val="00B050">
                    <a:alpha val="49411"/>
                  </a:srgb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5506" name="Google Shape;5506;p617"/>
                <p:cNvSpPr/>
                <p:nvPr/>
              </p:nvSpPr>
              <p:spPr>
                <a:xfrm>
                  <a:off x="17348940" y="5433651"/>
                  <a:ext cx="101396" cy="101396"/>
                </a:xfrm>
                <a:prstGeom prst="ellipse">
                  <a:avLst/>
                </a:prstGeom>
                <a:solidFill>
                  <a:srgbClr val="00B050">
                    <a:alpha val="49411"/>
                  </a:srgb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5507" name="Google Shape;5507;p617"/>
                <p:cNvSpPr/>
                <p:nvPr/>
              </p:nvSpPr>
              <p:spPr>
                <a:xfrm>
                  <a:off x="17139952" y="5466938"/>
                  <a:ext cx="101396" cy="101396"/>
                </a:xfrm>
                <a:prstGeom prst="ellipse">
                  <a:avLst/>
                </a:prstGeom>
                <a:solidFill>
                  <a:srgbClr val="00B050">
                    <a:alpha val="49411"/>
                  </a:srgb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5508" name="Google Shape;5508;p617"/>
                <p:cNvSpPr/>
                <p:nvPr/>
              </p:nvSpPr>
              <p:spPr>
                <a:xfrm>
                  <a:off x="17476076" y="5293295"/>
                  <a:ext cx="101396" cy="101396"/>
                </a:xfrm>
                <a:prstGeom prst="ellipse">
                  <a:avLst/>
                </a:prstGeom>
                <a:solidFill>
                  <a:srgbClr val="00B050">
                    <a:alpha val="49411"/>
                  </a:srgb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cxnSp>
              <p:nvCxnSpPr>
                <p:cNvPr id="5509" name="Google Shape;5509;p617"/>
                <p:cNvCxnSpPr/>
                <p:nvPr/>
              </p:nvCxnSpPr>
              <p:spPr>
                <a:xfrm>
                  <a:off x="17139952" y="4908983"/>
                  <a:ext cx="838630" cy="614523"/>
                </a:xfrm>
                <a:prstGeom prst="straightConnector1">
                  <a:avLst/>
                </a:prstGeom>
                <a:noFill/>
                <a:ln w="19050" cap="flat" cmpd="sng">
                  <a:solidFill>
                    <a:schemeClr val="dk1">
                      <a:alpha val="49411"/>
                    </a:schemeClr>
                  </a:solidFill>
                  <a:prstDash val="dash"/>
                  <a:miter lim="800000"/>
                  <a:headEnd type="none" w="sm" len="sm"/>
                  <a:tailEnd type="none" w="sm" len="sm"/>
                </a:ln>
              </p:spPr>
            </p:cxnSp>
            <p:sp>
              <p:nvSpPr>
                <p:cNvPr id="5510" name="Google Shape;5510;p617"/>
                <p:cNvSpPr/>
                <p:nvPr/>
              </p:nvSpPr>
              <p:spPr>
                <a:xfrm>
                  <a:off x="17396550" y="4812184"/>
                  <a:ext cx="144016" cy="109996"/>
                </a:xfrm>
                <a:prstGeom prst="triangle">
                  <a:avLst>
                    <a:gd name="adj" fmla="val 50000"/>
                  </a:avLst>
                </a:prstGeom>
                <a:solidFill>
                  <a:srgbClr val="FF0000">
                    <a:alpha val="30588"/>
                  </a:srgbClr>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5511" name="Google Shape;5511;p617"/>
                <p:cNvSpPr/>
                <p:nvPr/>
              </p:nvSpPr>
              <p:spPr>
                <a:xfrm>
                  <a:off x="17548950" y="4964583"/>
                  <a:ext cx="144016" cy="109996"/>
                </a:xfrm>
                <a:prstGeom prst="triangle">
                  <a:avLst>
                    <a:gd name="adj" fmla="val 50000"/>
                  </a:avLst>
                </a:prstGeom>
                <a:solidFill>
                  <a:srgbClr val="FF0000">
                    <a:alpha val="30588"/>
                  </a:srgbClr>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5512" name="Google Shape;5512;p617"/>
                <p:cNvSpPr/>
                <p:nvPr/>
              </p:nvSpPr>
              <p:spPr>
                <a:xfrm>
                  <a:off x="17781742" y="5041970"/>
                  <a:ext cx="144016" cy="109996"/>
                </a:xfrm>
                <a:prstGeom prst="triangle">
                  <a:avLst>
                    <a:gd name="adj" fmla="val 50000"/>
                  </a:avLst>
                </a:prstGeom>
                <a:solidFill>
                  <a:srgbClr val="FF0000">
                    <a:alpha val="30588"/>
                  </a:srgbClr>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5513" name="Google Shape;5513;p617"/>
                <p:cNvSpPr/>
                <p:nvPr/>
              </p:nvSpPr>
              <p:spPr>
                <a:xfrm>
                  <a:off x="17947232" y="5170300"/>
                  <a:ext cx="144016" cy="109996"/>
                </a:xfrm>
                <a:prstGeom prst="triangle">
                  <a:avLst>
                    <a:gd name="adj" fmla="val 50000"/>
                  </a:avLst>
                </a:prstGeom>
                <a:solidFill>
                  <a:srgbClr val="FF0000">
                    <a:alpha val="30588"/>
                  </a:srgbClr>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5514" name="Google Shape;5514;p617"/>
                <p:cNvSpPr/>
                <p:nvPr/>
              </p:nvSpPr>
              <p:spPr>
                <a:xfrm>
                  <a:off x="17805548" y="4781748"/>
                  <a:ext cx="144016" cy="109996"/>
                </a:xfrm>
                <a:prstGeom prst="triangle">
                  <a:avLst>
                    <a:gd name="adj" fmla="val 50000"/>
                  </a:avLst>
                </a:prstGeom>
                <a:solidFill>
                  <a:srgbClr val="FF0000">
                    <a:alpha val="30588"/>
                  </a:srgbClr>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5515" name="Google Shape;5515;p617"/>
                <p:cNvSpPr/>
                <p:nvPr/>
              </p:nvSpPr>
              <p:spPr>
                <a:xfrm>
                  <a:off x="17548950" y="4653561"/>
                  <a:ext cx="144016" cy="109996"/>
                </a:xfrm>
                <a:prstGeom prst="triangle">
                  <a:avLst>
                    <a:gd name="adj" fmla="val 50000"/>
                  </a:avLst>
                </a:prstGeom>
                <a:solidFill>
                  <a:srgbClr val="FF0000">
                    <a:alpha val="30588"/>
                  </a:srgbClr>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5516" name="Google Shape;5516;p617"/>
                <p:cNvSpPr/>
                <p:nvPr/>
              </p:nvSpPr>
              <p:spPr>
                <a:xfrm>
                  <a:off x="17993060" y="4987268"/>
                  <a:ext cx="144016" cy="109996"/>
                </a:xfrm>
                <a:prstGeom prst="triangle">
                  <a:avLst>
                    <a:gd name="adj" fmla="val 50000"/>
                  </a:avLst>
                </a:prstGeom>
                <a:solidFill>
                  <a:srgbClr val="FF0000">
                    <a:alpha val="30588"/>
                  </a:srgbClr>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grpSp>
      </p:grpSp>
      <p:sp>
        <p:nvSpPr>
          <p:cNvPr id="46" name="Google Shape;196;p5"/>
          <p:cNvSpPr/>
          <p:nvPr/>
        </p:nvSpPr>
        <p:spPr>
          <a:xfrm>
            <a:off x="10969176" y="6491429"/>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sp>
        <p:nvSpPr>
          <p:cNvPr id="5525" name="Google Shape;5525;p618"/>
          <p:cNvSpPr/>
          <p:nvPr/>
        </p:nvSpPr>
        <p:spPr>
          <a:xfrm>
            <a:off x="6732712" y="1752728"/>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Acerca de la regresión lineal</a:t>
            </a:r>
            <a:endParaRPr lang="es-ES">
              <a:latin typeface="Samsung Sharp Sans" pitchFamily="2" charset="0"/>
              <a:ea typeface="Samsung Sharp Sans" pitchFamily="2" charset="0"/>
              <a:cs typeface="Samsung Sharp Sans" pitchFamily="2" charset="0"/>
            </a:endParaRPr>
          </a:p>
        </p:txBody>
      </p:sp>
      <p:sp>
        <p:nvSpPr>
          <p:cNvPr id="5526" name="Google Shape;5526;p618"/>
          <p:cNvSpPr/>
          <p:nvPr/>
        </p:nvSpPr>
        <p:spPr>
          <a:xfrm>
            <a:off x="6845050" y="2177191"/>
            <a:ext cx="8632800" cy="12534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527" name="Google Shape;5527;p618"/>
          <p:cNvSpPr/>
          <p:nvPr/>
        </p:nvSpPr>
        <p:spPr>
          <a:xfrm>
            <a:off x="7021513" y="2240108"/>
            <a:ext cx="3256800" cy="215400"/>
          </a:xfrm>
          <a:prstGeom prst="rect">
            <a:avLst/>
          </a:prstGeom>
          <a:solidFill>
            <a:schemeClr val="lt1"/>
          </a:solidFill>
          <a:ln>
            <a:noFill/>
          </a:ln>
        </p:spPr>
        <p:txBody>
          <a:bodyPr spcFirstLastPara="1" wrap="square" lIns="0" tIns="0" rIns="0" bIns="0" anchor="t" anchorCtr="0">
            <a:noAutofit/>
          </a:bodyPr>
          <a:lstStyle/>
          <a:p>
            <a:r>
              <a:rPr lang="es-ES" sz="1300" dirty="0">
                <a:solidFill>
                  <a:schemeClr val="dk1"/>
                </a:solidFill>
                <a:latin typeface="SamsungOne 400" pitchFamily="34" charset="0"/>
                <a:ea typeface="SamsungOne 400" pitchFamily="34" charset="0"/>
              </a:rPr>
              <a:t>Hay una o más variables explicativas:</a:t>
            </a:r>
            <a:endParaRPr lang="es-ES" sz="1300" dirty="0">
              <a:latin typeface="SamsungOne 400" pitchFamily="34" charset="0"/>
              <a:ea typeface="SamsungOne 400" pitchFamily="34" charset="0"/>
            </a:endParaRPr>
          </a:p>
        </p:txBody>
      </p:sp>
      <p:sp>
        <p:nvSpPr>
          <p:cNvPr id="5528" name="Google Shape;5528;p618"/>
          <p:cNvSpPr/>
          <p:nvPr/>
        </p:nvSpPr>
        <p:spPr>
          <a:xfrm>
            <a:off x="7021513" y="2543333"/>
            <a:ext cx="3112500" cy="215400"/>
          </a:xfrm>
          <a:prstGeom prst="rect">
            <a:avLst/>
          </a:prstGeom>
          <a:solidFill>
            <a:schemeClr val="lt1"/>
          </a:solidFill>
          <a:ln>
            <a:noFill/>
          </a:ln>
        </p:spPr>
        <p:txBody>
          <a:bodyPr spcFirstLastPara="1" wrap="square" lIns="0" tIns="0" rIns="0" bIns="0" anchor="t" anchorCtr="0">
            <a:noAutofit/>
          </a:bodyPr>
          <a:lstStyle/>
          <a:p>
            <a:r>
              <a:rPr lang="es-ES" sz="1300" dirty="0">
                <a:solidFill>
                  <a:schemeClr val="dk1"/>
                </a:solidFill>
                <a:latin typeface="SamsungOne 400" pitchFamily="34" charset="0"/>
                <a:ea typeface="SamsungOne 400" pitchFamily="34" charset="0"/>
              </a:rPr>
              <a:t>Existe una variable de respuesta: </a:t>
            </a:r>
            <a:r>
              <a:rPr lang="es-ES" sz="1300" i="1" dirty="0">
                <a:solidFill>
                  <a:srgbClr val="0000FF"/>
                </a:solidFill>
                <a:latin typeface="SamsungOne 400" pitchFamily="34" charset="0"/>
                <a:ea typeface="SamsungOne 400" pitchFamily="34" charset="0"/>
              </a:rPr>
              <a:t>Y</a:t>
            </a:r>
          </a:p>
        </p:txBody>
      </p:sp>
      <p:sp>
        <p:nvSpPr>
          <p:cNvPr id="5529" name="Google Shape;5529;p618"/>
          <p:cNvSpPr/>
          <p:nvPr/>
        </p:nvSpPr>
        <p:spPr>
          <a:xfrm>
            <a:off x="7021513" y="2782865"/>
            <a:ext cx="5170487" cy="582442"/>
          </a:xfrm>
          <a:prstGeom prst="rect">
            <a:avLst/>
          </a:prstGeom>
          <a:solidFill>
            <a:schemeClr val="lt1"/>
          </a:solidFill>
          <a:ln>
            <a:noFill/>
          </a:ln>
        </p:spPr>
        <p:txBody>
          <a:bodyPr spcFirstLastPara="1" wrap="square" lIns="0" tIns="0" rIns="0" bIns="0" anchor="t" anchorCtr="0">
            <a:noAutofit/>
          </a:bodyPr>
          <a:lstStyle/>
          <a:p>
            <a:r>
              <a:rPr lang="es-ES" sz="1300" dirty="0">
                <a:solidFill>
                  <a:schemeClr val="dk1"/>
                </a:solidFill>
                <a:latin typeface="SamsungOne 400" pitchFamily="34" charset="0"/>
                <a:ea typeface="SamsungOne 400" pitchFamily="34" charset="0"/>
              </a:rPr>
              <a:t>La variable de respuesta </a:t>
            </a:r>
            <a:r>
              <a:rPr lang="es-ES" sz="1300" i="1" dirty="0">
                <a:solidFill>
                  <a:srgbClr val="0000FF"/>
                </a:solidFill>
                <a:latin typeface="SamsungOne 400" pitchFamily="34" charset="0"/>
                <a:ea typeface="SamsungOne 400" pitchFamily="34" charset="0"/>
              </a:rPr>
              <a:t>Y </a:t>
            </a:r>
            <a:r>
              <a:rPr lang="es-ES" sz="1300" dirty="0">
                <a:solidFill>
                  <a:schemeClr val="dk1"/>
                </a:solidFill>
                <a:latin typeface="SamsungOne 400" pitchFamily="34" charset="0"/>
                <a:ea typeface="SamsungOne 400" pitchFamily="34" charset="0"/>
              </a:rPr>
              <a:t>es binaria donde los valores posibles son: {0, 1}, {Falso, Verdadero}, {No, Si}, etc.</a:t>
            </a:r>
            <a:endParaRPr lang="es-ES" sz="1300" i="1" dirty="0">
              <a:solidFill>
                <a:srgbClr val="0000FF"/>
              </a:solidFill>
              <a:latin typeface="SamsungOne 400" pitchFamily="34" charset="0"/>
              <a:ea typeface="SamsungOne 400" pitchFamily="34" charset="0"/>
            </a:endParaRPr>
          </a:p>
        </p:txBody>
      </p:sp>
      <p:sp>
        <p:nvSpPr>
          <p:cNvPr id="5530" name="Google Shape;5530;p618"/>
          <p:cNvSpPr/>
          <p:nvPr/>
        </p:nvSpPr>
        <p:spPr>
          <a:xfrm>
            <a:off x="7007676" y="3222601"/>
            <a:ext cx="7923000" cy="215400"/>
          </a:xfrm>
          <a:prstGeom prst="rect">
            <a:avLst/>
          </a:prstGeom>
          <a:solidFill>
            <a:schemeClr val="lt1"/>
          </a:solidFill>
          <a:ln>
            <a:noFill/>
          </a:ln>
        </p:spPr>
        <p:txBody>
          <a:bodyPr spcFirstLastPara="1" wrap="square" lIns="0" tIns="0" rIns="0" bIns="0" anchor="t" anchorCtr="0">
            <a:noAutofit/>
          </a:bodyPr>
          <a:lstStyle/>
          <a:p>
            <a:r>
              <a:rPr lang="es-ES" sz="1300" dirty="0">
                <a:solidFill>
                  <a:schemeClr val="dk1"/>
                </a:solidFill>
                <a:latin typeface="SamsungOne 400" pitchFamily="34" charset="0"/>
                <a:ea typeface="SamsungOne 400" pitchFamily="34" charset="0"/>
              </a:rPr>
              <a:t>Es uno de los algoritmos de clasificación más básicos</a:t>
            </a:r>
            <a:endParaRPr lang="es-ES" sz="1300" i="1" dirty="0">
              <a:solidFill>
                <a:srgbClr val="0000FF"/>
              </a:solidFill>
              <a:latin typeface="SamsungOne 400" pitchFamily="34" charset="0"/>
              <a:ea typeface="SamsungOne 400" pitchFamily="34" charset="0"/>
            </a:endParaRPr>
          </a:p>
        </p:txBody>
      </p:sp>
      <p:sp>
        <p:nvSpPr>
          <p:cNvPr id="5539" name="Google Shape;5539;p619"/>
          <p:cNvSpPr/>
          <p:nvPr/>
        </p:nvSpPr>
        <p:spPr>
          <a:xfrm>
            <a:off x="6753266" y="3750937"/>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Ventajas</a:t>
            </a:r>
            <a:endParaRPr lang="es-ES">
              <a:latin typeface="Samsung Sharp Sans" pitchFamily="2" charset="0"/>
              <a:ea typeface="Samsung Sharp Sans" pitchFamily="2" charset="0"/>
              <a:cs typeface="Samsung Sharp Sans" pitchFamily="2" charset="0"/>
            </a:endParaRPr>
          </a:p>
        </p:txBody>
      </p:sp>
      <p:sp>
        <p:nvSpPr>
          <p:cNvPr id="5540" name="Google Shape;5540;p619"/>
          <p:cNvSpPr/>
          <p:nvPr/>
        </p:nvSpPr>
        <p:spPr>
          <a:xfrm>
            <a:off x="6865605" y="4023002"/>
            <a:ext cx="8632825" cy="950755"/>
          </a:xfrm>
          <a:prstGeom prst="rect">
            <a:avLst/>
          </a:prstGeom>
          <a:noFill/>
          <a:ln>
            <a:noFill/>
          </a:ln>
        </p:spPr>
        <p:txBody>
          <a:bodyPr spcFirstLastPara="1" wrap="square" lIns="0" tIns="72000" rIns="144000" bIns="72000" anchor="t" anchorCtr="0">
            <a:spAutoFit/>
          </a:bodyPr>
          <a:lstStyle/>
          <a:p>
            <a:pPr marL="182526" indent="-182526">
              <a:buClr>
                <a:srgbClr val="193EB0"/>
              </a:buClr>
              <a:buSzPts val="1300"/>
              <a:buFont typeface="Arial"/>
              <a:buChar char="‣"/>
            </a:pPr>
            <a:r>
              <a:rPr lang="es-ES" sz="1300" dirty="0">
                <a:solidFill>
                  <a:srgbClr val="262626"/>
                </a:solidFill>
                <a:latin typeface="SamsungOne 400" pitchFamily="34" charset="0"/>
                <a:ea typeface="SamsungOne 400" pitchFamily="34" charset="0"/>
              </a:rPr>
              <a:t>Simple y relativamente fácil de implementar.</a:t>
            </a:r>
            <a:endParaRPr lang="es-ES" dirty="0">
              <a:latin typeface="SamsungOne 400" pitchFamily="34" charset="0"/>
              <a:ea typeface="SamsungOne 400" pitchFamily="34" charset="0"/>
            </a:endParaRPr>
          </a:p>
          <a:p>
            <a:pPr marL="182526" indent="-182526">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Fuente de conocimientos intuitivos.</a:t>
            </a:r>
            <a:endParaRPr lang="es-ES" dirty="0">
              <a:latin typeface="SamsungOne 400" pitchFamily="34" charset="0"/>
              <a:ea typeface="SamsungOne 400" pitchFamily="34" charset="0"/>
            </a:endParaRPr>
          </a:p>
          <a:p>
            <a:pPr marL="182526" indent="-182526">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Entrenamiento rápido.</a:t>
            </a:r>
            <a:endParaRPr lang="es-ES" dirty="0">
              <a:latin typeface="SamsungOne 400" pitchFamily="34" charset="0"/>
              <a:ea typeface="SamsungOne 400" pitchFamily="34" charset="0"/>
            </a:endParaRPr>
          </a:p>
        </p:txBody>
      </p:sp>
      <p:sp>
        <p:nvSpPr>
          <p:cNvPr id="5541" name="Google Shape;5541;p619"/>
          <p:cNvSpPr/>
          <p:nvPr/>
        </p:nvSpPr>
        <p:spPr>
          <a:xfrm>
            <a:off x="6753266" y="5139124"/>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Contras</a:t>
            </a:r>
            <a:endParaRPr lang="es-ES">
              <a:latin typeface="Samsung Sharp Sans" pitchFamily="2" charset="0"/>
              <a:ea typeface="Samsung Sharp Sans" pitchFamily="2" charset="0"/>
              <a:cs typeface="Samsung Sharp Sans" pitchFamily="2" charset="0"/>
            </a:endParaRPr>
          </a:p>
        </p:txBody>
      </p:sp>
      <p:sp>
        <p:nvSpPr>
          <p:cNvPr id="5542" name="Google Shape;5542;p619"/>
          <p:cNvSpPr/>
          <p:nvPr/>
        </p:nvSpPr>
        <p:spPr>
          <a:xfrm>
            <a:off x="6865605" y="5411187"/>
            <a:ext cx="4969043" cy="1048218"/>
          </a:xfrm>
          <a:prstGeom prst="rect">
            <a:avLst/>
          </a:prstGeom>
          <a:noFill/>
          <a:ln>
            <a:noFill/>
          </a:ln>
        </p:spPr>
        <p:txBody>
          <a:bodyPr spcFirstLastPara="1" wrap="square" lIns="0" tIns="72000" rIns="144000" bIns="72000" anchor="t" anchorCtr="0">
            <a:spAutoFit/>
          </a:bodyPr>
          <a:lstStyle/>
          <a:p>
            <a:pPr marL="182526" indent="-182526">
              <a:buClr>
                <a:srgbClr val="193EB0"/>
              </a:buClr>
              <a:buSzPts val="1300"/>
              <a:buFont typeface="Arial"/>
              <a:buChar char="‣"/>
            </a:pPr>
            <a:r>
              <a:rPr lang="es-ES" sz="1300" dirty="0">
                <a:solidFill>
                  <a:srgbClr val="262626"/>
                </a:solidFill>
                <a:latin typeface="SamsungOne 400" pitchFamily="34" charset="0"/>
                <a:ea typeface="SamsungOne 400" pitchFamily="34" charset="0"/>
              </a:rPr>
              <a:t>No se encuentra entre los algoritmos de clasificación más precisos.</a:t>
            </a:r>
            <a:endParaRPr lang="es-ES" dirty="0">
              <a:latin typeface="SamsungOne 400" pitchFamily="34" charset="0"/>
              <a:ea typeface="SamsungOne 400" pitchFamily="34" charset="0"/>
            </a:endParaRPr>
          </a:p>
          <a:p>
            <a:pPr marL="182526" indent="-182526">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Supone que las variables explicativas son independientes sin multicolinealidad.</a:t>
            </a:r>
            <a:endParaRPr lang="es-ES" dirty="0">
              <a:latin typeface="SamsungOne 400" pitchFamily="34" charset="0"/>
              <a:ea typeface="SamsungOne 400" pitchFamily="34" charset="0"/>
            </a:endParaRPr>
          </a:p>
        </p:txBody>
      </p:sp>
      <p:sp>
        <p:nvSpPr>
          <p:cNvPr id="11" name="Google Shape;196;p5"/>
          <p:cNvSpPr/>
          <p:nvPr/>
        </p:nvSpPr>
        <p:spPr>
          <a:xfrm>
            <a:off x="16018930" y="881362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81"/>
        <p:cNvGrpSpPr/>
        <p:nvPr/>
      </p:nvGrpSpPr>
      <p:grpSpPr>
        <a:xfrm>
          <a:off x="0" y="0"/>
          <a:ext cx="0" cy="0"/>
          <a:chOff x="0" y="0"/>
          <a:chExt cx="0" cy="0"/>
        </a:xfrm>
      </p:grpSpPr>
      <p:sp>
        <p:nvSpPr>
          <p:cNvPr id="5585" name="Google Shape;5585;p622"/>
          <p:cNvSpPr/>
          <p:nvPr/>
        </p:nvSpPr>
        <p:spPr>
          <a:xfrm>
            <a:off x="213689" y="1071392"/>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Acerca de la regresión logística</a:t>
            </a:r>
            <a:endParaRPr lang="es-ES" dirty="0">
              <a:latin typeface="Samsung Sharp Sans" pitchFamily="2" charset="0"/>
              <a:ea typeface="Samsung Sharp Sans" pitchFamily="2" charset="0"/>
              <a:cs typeface="Samsung Sharp Sans" pitchFamily="2" charset="0"/>
            </a:endParaRPr>
          </a:p>
        </p:txBody>
      </p:sp>
      <p:sp>
        <p:nvSpPr>
          <p:cNvPr id="5586" name="Google Shape;5586;p622"/>
          <p:cNvSpPr/>
          <p:nvPr/>
        </p:nvSpPr>
        <p:spPr>
          <a:xfrm>
            <a:off x="445810" y="1469484"/>
            <a:ext cx="11299150" cy="1971547"/>
          </a:xfrm>
          <a:prstGeom prst="rect">
            <a:avLst/>
          </a:prstGeom>
          <a:noFill/>
          <a:ln>
            <a:noFill/>
          </a:ln>
        </p:spPr>
        <p:txBody>
          <a:bodyPr spcFirstLastPara="1" wrap="square" lIns="0" tIns="72000" rIns="144000" bIns="72000" anchor="t" anchorCtr="0">
            <a:spAutoFit/>
          </a:bodyPr>
          <a:lstStyle/>
          <a:p>
            <a:pPr marL="182526" indent="-176176" algn="just">
              <a:buClr>
                <a:srgbClr val="193EB0"/>
              </a:buClr>
              <a:buSzPts val="1200"/>
              <a:buFont typeface="Arial"/>
              <a:buChar char="‣"/>
            </a:pPr>
            <a:r>
              <a:rPr lang="es-ES" sz="1600" dirty="0">
                <a:solidFill>
                  <a:srgbClr val="262626"/>
                </a:solidFill>
                <a:latin typeface="SamsungOne 400" pitchFamily="34" charset="0"/>
                <a:ea typeface="SamsungOne 400" pitchFamily="34" charset="0"/>
              </a:rPr>
              <a:t>Para la regresión logística, las categorías de la variable objetiva (Y) a predecir son 0 y 1 (modelo de regresión logística binomial), y la posibilidad de que la categoría de la variable objetiva Y se convierta en 1 se expresa como p(Y=1) = P(Y ). Comience expresando la descripción como ecuación de regresión de la siguiente manera, y el lado izquierdo de la ecuación se conoce comúnmente como "probabilidades".</a:t>
            </a:r>
            <a:endParaRPr lang="es-ES" sz="1600" dirty="0">
              <a:latin typeface="SamsungOne 400" pitchFamily="34" charset="0"/>
              <a:ea typeface="SamsungOne 400" pitchFamily="34" charset="0"/>
            </a:endParaRPr>
          </a:p>
          <a:p>
            <a:pPr marL="182526" indent="-176176" algn="just">
              <a:spcBef>
                <a:spcPts val="800"/>
              </a:spcBef>
              <a:buClr>
                <a:srgbClr val="193EB0"/>
              </a:buClr>
              <a:buSzPts val="1200"/>
              <a:buFont typeface="Arial"/>
              <a:buChar char="‣"/>
            </a:pPr>
            <a:r>
              <a:rPr lang="es-ES" sz="1600" dirty="0">
                <a:solidFill>
                  <a:srgbClr val="262626"/>
                </a:solidFill>
                <a:latin typeface="SamsungOne 400" pitchFamily="34" charset="0"/>
                <a:ea typeface="SamsungOne 400" pitchFamily="34" charset="0"/>
              </a:rPr>
              <a:t>Las 'probabilidades' significan tasa de dividendos, que se clasifica en tasa de éxito/tasa de fracaso. Si la tasa de éxito es alta, se convierte en 1, y si es baja, se convierte en 0. Entonces, en otras palabras, es la tasa de éxito. Agregar un logaritmo a las probabilidades se convierte en </a:t>
            </a:r>
            <a:r>
              <a:rPr lang="es-ES" sz="1600" dirty="0" err="1">
                <a:solidFill>
                  <a:srgbClr val="262626"/>
                </a:solidFill>
                <a:latin typeface="SamsungOne 400" pitchFamily="34" charset="0"/>
                <a:ea typeface="SamsungOne 400" pitchFamily="34" charset="0"/>
              </a:rPr>
              <a:t>logit</a:t>
            </a:r>
            <a:r>
              <a:rPr lang="es-ES" sz="1600" dirty="0">
                <a:solidFill>
                  <a:srgbClr val="262626"/>
                </a:solidFill>
                <a:latin typeface="SamsungOne 400" pitchFamily="34" charset="0"/>
                <a:ea typeface="SamsungOne 400" pitchFamily="34" charset="0"/>
              </a:rPr>
              <a:t>, y la función es logística.</a:t>
            </a:r>
            <a:endParaRPr lang="es-ES" sz="1600" dirty="0">
              <a:latin typeface="SamsungOne 400" pitchFamily="34" charset="0"/>
              <a:ea typeface="SamsungOne 400" pitchFamily="34" charset="0"/>
            </a:endParaRPr>
          </a:p>
        </p:txBody>
      </p:sp>
      <p:sp>
        <p:nvSpPr>
          <p:cNvPr id="5587" name="Google Shape;5587;p622"/>
          <p:cNvSpPr txBox="1"/>
          <p:nvPr/>
        </p:nvSpPr>
        <p:spPr>
          <a:xfrm>
            <a:off x="4783096" y="3441031"/>
            <a:ext cx="2365676" cy="64350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588" name="Google Shape;5588;p622"/>
          <p:cNvSpPr/>
          <p:nvPr/>
        </p:nvSpPr>
        <p:spPr>
          <a:xfrm>
            <a:off x="1815851" y="3990724"/>
            <a:ext cx="8632825" cy="545516"/>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589" name="Google Shape;5589;p622"/>
          <p:cNvSpPr txBox="1"/>
          <p:nvPr/>
        </p:nvSpPr>
        <p:spPr>
          <a:xfrm>
            <a:off x="4824839" y="4769069"/>
            <a:ext cx="2323933" cy="643509"/>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590" name="Google Shape;5590;p622"/>
          <p:cNvSpPr/>
          <p:nvPr/>
        </p:nvSpPr>
        <p:spPr>
          <a:xfrm>
            <a:off x="445810" y="5655089"/>
            <a:ext cx="11299150" cy="986662"/>
          </a:xfrm>
          <a:prstGeom prst="rect">
            <a:avLst/>
          </a:prstGeom>
          <a:noFill/>
          <a:ln>
            <a:noFill/>
          </a:ln>
        </p:spPr>
        <p:txBody>
          <a:bodyPr spcFirstLastPara="1" wrap="square" lIns="0" tIns="72000" rIns="144000" bIns="72000" anchor="t" anchorCtr="0">
            <a:spAutoFit/>
          </a:bodyPr>
          <a:lstStyle/>
          <a:p>
            <a:pPr marL="182526" indent="-176176" algn="just">
              <a:buClr>
                <a:srgbClr val="193EB0"/>
              </a:buClr>
              <a:buSzPts val="1200"/>
              <a:buFont typeface="Arial"/>
              <a:buChar char="‣"/>
            </a:pPr>
            <a:r>
              <a:rPr lang="es-ES" sz="1600" dirty="0">
                <a:solidFill>
                  <a:srgbClr val="262626"/>
                </a:solidFill>
                <a:latin typeface="SamsungOne 400" pitchFamily="34" charset="0"/>
                <a:ea typeface="SamsungOne 400" pitchFamily="34" charset="0"/>
              </a:rPr>
              <a:t>Al observar la ecuación en detalle, 𝛽o+𝛽1 en el lado derecho es un modelo lineal que tiene un rango (−∞, ∞) y el lado izquierdo también tiene un rango (−∞, ∞). El log(P(Y))/(1-P(Y)) en el lado izquierdo de la ecuación se llama función </a:t>
            </a:r>
            <a:r>
              <a:rPr lang="es-ES" sz="1600" dirty="0" err="1">
                <a:solidFill>
                  <a:srgbClr val="262626"/>
                </a:solidFill>
                <a:latin typeface="SamsungOne 400" pitchFamily="34" charset="0"/>
                <a:ea typeface="SamsungOne 400" pitchFamily="34" charset="0"/>
              </a:rPr>
              <a:t>logit</a:t>
            </a:r>
            <a:r>
              <a:rPr lang="es-ES" sz="1600" dirty="0">
                <a:solidFill>
                  <a:srgbClr val="262626"/>
                </a:solidFill>
                <a:latin typeface="SamsungOne 400" pitchFamily="34" charset="0"/>
                <a:ea typeface="SamsungOne 400" pitchFamily="34" charset="0"/>
              </a:rPr>
              <a:t>.</a:t>
            </a:r>
            <a:endParaRPr lang="es-ES" sz="1600" dirty="0">
              <a:latin typeface="SamsungOne 400" pitchFamily="34" charset="0"/>
              <a:ea typeface="SamsungOne 400" pitchFamily="34" charset="0"/>
            </a:endParaRPr>
          </a:p>
          <a:p>
            <a:pPr marL="182526" indent="-176176" algn="just">
              <a:spcBef>
                <a:spcPts val="800"/>
              </a:spcBef>
              <a:buClr>
                <a:srgbClr val="193EB0"/>
              </a:buClr>
              <a:buSzPts val="1200"/>
              <a:buFont typeface="Arial"/>
              <a:buChar char="‣"/>
            </a:pPr>
            <a:r>
              <a:rPr lang="es-ES" sz="1600" dirty="0">
                <a:solidFill>
                  <a:srgbClr val="262626"/>
                </a:solidFill>
                <a:latin typeface="SamsungOne 400" pitchFamily="34" charset="0"/>
                <a:ea typeface="SamsungOne 400" pitchFamily="34" charset="0"/>
              </a:rPr>
              <a:t>O agregue '</a:t>
            </a:r>
            <a:r>
              <a:rPr lang="es-ES" sz="1600" dirty="0" err="1">
                <a:solidFill>
                  <a:srgbClr val="262626"/>
                </a:solidFill>
                <a:latin typeface="SamsungOne 400" pitchFamily="34" charset="0"/>
                <a:ea typeface="SamsungOne 400" pitchFamily="34" charset="0"/>
              </a:rPr>
              <a:t>exp</a:t>
            </a:r>
            <a:r>
              <a:rPr lang="es-ES" sz="1600" dirty="0">
                <a:solidFill>
                  <a:srgbClr val="262626"/>
                </a:solidFill>
                <a:latin typeface="SamsungOne 400" pitchFamily="34" charset="0"/>
                <a:ea typeface="SamsungOne 400" pitchFamily="34" charset="0"/>
              </a:rPr>
              <a:t>' a ambos lados de la ecuación y ordénelo con respecto a P(Y) para obtener la siguiente ecuación.</a:t>
            </a:r>
            <a:endParaRPr lang="es-ES" sz="1600" dirty="0">
              <a:latin typeface="SamsungOne 400" pitchFamily="34" charset="0"/>
              <a:ea typeface="SamsungOne 400" pitchFamily="34" charset="0"/>
            </a:endParaRPr>
          </a:p>
        </p:txBody>
      </p:sp>
      <p:sp>
        <p:nvSpPr>
          <p:cNvPr id="5591" name="Google Shape;5591;p622"/>
          <p:cNvSpPr/>
          <p:nvPr/>
        </p:nvSpPr>
        <p:spPr>
          <a:xfrm>
            <a:off x="445810" y="3990724"/>
            <a:ext cx="11299150" cy="749050"/>
          </a:xfrm>
          <a:prstGeom prst="rect">
            <a:avLst/>
          </a:prstGeom>
          <a:solidFill>
            <a:schemeClr val="lt1"/>
          </a:solidFill>
          <a:ln>
            <a:noFill/>
          </a:ln>
        </p:spPr>
        <p:txBody>
          <a:bodyPr spcFirstLastPara="1" wrap="square" lIns="0" tIns="72000" rIns="144000" bIns="72000" anchor="t" anchorCtr="0">
            <a:noAutofit/>
          </a:bodyPr>
          <a:lstStyle/>
          <a:p>
            <a:pPr marL="182525" indent="-169825" algn="just">
              <a:spcBef>
                <a:spcPts val="800"/>
              </a:spcBef>
              <a:buClr>
                <a:srgbClr val="193EB0"/>
              </a:buClr>
              <a:buSzPts val="1100"/>
              <a:buFont typeface="Arial"/>
              <a:buChar char="‣"/>
            </a:pPr>
            <a:r>
              <a:rPr lang="es-ES" sz="1600" dirty="0">
                <a:latin typeface="SamsungOne 400" pitchFamily="34" charset="0"/>
                <a:ea typeface="SamsungOne 400" pitchFamily="34" charset="0"/>
              </a:rPr>
              <a:t>El lado izquierdo de la ecuación es la relación de probabilidad y el lado derecho es la función exponencial que tiene rango (0, </a:t>
            </a:r>
            <a:r>
              <a:rPr lang="es-ES" sz="1600" dirty="0">
                <a:solidFill>
                  <a:srgbClr val="262626"/>
                </a:solidFill>
                <a:latin typeface="SamsungOne 400" pitchFamily="34" charset="0"/>
                <a:ea typeface="SamsungOne 400" pitchFamily="34" charset="0"/>
              </a:rPr>
              <a:t>∞). Para dar un rango con valores (−∞, ∞) en ambos lados, añade el logaritmo en ambos lados de la ecuación.</a:t>
            </a:r>
            <a:endParaRPr lang="es-ES" dirty="0">
              <a:latin typeface="SamsungOne 400" pitchFamily="34" charset="0"/>
              <a:ea typeface="SamsungOne 400" pitchFamily="34" charset="0"/>
            </a:endParaRPr>
          </a:p>
        </p:txBody>
      </p:sp>
      <p:sp>
        <p:nvSpPr>
          <p:cNvPr id="14" name="Google Shape;196;p5"/>
          <p:cNvSpPr/>
          <p:nvPr/>
        </p:nvSpPr>
        <p:spPr>
          <a:xfrm>
            <a:off x="10969176" y="6491429"/>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sp>
        <p:nvSpPr>
          <p:cNvPr id="16" name="Google Shape;5475;p617"/>
          <p:cNvSpPr/>
          <p:nvPr/>
        </p:nvSpPr>
        <p:spPr>
          <a:xfrm>
            <a:off x="3541573" y="250488"/>
            <a:ext cx="5111011"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3.2. Conceptos básicos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96"/>
        <p:cNvGrpSpPr/>
        <p:nvPr/>
      </p:nvGrpSpPr>
      <p:grpSpPr>
        <a:xfrm>
          <a:off x="0" y="0"/>
          <a:ext cx="0" cy="0"/>
          <a:chOff x="0" y="0"/>
          <a:chExt cx="0" cy="0"/>
        </a:xfrm>
      </p:grpSpPr>
      <p:sp>
        <p:nvSpPr>
          <p:cNvPr id="5600" name="Google Shape;5600;p623"/>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Acerca de la regresión logística</a:t>
            </a:r>
            <a:endParaRPr lang="es-ES">
              <a:latin typeface="Samsung Sharp Sans" pitchFamily="2" charset="0"/>
              <a:ea typeface="Samsung Sharp Sans" pitchFamily="2" charset="0"/>
              <a:cs typeface="Samsung Sharp Sans" pitchFamily="2" charset="0"/>
            </a:endParaRPr>
          </a:p>
        </p:txBody>
      </p:sp>
      <p:sp>
        <p:nvSpPr>
          <p:cNvPr id="5601" name="Google Shape;5601;p623"/>
          <p:cNvSpPr txBox="1"/>
          <p:nvPr/>
        </p:nvSpPr>
        <p:spPr>
          <a:xfrm>
            <a:off x="3924431" y="1766631"/>
            <a:ext cx="4343140" cy="80893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12" name="Google Shape;196;p5"/>
          <p:cNvSpPr/>
          <p:nvPr/>
        </p:nvSpPr>
        <p:spPr>
          <a:xfrm>
            <a:off x="10969176" y="6491429"/>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sp>
        <p:nvSpPr>
          <p:cNvPr id="14" name="Google Shape;5475;p617"/>
          <p:cNvSpPr/>
          <p:nvPr/>
        </p:nvSpPr>
        <p:spPr>
          <a:xfrm>
            <a:off x="3541573" y="250488"/>
            <a:ext cx="5111011"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3.2. Conceptos básicos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pic>
        <p:nvPicPr>
          <p:cNvPr id="3" name="Picture 2">
            <a:extLst>
              <a:ext uri="{FF2B5EF4-FFF2-40B4-BE49-F238E27FC236}">
                <a16:creationId xmlns:a16="http://schemas.microsoft.com/office/drawing/2014/main" id="{0D3397ED-3738-CF5D-E7B0-D8F14848DE4C}"/>
              </a:ext>
            </a:extLst>
          </p:cNvPr>
          <p:cNvPicPr>
            <a:picLocks noChangeAspect="1"/>
          </p:cNvPicPr>
          <p:nvPr/>
        </p:nvPicPr>
        <p:blipFill>
          <a:blip r:embed="rId4"/>
          <a:stretch>
            <a:fillRect/>
          </a:stretch>
        </p:blipFill>
        <p:spPr>
          <a:xfrm>
            <a:off x="580255" y="2690709"/>
            <a:ext cx="11031489" cy="147658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47"/>
        <p:cNvGrpSpPr/>
        <p:nvPr/>
      </p:nvGrpSpPr>
      <p:grpSpPr>
        <a:xfrm>
          <a:off x="0" y="0"/>
          <a:ext cx="0" cy="0"/>
          <a:chOff x="0" y="0"/>
          <a:chExt cx="0" cy="0"/>
        </a:xfrm>
      </p:grpSpPr>
      <p:sp>
        <p:nvSpPr>
          <p:cNvPr id="5551" name="Google Shape;5551;p620"/>
          <p:cNvSpPr/>
          <p:nvPr/>
        </p:nvSpPr>
        <p:spPr>
          <a:xfrm>
            <a:off x="260792" y="993608"/>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Acerca de la regresión logística</a:t>
            </a:r>
            <a:endParaRPr lang="es-ES">
              <a:latin typeface="Samsung Sharp Sans" pitchFamily="2" charset="0"/>
              <a:ea typeface="Samsung Sharp Sans" pitchFamily="2" charset="0"/>
              <a:cs typeface="Samsung Sharp Sans" pitchFamily="2" charset="0"/>
            </a:endParaRPr>
          </a:p>
        </p:txBody>
      </p:sp>
      <p:sp>
        <p:nvSpPr>
          <p:cNvPr id="5552" name="Google Shape;5552;p620"/>
          <p:cNvSpPr/>
          <p:nvPr/>
        </p:nvSpPr>
        <p:spPr>
          <a:xfrm>
            <a:off x="260793" y="1284248"/>
            <a:ext cx="5205288" cy="591682"/>
          </a:xfrm>
          <a:prstGeom prst="rect">
            <a:avLst/>
          </a:prstGeom>
          <a:noFill/>
          <a:ln>
            <a:noFill/>
          </a:ln>
        </p:spPr>
        <p:txBody>
          <a:bodyPr spcFirstLastPara="1" wrap="square" lIns="0" tIns="72000" rIns="144000" bIns="72000" anchor="t" anchorCtr="0">
            <a:spAutoFit/>
          </a:bodyPr>
          <a:lstStyle/>
          <a:p>
            <a:pPr marL="182526" indent="-182526">
              <a:buClr>
                <a:srgbClr val="193EB0"/>
              </a:buClr>
              <a:buSzPts val="1300"/>
              <a:buFont typeface="Arial"/>
              <a:buChar char="‣"/>
            </a:pPr>
            <a:r>
              <a:rPr lang="es-ES" sz="1300" dirty="0">
                <a:solidFill>
                  <a:srgbClr val="262626"/>
                </a:solidFill>
                <a:latin typeface="SamsungOne 400" pitchFamily="34" charset="0"/>
                <a:ea typeface="SamsungOne 400" pitchFamily="34" charset="0"/>
              </a:rPr>
              <a:t>Las combinaciones lineales de variables 𝑋_𝑖 es el llamado "</a:t>
            </a:r>
            <a:r>
              <a:rPr lang="es-ES" sz="1300" dirty="0" err="1">
                <a:solidFill>
                  <a:srgbClr val="262626"/>
                </a:solidFill>
                <a:latin typeface="SamsungOne 400" pitchFamily="34" charset="0"/>
                <a:ea typeface="SamsungOne 400" pitchFamily="34" charset="0"/>
              </a:rPr>
              <a:t>Logit</a:t>
            </a:r>
            <a:r>
              <a:rPr lang="es-ES" sz="1300" dirty="0">
                <a:solidFill>
                  <a:srgbClr val="262626"/>
                </a:solidFill>
                <a:latin typeface="SamsungOne 400" pitchFamily="34" charset="0"/>
                <a:ea typeface="SamsungOne 400" pitchFamily="34" charset="0"/>
              </a:rPr>
              <a:t>" denotado aquí como</a:t>
            </a:r>
            <a:r>
              <a:rPr lang="es-ES" sz="1600" dirty="0">
                <a:solidFill>
                  <a:srgbClr val="193EB0"/>
                </a:solidFill>
                <a:latin typeface="SamsungOne 400" pitchFamily="34" charset="0"/>
                <a:ea typeface="SamsungOne 400" pitchFamily="34" charset="0"/>
              </a:rPr>
              <a:t>𝑆</a:t>
            </a:r>
          </a:p>
        </p:txBody>
      </p:sp>
      <p:sp>
        <p:nvSpPr>
          <p:cNvPr id="5553" name="Google Shape;5553;p620"/>
          <p:cNvSpPr/>
          <p:nvPr/>
        </p:nvSpPr>
        <p:spPr>
          <a:xfrm>
            <a:off x="970425" y="1882103"/>
            <a:ext cx="3362807" cy="441146"/>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554" name="Google Shape;5554;p620"/>
          <p:cNvSpPr/>
          <p:nvPr/>
        </p:nvSpPr>
        <p:spPr>
          <a:xfrm>
            <a:off x="260792" y="2375874"/>
            <a:ext cx="8632825" cy="688632"/>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555" name="Google Shape;5555;p620"/>
          <p:cNvSpPr/>
          <p:nvPr/>
        </p:nvSpPr>
        <p:spPr>
          <a:xfrm>
            <a:off x="581064" y="3536652"/>
            <a:ext cx="1612585" cy="694677"/>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556" name="Google Shape;5556;p620"/>
          <p:cNvSpPr/>
          <p:nvPr/>
        </p:nvSpPr>
        <p:spPr>
          <a:xfrm>
            <a:off x="394329" y="2476415"/>
            <a:ext cx="4515000" cy="251400"/>
          </a:xfrm>
          <a:prstGeom prst="rect">
            <a:avLst/>
          </a:prstGeom>
          <a:solidFill>
            <a:schemeClr val="lt1"/>
          </a:solidFill>
          <a:ln>
            <a:noFill/>
          </a:ln>
        </p:spPr>
        <p:txBody>
          <a:bodyPr spcFirstLastPara="1" wrap="square" lIns="0" tIns="0" rIns="0" bIns="0" anchor="ctr" anchorCtr="0">
            <a:noAutofit/>
          </a:bodyPr>
          <a:lstStyle/>
          <a:p>
            <a:r>
              <a:rPr lang="es-ES" sz="1100">
                <a:solidFill>
                  <a:schemeClr val="dk1"/>
                </a:solidFill>
                <a:latin typeface="SamsungOne 400" pitchFamily="34" charset="0"/>
                <a:ea typeface="SamsungOne 400" pitchFamily="34" charset="0"/>
              </a:rPr>
              <a:t>La probabilidad condicional de Y cuando es igual a 1, se denota como:</a:t>
            </a:r>
            <a:endParaRPr lang="es-ES" sz="1100">
              <a:latin typeface="SamsungOne 400" pitchFamily="34" charset="0"/>
              <a:ea typeface="SamsungOne 400" pitchFamily="34" charset="0"/>
            </a:endParaRPr>
          </a:p>
        </p:txBody>
      </p:sp>
      <p:sp>
        <p:nvSpPr>
          <p:cNvPr id="5557" name="Google Shape;5557;p620"/>
          <p:cNvSpPr/>
          <p:nvPr/>
        </p:nvSpPr>
        <p:spPr>
          <a:xfrm>
            <a:off x="394329" y="2780440"/>
            <a:ext cx="5331000" cy="251400"/>
          </a:xfrm>
          <a:prstGeom prst="rect">
            <a:avLst/>
          </a:prstGeom>
          <a:solidFill>
            <a:schemeClr val="lt1"/>
          </a:solidFill>
          <a:ln>
            <a:noFill/>
          </a:ln>
        </p:spPr>
        <p:txBody>
          <a:bodyPr spcFirstLastPara="1" wrap="square" lIns="0" tIns="0" rIns="0" bIns="0" anchor="ctr" anchorCtr="0">
            <a:noAutofit/>
          </a:bodyPr>
          <a:lstStyle/>
          <a:p>
            <a:r>
              <a:rPr lang="es-ES" sz="1100">
                <a:solidFill>
                  <a:schemeClr val="dk1"/>
                </a:solidFill>
                <a:latin typeface="SamsungOne 400" pitchFamily="34" charset="0"/>
                <a:ea typeface="SamsungOne 400" pitchFamily="34" charset="0"/>
              </a:rPr>
              <a:t>La función “Sigmoide” o “Logística” conecta la probabilidad con la lógica</a:t>
            </a:r>
            <a:endParaRPr lang="es-ES" sz="1100">
              <a:latin typeface="SamsungOne 400" pitchFamily="34" charset="0"/>
              <a:ea typeface="SamsungOne 400" pitchFamily="34" charset="0"/>
            </a:endParaRPr>
          </a:p>
        </p:txBody>
      </p:sp>
      <p:grpSp>
        <p:nvGrpSpPr>
          <p:cNvPr id="5558" name="Google Shape;5558;p620"/>
          <p:cNvGrpSpPr/>
          <p:nvPr/>
        </p:nvGrpSpPr>
        <p:grpSpPr>
          <a:xfrm>
            <a:off x="3059829" y="3331328"/>
            <a:ext cx="2840094" cy="1800000"/>
            <a:chOff x="3208281" y="1631297"/>
            <a:chExt cx="5680188" cy="3600000"/>
          </a:xfrm>
        </p:grpSpPr>
        <p:pic>
          <p:nvPicPr>
            <p:cNvPr id="5559" name="Google Shape;5559;p620"/>
            <p:cNvPicPr preferRelativeResize="0"/>
            <p:nvPr/>
          </p:nvPicPr>
          <p:blipFill rotWithShape="1">
            <a:blip r:embed="rId6">
              <a:alphaModFix/>
            </a:blip>
            <a:srcRect/>
            <a:stretch/>
          </p:blipFill>
          <p:spPr>
            <a:xfrm>
              <a:off x="3208281" y="1631297"/>
              <a:ext cx="5680188" cy="3600000"/>
            </a:xfrm>
            <a:prstGeom prst="rect">
              <a:avLst/>
            </a:prstGeom>
            <a:noFill/>
            <a:ln>
              <a:noFill/>
            </a:ln>
          </p:spPr>
        </p:pic>
        <p:sp>
          <p:nvSpPr>
            <p:cNvPr id="5560" name="Google Shape;5560;p620"/>
            <p:cNvSpPr txBox="1"/>
            <p:nvPr/>
          </p:nvSpPr>
          <p:spPr>
            <a:xfrm>
              <a:off x="5875349" y="3061965"/>
              <a:ext cx="1053300" cy="615600"/>
            </a:xfrm>
            <a:prstGeom prst="rect">
              <a:avLst/>
            </a:prstGeom>
            <a:noFill/>
            <a:ln>
              <a:noFill/>
            </a:ln>
          </p:spPr>
          <p:txBody>
            <a:bodyPr spcFirstLastPara="1" wrap="square" lIns="91425" tIns="45700" rIns="91425" bIns="45700" anchor="t" anchorCtr="0">
              <a:spAutoFit/>
            </a:bodyPr>
            <a:lstStyle/>
            <a:p>
              <a:pPr algn="ctr">
                <a:buSzPts val="1400"/>
              </a:pPr>
              <a:r>
                <a:rPr lang="es-ES">
                  <a:solidFill>
                    <a:schemeClr val="dk1"/>
                  </a:solidFill>
                  <a:latin typeface="Times New Roman"/>
                  <a:ea typeface="Times New Roman"/>
                  <a:cs typeface="Times New Roman"/>
                  <a:sym typeface="Times New Roman"/>
                </a:rPr>
                <a:t>0.5</a:t>
              </a:r>
              <a:endParaRPr lang="es-ES">
                <a:latin typeface="SamsungOne 400" pitchFamily="34" charset="0"/>
                <a:ea typeface="SamsungOne 400" pitchFamily="34" charset="0"/>
              </a:endParaRPr>
            </a:p>
          </p:txBody>
        </p:sp>
      </p:grpSp>
      <p:sp>
        <p:nvSpPr>
          <p:cNvPr id="19" name="Google Shape;5475;p617"/>
          <p:cNvSpPr/>
          <p:nvPr/>
        </p:nvSpPr>
        <p:spPr>
          <a:xfrm>
            <a:off x="3541573" y="250488"/>
            <a:ext cx="5111011"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3.2. Conceptos básicos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
        <p:nvSpPr>
          <p:cNvPr id="5569" name="Google Shape;5569;p621"/>
          <p:cNvSpPr/>
          <p:nvPr/>
        </p:nvSpPr>
        <p:spPr>
          <a:xfrm>
            <a:off x="6591509" y="1284248"/>
            <a:ext cx="3426251" cy="215443"/>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Acerca de la regresión logística</a:t>
            </a:r>
            <a:endParaRPr lang="es-ES" dirty="0">
              <a:latin typeface="Samsung Sharp Sans" pitchFamily="2" charset="0"/>
              <a:ea typeface="Samsung Sharp Sans" pitchFamily="2" charset="0"/>
              <a:cs typeface="Samsung Sharp Sans" pitchFamily="2" charset="0"/>
            </a:endParaRPr>
          </a:p>
        </p:txBody>
      </p:sp>
      <p:sp>
        <p:nvSpPr>
          <p:cNvPr id="5570" name="Google Shape;5570;p621"/>
          <p:cNvSpPr/>
          <p:nvPr/>
        </p:nvSpPr>
        <p:spPr>
          <a:xfrm>
            <a:off x="6703849" y="1556314"/>
            <a:ext cx="3557752" cy="345461"/>
          </a:xfrm>
          <a:prstGeom prst="rect">
            <a:avLst/>
          </a:prstGeom>
          <a:noFill/>
          <a:ln>
            <a:noFill/>
          </a:ln>
        </p:spPr>
        <p:txBody>
          <a:bodyPr spcFirstLastPara="1" wrap="square" lIns="0" tIns="72000" rIns="144000" bIns="72000" anchor="t" anchorCtr="0">
            <a:spAutoFit/>
          </a:bodyPr>
          <a:lstStyle/>
          <a:p>
            <a:pPr marL="182526" indent="-182526">
              <a:buClr>
                <a:srgbClr val="193EB0"/>
              </a:buClr>
              <a:buSzPts val="1300"/>
              <a:buFont typeface="Arial"/>
              <a:buChar char="‣"/>
            </a:pPr>
            <a:r>
              <a:rPr lang="es-ES" sz="1300">
                <a:solidFill>
                  <a:srgbClr val="262626"/>
                </a:solidFill>
                <a:latin typeface="SamsungOne 400" pitchFamily="34" charset="0"/>
                <a:ea typeface="SamsungOne 400" pitchFamily="34" charset="0"/>
              </a:rPr>
              <a:t>Si 𝑝 = probabilidad de 𝑌=1, podemos definir</a:t>
            </a:r>
            <a:endParaRPr lang="es-ES">
              <a:latin typeface="SamsungOne 400" pitchFamily="34" charset="0"/>
              <a:ea typeface="SamsungOne 400" pitchFamily="34" charset="0"/>
            </a:endParaRPr>
          </a:p>
        </p:txBody>
      </p:sp>
      <p:sp>
        <p:nvSpPr>
          <p:cNvPr id="5571" name="Google Shape;5571;p621"/>
          <p:cNvSpPr/>
          <p:nvPr/>
        </p:nvSpPr>
        <p:spPr>
          <a:xfrm>
            <a:off x="6880882" y="1947594"/>
            <a:ext cx="3221551" cy="1426288"/>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572" name="Google Shape;5572;p621"/>
          <p:cNvSpPr/>
          <p:nvPr/>
        </p:nvSpPr>
        <p:spPr>
          <a:xfrm>
            <a:off x="6703494" y="3564450"/>
            <a:ext cx="4574331" cy="345461"/>
          </a:xfrm>
          <a:prstGeom prst="rect">
            <a:avLst/>
          </a:prstGeom>
          <a:noFill/>
          <a:ln>
            <a:noFill/>
          </a:ln>
        </p:spPr>
        <p:txBody>
          <a:bodyPr spcFirstLastPara="1" wrap="square" lIns="0" tIns="72000" rIns="144000" bIns="72000" anchor="t" anchorCtr="0">
            <a:spAutoFit/>
          </a:bodyPr>
          <a:lstStyle/>
          <a:p>
            <a:pPr marL="182526" indent="-182526">
              <a:buClr>
                <a:srgbClr val="193EB0"/>
              </a:buClr>
              <a:buSzPts val="1300"/>
              <a:buFont typeface="Arial"/>
              <a:buChar char="‣"/>
            </a:pPr>
            <a:r>
              <a:rPr lang="es-ES" sz="1300" dirty="0">
                <a:solidFill>
                  <a:srgbClr val="262626"/>
                </a:solidFill>
                <a:latin typeface="SamsungOne 400" pitchFamily="34" charset="0"/>
                <a:ea typeface="SamsungOne 400" pitchFamily="34" charset="0"/>
              </a:rPr>
              <a:t>La función logística es la inversa del </a:t>
            </a:r>
            <a:r>
              <a:rPr lang="es-ES" sz="1300" dirty="0" err="1">
                <a:solidFill>
                  <a:srgbClr val="262626"/>
                </a:solidFill>
                <a:latin typeface="SamsungOne 400" pitchFamily="34" charset="0"/>
                <a:ea typeface="SamsungOne 400" pitchFamily="34" charset="0"/>
              </a:rPr>
              <a:t>logit</a:t>
            </a:r>
            <a:r>
              <a:rPr lang="es-ES" sz="1300" dirty="0">
                <a:solidFill>
                  <a:srgbClr val="262626"/>
                </a:solidFill>
                <a:latin typeface="SamsungOne 400" pitchFamily="34" charset="0"/>
                <a:ea typeface="SamsungOne 400" pitchFamily="34" charset="0"/>
              </a:rPr>
              <a:t> (y viceversa)</a:t>
            </a:r>
            <a:endParaRPr lang="es-ES" dirty="0">
              <a:latin typeface="SamsungOne 400" pitchFamily="34" charset="0"/>
              <a:ea typeface="SamsungOne 400" pitchFamily="34" charset="0"/>
            </a:endParaRPr>
          </a:p>
        </p:txBody>
      </p:sp>
      <p:grpSp>
        <p:nvGrpSpPr>
          <p:cNvPr id="5573" name="Google Shape;5573;p621"/>
          <p:cNvGrpSpPr/>
          <p:nvPr/>
        </p:nvGrpSpPr>
        <p:grpSpPr>
          <a:xfrm>
            <a:off x="7205415" y="3947765"/>
            <a:ext cx="3831379" cy="645561"/>
            <a:chOff x="2791172" y="4574292"/>
            <a:chExt cx="3831378" cy="645561"/>
          </a:xfrm>
        </p:grpSpPr>
        <p:sp>
          <p:nvSpPr>
            <p:cNvPr id="5574" name="Google Shape;5574;p621"/>
            <p:cNvSpPr/>
            <p:nvPr/>
          </p:nvSpPr>
          <p:spPr>
            <a:xfrm>
              <a:off x="2791172" y="4574292"/>
              <a:ext cx="1809626" cy="645561"/>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575" name="Google Shape;5575;p621"/>
            <p:cNvSpPr/>
            <p:nvPr/>
          </p:nvSpPr>
          <p:spPr>
            <a:xfrm>
              <a:off x="4792325" y="4807062"/>
              <a:ext cx="318173" cy="180020"/>
            </a:xfrm>
            <a:prstGeom prst="leftRightArrow">
              <a:avLst>
                <a:gd name="adj1" fmla="val 50000"/>
                <a:gd name="adj2" fmla="val 50000"/>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5576" name="Google Shape;5576;p621"/>
            <p:cNvSpPr/>
            <p:nvPr/>
          </p:nvSpPr>
          <p:spPr>
            <a:xfrm>
              <a:off x="5300045" y="4601030"/>
              <a:ext cx="1322505" cy="592085"/>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grpSp>
      <p:sp>
        <p:nvSpPr>
          <p:cNvPr id="5619" name="Google Shape;5619;p624"/>
          <p:cNvSpPr/>
          <p:nvPr/>
        </p:nvSpPr>
        <p:spPr>
          <a:xfrm>
            <a:off x="341325" y="5277911"/>
            <a:ext cx="5957875" cy="816000"/>
          </a:xfrm>
          <a:prstGeom prst="rect">
            <a:avLst/>
          </a:prstGeom>
          <a:solidFill>
            <a:schemeClr val="lt1"/>
          </a:solidFill>
          <a:ln>
            <a:noFill/>
          </a:ln>
        </p:spPr>
        <p:txBody>
          <a:bodyPr spcFirstLastPara="1" wrap="square" lIns="0" tIns="0" rIns="0" bIns="0" anchor="t" anchorCtr="0">
            <a:noAutofit/>
          </a:bodyPr>
          <a:lstStyle/>
          <a:p>
            <a:pPr algn="just"/>
            <a:r>
              <a:rPr lang="es-ES" sz="1600" dirty="0">
                <a:solidFill>
                  <a:schemeClr val="dk1"/>
                </a:solidFill>
                <a:latin typeface="SamsungOne 400" pitchFamily="34" charset="0"/>
                <a:ea typeface="SamsungOne 400" pitchFamily="34" charset="0"/>
              </a:rPr>
              <a:t>La siguiente figura muestra un gráfico de la función logística. Como se muestra en el gráfico, el rango del eje X es de </a:t>
            </a:r>
            <a:r>
              <a:rPr lang="es-ES" sz="1600" dirty="0">
                <a:solidFill>
                  <a:srgbClr val="262626"/>
                </a:solidFill>
                <a:latin typeface="SamsungOne 400" pitchFamily="34" charset="0"/>
                <a:ea typeface="SamsungOne 400" pitchFamily="34" charset="0"/>
              </a:rPr>
              <a:t>−∞ a ∞. El eje Y es la probabilidad de ocurrencia de la variable objetivo Y, y tiene un rango entre 0 y 1. Así, la función P(Y=1), muestra una curva en forma de S de 0 a 1 a medida que se incrementa el valor x.</a:t>
            </a:r>
            <a:endParaRPr lang="es-ES" sz="1600" dirty="0">
              <a:latin typeface="SamsungOne 400" pitchFamily="34" charset="0"/>
              <a:ea typeface="SamsungOne 400" pitchFamily="34" charset="0"/>
            </a:endParaRPr>
          </a:p>
        </p:txBody>
      </p:sp>
      <p:sp>
        <p:nvSpPr>
          <p:cNvPr id="3" name="TextBox 2">
            <a:extLst>
              <a:ext uri="{FF2B5EF4-FFF2-40B4-BE49-F238E27FC236}">
                <a16:creationId xmlns:a16="http://schemas.microsoft.com/office/drawing/2014/main" id="{C1B66BD4-C3C0-D633-76FF-CAE04E60C6AE}"/>
              </a:ext>
            </a:extLst>
          </p:cNvPr>
          <p:cNvSpPr txBox="1"/>
          <p:nvPr/>
        </p:nvSpPr>
        <p:spPr>
          <a:xfrm>
            <a:off x="6930100" y="5131328"/>
            <a:ext cx="4871110" cy="1384995"/>
          </a:xfrm>
          <a:prstGeom prst="rect">
            <a:avLst/>
          </a:prstGeom>
          <a:noFill/>
        </p:spPr>
        <p:txBody>
          <a:bodyPr wrap="square">
            <a:spAutoFit/>
          </a:bodyPr>
          <a:lstStyle/>
          <a:p>
            <a:pPr algn="just"/>
            <a:r>
              <a:rPr lang="es-ES" dirty="0">
                <a:highlight>
                  <a:srgbClr val="FFFF00"/>
                </a:highlight>
              </a:rPr>
              <a:t>La regresión logística es un modelo estadístico para predecir probabilidades de eventos binarios (como 0/1 o éxito/fallo). Su función principal es la </a:t>
            </a:r>
            <a:r>
              <a:rPr lang="es-ES" b="1" dirty="0">
                <a:highlight>
                  <a:srgbClr val="FFFF00"/>
                </a:highlight>
              </a:rPr>
              <a:t>sigmoide</a:t>
            </a:r>
            <a:r>
              <a:rPr lang="es-ES" dirty="0">
                <a:highlight>
                  <a:srgbClr val="FFFF00"/>
                </a:highlight>
              </a:rPr>
              <a:t>, que transforma una combinación lineal de variables predictoras en una probabilidad entre 0 y 1. Se utiliza para clasificación y se optimiza mediante máxima verosimilitud.</a:t>
            </a:r>
            <a:endParaRPr lang="en-US" dirty="0">
              <a:highlight>
                <a:srgbClr val="FFFF00"/>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B3D55-70ED-07BD-E180-B8CD7E14FDFD}"/>
            </a:ext>
          </a:extLst>
        </p:cNvPr>
        <p:cNvGrpSpPr/>
        <p:nvPr/>
      </p:nvGrpSpPr>
      <p:grpSpPr>
        <a:xfrm>
          <a:off x="0" y="0"/>
          <a:ext cx="0" cy="0"/>
          <a:chOff x="0" y="0"/>
          <a:chExt cx="0" cy="0"/>
        </a:xfrm>
      </p:grpSpPr>
      <p:grpSp>
        <p:nvGrpSpPr>
          <p:cNvPr id="2" name="Google Shape;3492;p157">
            <a:extLst>
              <a:ext uri="{FF2B5EF4-FFF2-40B4-BE49-F238E27FC236}">
                <a16:creationId xmlns:a16="http://schemas.microsoft.com/office/drawing/2014/main" id="{55471BA5-97BF-89EC-61B6-828CE43B2D56}"/>
              </a:ext>
            </a:extLst>
          </p:cNvPr>
          <p:cNvGrpSpPr/>
          <p:nvPr/>
        </p:nvGrpSpPr>
        <p:grpSpPr>
          <a:xfrm>
            <a:off x="142955" y="1031824"/>
            <a:ext cx="8797129" cy="1950720"/>
            <a:chOff x="558798" y="2060849"/>
            <a:chExt cx="8797129" cy="3960439"/>
          </a:xfrm>
        </p:grpSpPr>
        <p:sp>
          <p:nvSpPr>
            <p:cNvPr id="3" name="Google Shape;3493;p157">
              <a:extLst>
                <a:ext uri="{FF2B5EF4-FFF2-40B4-BE49-F238E27FC236}">
                  <a16:creationId xmlns:a16="http://schemas.microsoft.com/office/drawing/2014/main" id="{56EAF22B-FA70-424D-2C9C-7DF2356A60DB}"/>
                </a:ext>
              </a:extLst>
            </p:cNvPr>
            <p:cNvSpPr/>
            <p:nvPr/>
          </p:nvSpPr>
          <p:spPr>
            <a:xfrm>
              <a:off x="558799" y="2060849"/>
              <a:ext cx="8785225" cy="3960439"/>
            </a:xfrm>
            <a:prstGeom prst="rect">
              <a:avLst/>
            </a:prstGeom>
            <a:solidFill>
              <a:srgbClr val="B3C6E7"/>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grpSp>
          <p:nvGrpSpPr>
            <p:cNvPr id="4" name="Google Shape;3494;p157">
              <a:extLst>
                <a:ext uri="{FF2B5EF4-FFF2-40B4-BE49-F238E27FC236}">
                  <a16:creationId xmlns:a16="http://schemas.microsoft.com/office/drawing/2014/main" id="{6E4E6C7D-82E9-333B-4F6F-38837D708DA2}"/>
                </a:ext>
              </a:extLst>
            </p:cNvPr>
            <p:cNvGrpSpPr/>
            <p:nvPr/>
          </p:nvGrpSpPr>
          <p:grpSpPr>
            <a:xfrm>
              <a:off x="558798" y="3945816"/>
              <a:ext cx="8797129" cy="576572"/>
              <a:chOff x="4778069" y="4391025"/>
              <a:chExt cx="2349160" cy="431802"/>
            </a:xfrm>
          </p:grpSpPr>
          <p:sp>
            <p:nvSpPr>
              <p:cNvPr id="6" name="Google Shape;3495;p157">
                <a:extLst>
                  <a:ext uri="{FF2B5EF4-FFF2-40B4-BE49-F238E27FC236}">
                    <a16:creationId xmlns:a16="http://schemas.microsoft.com/office/drawing/2014/main" id="{7A67612B-1FEE-4135-4811-942D557A0D94}"/>
                  </a:ext>
                </a:extLst>
              </p:cNvPr>
              <p:cNvSpPr/>
              <p:nvPr/>
            </p:nvSpPr>
            <p:spPr>
              <a:xfrm>
                <a:off x="4778069" y="4391025"/>
                <a:ext cx="2349160" cy="431802"/>
              </a:xfrm>
              <a:prstGeom prst="rect">
                <a:avLst/>
              </a:prstGeom>
              <a:solidFill>
                <a:srgbClr val="193EB0"/>
              </a:solidFill>
              <a:ln>
                <a:noFill/>
              </a:ln>
            </p:spPr>
            <p:txBody>
              <a:bodyPr spcFirstLastPara="1" wrap="square" lIns="91425" tIns="45700" rIns="91425" bIns="45700" anchor="ctr" anchorCtr="0">
                <a:noAutofit/>
              </a:bodyPr>
              <a:lstStyle/>
              <a:p>
                <a:pPr algn="ctr">
                  <a:buSzPts val="2000"/>
                </a:pPr>
                <a:endParaRPr sz="2000">
                  <a:solidFill>
                    <a:schemeClr val="lt1"/>
                  </a:solidFill>
                  <a:latin typeface="Calibri"/>
                  <a:ea typeface="Calibri"/>
                  <a:cs typeface="Calibri"/>
                  <a:sym typeface="Calibri"/>
                </a:endParaRPr>
              </a:p>
            </p:txBody>
          </p:sp>
          <p:sp>
            <p:nvSpPr>
              <p:cNvPr id="7" name="Google Shape;3496;p157">
                <a:extLst>
                  <a:ext uri="{FF2B5EF4-FFF2-40B4-BE49-F238E27FC236}">
                    <a16:creationId xmlns:a16="http://schemas.microsoft.com/office/drawing/2014/main" id="{C996D5EF-A4A8-940A-2B06-8FC934C90D8C}"/>
                  </a:ext>
                </a:extLst>
              </p:cNvPr>
              <p:cNvSpPr/>
              <p:nvPr/>
            </p:nvSpPr>
            <p:spPr>
              <a:xfrm>
                <a:off x="4852511" y="4528465"/>
                <a:ext cx="2200275" cy="230498"/>
              </a:xfrm>
              <a:prstGeom prst="rect">
                <a:avLst/>
              </a:prstGeom>
              <a:noFill/>
              <a:ln>
                <a:noFill/>
              </a:ln>
            </p:spPr>
            <p:txBody>
              <a:bodyPr spcFirstLastPara="1" wrap="square" lIns="0" tIns="0" rIns="0" bIns="0" anchor="ctr" anchorCtr="0">
                <a:spAutoFit/>
              </a:bodyPr>
              <a:lstStyle/>
              <a:p>
                <a:pPr algn="ctr">
                  <a:buSzPts val="2000"/>
                </a:pPr>
                <a:r>
                  <a:rPr lang="es-419" sz="2000" dirty="0">
                    <a:solidFill>
                      <a:schemeClr val="lt1"/>
                    </a:solidFill>
                  </a:rPr>
                  <a:t>Aclaración</a:t>
                </a:r>
                <a:r>
                  <a:rPr lang="en-US" sz="2000" dirty="0">
                    <a:solidFill>
                      <a:schemeClr val="lt1"/>
                    </a:solidFill>
                  </a:rPr>
                  <a:t>.</a:t>
                </a:r>
                <a:endParaRPr dirty="0"/>
              </a:p>
            </p:txBody>
          </p:sp>
        </p:grpSp>
      </p:grpSp>
      <p:pic>
        <p:nvPicPr>
          <p:cNvPr id="9" name="Picture 8">
            <a:extLst>
              <a:ext uri="{FF2B5EF4-FFF2-40B4-BE49-F238E27FC236}">
                <a16:creationId xmlns:a16="http://schemas.microsoft.com/office/drawing/2014/main" id="{790B6DD4-CE6D-BA82-5C44-E2BC19C1EAEE}"/>
              </a:ext>
            </a:extLst>
          </p:cNvPr>
          <p:cNvPicPr>
            <a:picLocks noChangeAspect="1"/>
          </p:cNvPicPr>
          <p:nvPr/>
        </p:nvPicPr>
        <p:blipFill>
          <a:blip r:embed="rId2"/>
          <a:stretch>
            <a:fillRect/>
          </a:stretch>
        </p:blipFill>
        <p:spPr>
          <a:xfrm>
            <a:off x="214075" y="3129282"/>
            <a:ext cx="7679194" cy="1469782"/>
          </a:xfrm>
          <a:prstGeom prst="rect">
            <a:avLst/>
          </a:prstGeom>
        </p:spPr>
      </p:pic>
      <p:sp>
        <p:nvSpPr>
          <p:cNvPr id="10" name="Rectangle 1">
            <a:extLst>
              <a:ext uri="{FF2B5EF4-FFF2-40B4-BE49-F238E27FC236}">
                <a16:creationId xmlns:a16="http://schemas.microsoft.com/office/drawing/2014/main" id="{1A816DD6-F669-96D2-F6D5-2665691A1B69}"/>
              </a:ext>
            </a:extLst>
          </p:cNvPr>
          <p:cNvSpPr>
            <a:spLocks noChangeArrowheads="1"/>
          </p:cNvSpPr>
          <p:nvPr/>
        </p:nvSpPr>
        <p:spPr bwMode="auto">
          <a:xfrm>
            <a:off x="214075" y="4599064"/>
            <a:ext cx="842332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Arial" panose="020B0604020202020204" pitchFamily="34" charset="0"/>
              </a:rPr>
              <a:t>Será</a:t>
            </a:r>
            <a:r>
              <a:rPr kumimoji="0" lang="en-US" altLang="en-US" sz="1600" b="0" i="0" u="none" strike="noStrike" cap="none" normalizeH="0" baseline="0" dirty="0">
                <a:ln>
                  <a:noFill/>
                </a:ln>
                <a:solidFill>
                  <a:schemeClr val="tx1"/>
                </a:solidFill>
                <a:effectLst/>
                <a:latin typeface="Arial" panose="020B0604020202020204" pitchFamily="34" charset="0"/>
              </a:rPr>
              <a:t> un </a:t>
            </a:r>
            <a:r>
              <a:rPr kumimoji="0" lang="en-US" altLang="en-US" sz="1600" b="0" i="0" u="none" strike="noStrike" cap="none" normalizeH="0" baseline="0" dirty="0" err="1">
                <a:ln>
                  <a:noFill/>
                </a:ln>
                <a:solidFill>
                  <a:schemeClr val="tx1"/>
                </a:solidFill>
                <a:effectLst/>
                <a:latin typeface="Arial" panose="020B0604020202020204" pitchFamily="34" charset="0"/>
              </a:rPr>
              <a:t>arreglo</a:t>
            </a:r>
            <a:r>
              <a:rPr kumimoji="0" lang="en-US" altLang="en-US" sz="1600" b="0" i="0" u="none" strike="noStrike" cap="none" normalizeH="0" baseline="0" dirty="0">
                <a:ln>
                  <a:noFill/>
                </a:ln>
                <a:solidFill>
                  <a:schemeClr val="tx1"/>
                </a:solidFill>
                <a:effectLst/>
                <a:latin typeface="Arial" panose="020B0604020202020204" pitchFamily="34" charset="0"/>
              </a:rPr>
              <a:t> 2D con 2 </a:t>
            </a:r>
            <a:r>
              <a:rPr kumimoji="0" lang="en-US" altLang="en-US" sz="1600" b="0" i="0" u="none" strike="noStrike" cap="none" normalizeH="0" baseline="0" dirty="0" err="1">
                <a:ln>
                  <a:noFill/>
                </a:ln>
                <a:solidFill>
                  <a:schemeClr val="tx1"/>
                </a:solidFill>
                <a:effectLst/>
                <a:latin typeface="Arial" panose="020B0604020202020204" pitchFamily="34" charset="0"/>
              </a:rPr>
              <a:t>filas</a:t>
            </a:r>
            <a:r>
              <a:rPr kumimoji="0" lang="en-US" altLang="en-US" sz="1600" b="0" i="0" u="none" strike="noStrike" cap="none" normalizeH="0" baseline="0" dirty="0">
                <a:ln>
                  <a:noFill/>
                </a:ln>
                <a:solidFill>
                  <a:schemeClr val="tx1"/>
                </a:solidFill>
                <a:effectLst/>
                <a:latin typeface="Arial" panose="020B0604020202020204" pitchFamily="34" charset="0"/>
              </a:rPr>
              <a:t> y 2 </a:t>
            </a:r>
            <a:r>
              <a:rPr kumimoji="0" lang="en-US" altLang="en-US" sz="1600" b="0" i="0" u="none" strike="noStrike" cap="none" normalizeH="0" baseline="0" dirty="0" err="1">
                <a:ln>
                  <a:noFill/>
                </a:ln>
                <a:solidFill>
                  <a:schemeClr val="tx1"/>
                </a:solidFill>
                <a:effectLst/>
                <a:latin typeface="Arial" panose="020B0604020202020204" pitchFamily="34" charset="0"/>
              </a:rPr>
              <a:t>columnas</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donde</a:t>
            </a:r>
            <a:r>
              <a:rPr kumimoji="0" lang="en-US" altLang="en-US" sz="1600" b="0" i="0" u="none" strike="noStrike" cap="none" normalizeH="0" baseline="0" dirty="0">
                <a:ln>
                  <a:noFill/>
                </a:ln>
                <a:solidFill>
                  <a:schemeClr val="tx1"/>
                </a:solidFill>
                <a:effectLst/>
                <a:latin typeface="Arial" panose="020B0604020202020204" pitchFamily="34" charset="0"/>
              </a:rPr>
              <a:t> la </a:t>
            </a:r>
            <a:r>
              <a:rPr kumimoji="0" lang="en-US" altLang="en-US" sz="1600" b="0" i="0" u="none" strike="noStrike" cap="none" normalizeH="0" baseline="0" dirty="0" err="1">
                <a:ln>
                  <a:noFill/>
                </a:ln>
                <a:solidFill>
                  <a:schemeClr val="tx1"/>
                </a:solidFill>
                <a:effectLst/>
                <a:latin typeface="Arial" panose="020B0604020202020204" pitchFamily="34" charset="0"/>
              </a:rPr>
              <a:t>función</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Unicode MS" panose="020B0604020202020204" pitchFamily="34" charset="-128"/>
              </a:rPr>
              <a:t>reshape(-1, 2)</a:t>
            </a:r>
            <a:r>
              <a:rPr kumimoji="0" lang="en-US" altLang="en-US" sz="1600" b="0" i="0" u="none" strike="noStrike" cap="none" normalizeH="0" baseline="0" dirty="0">
                <a:ln>
                  <a:noFill/>
                </a:ln>
                <a:solidFill>
                  <a:schemeClr val="tx1"/>
                </a:solidFill>
                <a:effectLst/>
              </a:rPr>
              <a:t> indica que se </a:t>
            </a:r>
            <a:r>
              <a:rPr kumimoji="0" lang="en-US" altLang="en-US" sz="1600" b="0" i="0" u="none" strike="noStrike" cap="none" normalizeH="0" baseline="0" dirty="0" err="1">
                <a:ln>
                  <a:noFill/>
                </a:ln>
                <a:solidFill>
                  <a:schemeClr val="tx1"/>
                </a:solidFill>
                <a:effectLst/>
              </a:rPr>
              <a:t>debe</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reorganizar</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el</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arreglo</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en</a:t>
            </a:r>
            <a:r>
              <a:rPr kumimoji="0" lang="en-US" altLang="en-US" sz="1600" b="0" i="0" u="none" strike="noStrike" cap="none" normalizeH="0" baseline="0" dirty="0">
                <a:ln>
                  <a:noFill/>
                </a:ln>
                <a:solidFill>
                  <a:schemeClr val="tx1"/>
                </a:solidFill>
                <a:effectLst/>
              </a:rPr>
              <a:t> 2 </a:t>
            </a:r>
            <a:r>
              <a:rPr kumimoji="0" lang="en-US" altLang="en-US" sz="1600" b="0" i="0" u="none" strike="noStrike" cap="none" normalizeH="0" baseline="0" dirty="0" err="1">
                <a:ln>
                  <a:noFill/>
                </a:ln>
                <a:solidFill>
                  <a:schemeClr val="tx1"/>
                </a:solidFill>
                <a:effectLst/>
              </a:rPr>
              <a:t>columnas</a:t>
            </a:r>
            <a:r>
              <a:rPr kumimoji="0" lang="en-US" altLang="en-US" sz="1600" b="0" i="0" u="none" strike="noStrike" cap="none" normalizeH="0" baseline="0" dirty="0">
                <a:ln>
                  <a:noFill/>
                </a:ln>
                <a:solidFill>
                  <a:schemeClr val="tx1"/>
                </a:solidFill>
                <a:effectLst/>
              </a:rPr>
              <a:t>, y </a:t>
            </a:r>
            <a:r>
              <a:rPr kumimoji="0" lang="en-US" altLang="en-US" sz="1600" b="0" i="0" u="none" strike="noStrike" cap="none" normalizeH="0" baseline="0" dirty="0" err="1">
                <a:ln>
                  <a:noFill/>
                </a:ln>
                <a:solidFill>
                  <a:schemeClr val="tx1"/>
                </a:solidFill>
                <a:effectLst/>
              </a:rPr>
              <a:t>el</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a:ln>
                  <a:noFill/>
                </a:ln>
                <a:solidFill>
                  <a:schemeClr val="tx1"/>
                </a:solidFill>
                <a:effectLst/>
                <a:latin typeface="Arial Unicode MS" panose="020B0604020202020204" pitchFamily="34" charset="-128"/>
              </a:rPr>
              <a:t>-1</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permite</a:t>
            </a:r>
            <a:r>
              <a:rPr kumimoji="0" lang="en-US" altLang="en-US" sz="1600" b="0" i="0" u="none" strike="noStrike" cap="none" normalizeH="0" baseline="0" dirty="0">
                <a:ln>
                  <a:noFill/>
                </a:ln>
                <a:solidFill>
                  <a:schemeClr val="tx1"/>
                </a:solidFill>
                <a:effectLst/>
              </a:rPr>
              <a:t> a NumPy </a:t>
            </a:r>
            <a:r>
              <a:rPr kumimoji="0" lang="en-US" altLang="en-US" sz="1600" b="0" i="0" u="none" strike="noStrike" cap="none" normalizeH="0" baseline="0" dirty="0" err="1">
                <a:ln>
                  <a:noFill/>
                </a:ln>
                <a:solidFill>
                  <a:schemeClr val="tx1"/>
                </a:solidFill>
                <a:effectLst/>
              </a:rPr>
              <a:t>calcular</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automáticamente</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el</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número</a:t>
            </a:r>
            <a:r>
              <a:rPr kumimoji="0" lang="en-US" altLang="en-US" sz="1600" b="0" i="0" u="none" strike="noStrike" cap="none" normalizeH="0" baseline="0" dirty="0">
                <a:ln>
                  <a:noFill/>
                </a:ln>
                <a:solidFill>
                  <a:schemeClr val="tx1"/>
                </a:solidFill>
                <a:effectLst/>
              </a:rPr>
              <a:t> de </a:t>
            </a:r>
            <a:r>
              <a:rPr kumimoji="0" lang="en-US" altLang="en-US" sz="1600" b="0" i="0" u="none" strike="noStrike" cap="none" normalizeH="0" baseline="0" dirty="0" err="1">
                <a:ln>
                  <a:noFill/>
                </a:ln>
                <a:solidFill>
                  <a:schemeClr val="tx1"/>
                </a:solidFill>
                <a:effectLst/>
              </a:rPr>
              <a:t>filas</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necesario</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en</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función</a:t>
            </a:r>
            <a:r>
              <a:rPr kumimoji="0" lang="en-US" altLang="en-US" sz="1600" b="0" i="0" u="none" strike="noStrike" cap="none" normalizeH="0" baseline="0" dirty="0">
                <a:ln>
                  <a:noFill/>
                </a:ln>
                <a:solidFill>
                  <a:schemeClr val="tx1"/>
                </a:solidFill>
                <a:effectLst/>
              </a:rPr>
              <a:t> del </a:t>
            </a:r>
            <a:r>
              <a:rPr kumimoji="0" lang="en-US" altLang="en-US" sz="1600" b="0" i="0" u="none" strike="noStrike" cap="none" normalizeH="0" baseline="0" dirty="0" err="1">
                <a:ln>
                  <a:noFill/>
                </a:ln>
                <a:solidFill>
                  <a:schemeClr val="tx1"/>
                </a:solidFill>
                <a:effectLst/>
              </a:rPr>
              <a:t>tamaño</a:t>
            </a:r>
            <a:r>
              <a:rPr kumimoji="0" lang="en-US" altLang="en-US" sz="1600" b="0" i="0" u="none" strike="noStrike" cap="none" normalizeH="0" baseline="0" dirty="0">
                <a:ln>
                  <a:noFill/>
                </a:ln>
                <a:solidFill>
                  <a:schemeClr val="tx1"/>
                </a:solidFill>
                <a:effectLst/>
              </a:rPr>
              <a:t> del </a:t>
            </a:r>
            <a:r>
              <a:rPr kumimoji="0" lang="en-US" altLang="en-US" sz="1600" b="0" i="0" u="none" strike="noStrike" cap="none" normalizeH="0" baseline="0" dirty="0" err="1">
                <a:ln>
                  <a:noFill/>
                </a:ln>
                <a:solidFill>
                  <a:schemeClr val="tx1"/>
                </a:solidFill>
                <a:effectLst/>
              </a:rPr>
              <a:t>arreglo</a:t>
            </a:r>
            <a:r>
              <a:rPr kumimoji="0" lang="en-US" altLang="en-US" sz="1600" b="0" i="0" u="none" strike="noStrike" cap="none" normalizeH="0" baseline="0" dirty="0">
                <a:ln>
                  <a:noFill/>
                </a:ln>
                <a:solidFill>
                  <a:schemeClr val="tx1"/>
                </a:solidFill>
                <a:effectLst/>
              </a:rPr>
              <a:t> original.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0597CAA6-E719-1769-867F-F346417F2CD6}"/>
              </a:ext>
            </a:extLst>
          </p:cNvPr>
          <p:cNvSpPr>
            <a:spLocks noChangeArrowheads="1"/>
          </p:cNvSpPr>
          <p:nvPr/>
        </p:nvSpPr>
        <p:spPr bwMode="auto">
          <a:xfrm>
            <a:off x="214075" y="5284700"/>
            <a:ext cx="8183691"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El </a:t>
            </a:r>
            <a:r>
              <a:rPr kumimoji="0" lang="en-US" altLang="en-US" sz="1600" b="0" i="0" u="none" strike="noStrike" cap="none" normalizeH="0" baseline="0" dirty="0" err="1">
                <a:ln>
                  <a:noFill/>
                </a:ln>
                <a:solidFill>
                  <a:schemeClr val="tx1"/>
                </a:solidFill>
                <a:effectLst/>
                <a:latin typeface="Arial" panose="020B0604020202020204" pitchFamily="34" charset="0"/>
              </a:rPr>
              <a:t>arreglo</a:t>
            </a:r>
            <a:r>
              <a:rPr kumimoji="0" lang="en-US" altLang="en-US" sz="1600" b="0" i="0" u="none" strike="noStrike" cap="none" normalizeH="0" baseline="0" dirty="0">
                <a:ln>
                  <a:noFill/>
                </a:ln>
                <a:solidFill>
                  <a:schemeClr val="tx1"/>
                </a:solidFill>
                <a:effectLst/>
                <a:latin typeface="Arial" panose="020B0604020202020204" pitchFamily="34" charset="0"/>
              </a:rPr>
              <a:t> original es 1D con 4 </a:t>
            </a:r>
            <a:r>
              <a:rPr kumimoji="0" lang="en-US" altLang="en-US" sz="1600" b="0" i="0" u="none" strike="noStrike" cap="none" normalizeH="0" baseline="0" dirty="0" err="1">
                <a:ln>
                  <a:noFill/>
                </a:ln>
                <a:solidFill>
                  <a:schemeClr val="tx1"/>
                </a:solidFill>
                <a:effectLst/>
                <a:latin typeface="Arial" panose="020B0604020202020204" pitchFamily="34" charset="0"/>
              </a:rPr>
              <a:t>elementos</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Unicode MS" panose="020B0604020202020204" pitchFamily="34" charset="-128"/>
              </a:rPr>
              <a:t>[1, 2, 3, 4]</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Al </a:t>
            </a:r>
            <a:r>
              <a:rPr kumimoji="0" lang="en-US" altLang="en-US" sz="1600" b="0" i="0" u="none" strike="noStrike" cap="none" normalizeH="0" baseline="0" dirty="0" err="1">
                <a:ln>
                  <a:noFill/>
                </a:ln>
                <a:solidFill>
                  <a:schemeClr val="tx1"/>
                </a:solidFill>
                <a:effectLst/>
                <a:latin typeface="Arial" panose="020B0604020202020204" pitchFamily="34" charset="0"/>
              </a:rPr>
              <a:t>hacer</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Unicode MS" panose="020B0604020202020204" pitchFamily="34" charset="-128"/>
              </a:rPr>
              <a:t>reshape(-1, 2)</a:t>
            </a:r>
            <a:r>
              <a:rPr kumimoji="0" lang="en-US" altLang="en-US" sz="1600" b="0" i="0" u="none" strike="noStrike" cap="none" normalizeH="0" baseline="0" dirty="0">
                <a:ln>
                  <a:noFill/>
                </a:ln>
                <a:solidFill>
                  <a:schemeClr val="tx1"/>
                </a:solidFill>
                <a:effectLst/>
              </a:rPr>
              <a:t>, le </a:t>
            </a:r>
            <a:r>
              <a:rPr kumimoji="0" lang="en-US" altLang="en-US" sz="1600" b="0" i="0" u="none" strike="noStrike" cap="none" normalizeH="0" baseline="0" dirty="0" err="1">
                <a:ln>
                  <a:noFill/>
                </a:ln>
                <a:solidFill>
                  <a:schemeClr val="tx1"/>
                </a:solidFill>
                <a:effectLst/>
              </a:rPr>
              <a:t>indicamos</a:t>
            </a:r>
            <a:r>
              <a:rPr kumimoji="0" lang="en-US" altLang="en-US" sz="1600" b="0" i="0" u="none" strike="noStrike" cap="none" normalizeH="0" baseline="0" dirty="0">
                <a:ln>
                  <a:noFill/>
                </a:ln>
                <a:solidFill>
                  <a:schemeClr val="tx1"/>
                </a:solidFill>
                <a:effectLst/>
              </a:rPr>
              <a:t> que </a:t>
            </a:r>
            <a:r>
              <a:rPr kumimoji="0" lang="en-US" altLang="en-US" sz="1600" b="0" i="0" u="none" strike="noStrike" cap="none" normalizeH="0" baseline="0" dirty="0" err="1">
                <a:ln>
                  <a:noFill/>
                </a:ln>
                <a:solidFill>
                  <a:schemeClr val="tx1"/>
                </a:solidFill>
                <a:effectLst/>
              </a:rPr>
              <a:t>queremos</a:t>
            </a:r>
            <a:r>
              <a:rPr kumimoji="0" lang="en-US" altLang="en-US" sz="1600" b="0" i="0" u="none" strike="noStrike" cap="none" normalizeH="0" baseline="0" dirty="0">
                <a:ln>
                  <a:noFill/>
                </a:ln>
                <a:solidFill>
                  <a:schemeClr val="tx1"/>
                </a:solidFill>
                <a:effectLst/>
              </a:rPr>
              <a:t> un </a:t>
            </a:r>
            <a:r>
              <a:rPr kumimoji="0" lang="en-US" altLang="en-US" sz="1600" b="0" i="0" u="none" strike="noStrike" cap="none" normalizeH="0" baseline="0" dirty="0" err="1">
                <a:ln>
                  <a:noFill/>
                </a:ln>
                <a:solidFill>
                  <a:schemeClr val="tx1"/>
                </a:solidFill>
                <a:effectLst/>
              </a:rPr>
              <a:t>arreglo</a:t>
            </a:r>
            <a:r>
              <a:rPr kumimoji="0" lang="en-US" altLang="en-US" sz="1600" b="0" i="0" u="none" strike="noStrike" cap="none" normalizeH="0" baseline="0" dirty="0">
                <a:ln>
                  <a:noFill/>
                </a:ln>
                <a:solidFill>
                  <a:schemeClr val="tx1"/>
                </a:solidFill>
                <a:effectLst/>
              </a:rPr>
              <a:t> con 2 </a:t>
            </a:r>
            <a:r>
              <a:rPr kumimoji="0" lang="en-US" altLang="en-US" sz="1600" b="0" i="0" u="none" strike="noStrike" cap="none" normalizeH="0" baseline="0" dirty="0" err="1">
                <a:ln>
                  <a:noFill/>
                </a:ln>
                <a:solidFill>
                  <a:schemeClr val="tx1"/>
                </a:solidFill>
                <a:effectLst/>
              </a:rPr>
              <a:t>columnas</a:t>
            </a:r>
            <a:r>
              <a:rPr kumimoji="0" lang="en-US" altLang="en-US" sz="1600" b="0" i="0" u="none" strike="noStrike" cap="none" normalizeH="0" baseline="0" dirty="0">
                <a:ln>
                  <a:noFill/>
                </a:ln>
                <a:solidFill>
                  <a:schemeClr val="tx1"/>
                </a:solidFill>
                <a:effectLst/>
              </a:rPr>
              <a:t>, y </a:t>
            </a:r>
            <a:r>
              <a:rPr kumimoji="0" lang="en-US" altLang="en-US" sz="1600" b="0" i="0" u="none" strike="noStrike" cap="none" normalizeH="0" baseline="0" dirty="0">
                <a:ln>
                  <a:noFill/>
                </a:ln>
                <a:solidFill>
                  <a:schemeClr val="tx1"/>
                </a:solidFill>
                <a:effectLst/>
                <a:latin typeface="Arial Unicode MS" panose="020B0604020202020204" pitchFamily="34" charset="-128"/>
              </a:rPr>
              <a:t>-1</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permite</a:t>
            </a:r>
            <a:r>
              <a:rPr kumimoji="0" lang="en-US" altLang="en-US" sz="1600" b="0" i="0" u="none" strike="noStrike" cap="none" normalizeH="0" baseline="0" dirty="0">
                <a:ln>
                  <a:noFill/>
                </a:ln>
                <a:solidFill>
                  <a:schemeClr val="tx1"/>
                </a:solidFill>
                <a:effectLst/>
              </a:rPr>
              <a:t> que NumPy </a:t>
            </a:r>
            <a:r>
              <a:rPr kumimoji="0" lang="en-US" altLang="en-US" sz="1600" b="0" i="0" u="none" strike="noStrike" cap="none" normalizeH="0" baseline="0" dirty="0" err="1">
                <a:ln>
                  <a:noFill/>
                </a:ln>
                <a:solidFill>
                  <a:schemeClr val="tx1"/>
                </a:solidFill>
                <a:effectLst/>
              </a:rPr>
              <a:t>calcule</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el</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número</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adecuado</a:t>
            </a:r>
            <a:r>
              <a:rPr kumimoji="0" lang="en-US" altLang="en-US" sz="1600" b="0" i="0" u="none" strike="noStrike" cap="none" normalizeH="0" baseline="0" dirty="0">
                <a:ln>
                  <a:noFill/>
                </a:ln>
                <a:solidFill>
                  <a:schemeClr val="tx1"/>
                </a:solidFill>
                <a:effectLst/>
              </a:rPr>
              <a:t> de </a:t>
            </a:r>
            <a:r>
              <a:rPr kumimoji="0" lang="en-US" altLang="en-US" sz="1600" b="0" i="0" u="none" strike="noStrike" cap="none" normalizeH="0" baseline="0" dirty="0" err="1">
                <a:ln>
                  <a:noFill/>
                </a:ln>
                <a:solidFill>
                  <a:schemeClr val="tx1"/>
                </a:solidFill>
                <a:effectLst/>
              </a:rPr>
              <a:t>filas</a:t>
            </a:r>
            <a:r>
              <a:rPr kumimoji="0" lang="en-US" altLang="en-US" sz="1600" b="0" i="0" u="none" strike="noStrike" cap="none" normalizeH="0" baseline="0" dirty="0">
                <a:ln>
                  <a:noFill/>
                </a:ln>
                <a:solidFill>
                  <a:schemeClr val="tx1"/>
                </a:solidFill>
                <a:effectLst/>
              </a:rPr>
              <a:t>, que </a:t>
            </a:r>
            <a:r>
              <a:rPr kumimoji="0" lang="en-US" altLang="en-US" sz="1600" b="0" i="0" u="none" strike="noStrike" cap="none" normalizeH="0" baseline="0" dirty="0" err="1">
                <a:ln>
                  <a:noFill/>
                </a:ln>
                <a:solidFill>
                  <a:schemeClr val="tx1"/>
                </a:solidFill>
                <a:effectLst/>
              </a:rPr>
              <a:t>en</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este</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caso</a:t>
            </a:r>
            <a:r>
              <a:rPr kumimoji="0" lang="en-US" altLang="en-US" sz="1600" b="0" i="0" u="none" strike="noStrike" cap="none" normalizeH="0" baseline="0" dirty="0">
                <a:ln>
                  <a:noFill/>
                </a:ln>
                <a:solidFill>
                  <a:schemeClr val="tx1"/>
                </a:solidFill>
                <a:effectLst/>
              </a:rPr>
              <a:t> es 2.</a:t>
            </a:r>
            <a:r>
              <a:rPr kumimoji="0" lang="en-US" altLang="en-US" sz="1600" b="0" i="0" u="none" strike="noStrike" cap="none" normalizeH="0" baseline="0" dirty="0">
                <a:ln>
                  <a:noFill/>
                </a:ln>
                <a:solidFill>
                  <a:schemeClr val="tx1"/>
                </a:solidFill>
                <a:effectLst/>
                <a:latin typeface="Arial" panose="020B0604020202020204" pitchFamily="34" charset="0"/>
              </a:rPr>
              <a:t> </a:t>
            </a:r>
          </a:p>
        </p:txBody>
      </p:sp>
      <p:pic>
        <p:nvPicPr>
          <p:cNvPr id="13" name="Picture 12">
            <a:extLst>
              <a:ext uri="{FF2B5EF4-FFF2-40B4-BE49-F238E27FC236}">
                <a16:creationId xmlns:a16="http://schemas.microsoft.com/office/drawing/2014/main" id="{CE1B0ED4-24CC-EC0A-AE35-63EC0604D6A3}"/>
              </a:ext>
            </a:extLst>
          </p:cNvPr>
          <p:cNvPicPr>
            <a:picLocks noChangeAspect="1"/>
          </p:cNvPicPr>
          <p:nvPr/>
        </p:nvPicPr>
        <p:blipFill>
          <a:blip r:embed="rId3"/>
          <a:stretch>
            <a:fillRect/>
          </a:stretch>
        </p:blipFill>
        <p:spPr>
          <a:xfrm>
            <a:off x="8535413" y="3467270"/>
            <a:ext cx="1952898" cy="838317"/>
          </a:xfrm>
          <a:prstGeom prst="rect">
            <a:avLst/>
          </a:prstGeom>
        </p:spPr>
      </p:pic>
    </p:spTree>
    <p:extLst>
      <p:ext uri="{BB962C8B-B14F-4D97-AF65-F5344CB8AC3E}">
        <p14:creationId xmlns:p14="http://schemas.microsoft.com/office/powerpoint/2010/main" val="2065419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24"/>
        <p:cNvGrpSpPr/>
        <p:nvPr/>
      </p:nvGrpSpPr>
      <p:grpSpPr>
        <a:xfrm>
          <a:off x="0" y="0"/>
          <a:ext cx="0" cy="0"/>
          <a:chOff x="0" y="0"/>
          <a:chExt cx="0" cy="0"/>
        </a:xfrm>
      </p:grpSpPr>
      <p:sp>
        <p:nvSpPr>
          <p:cNvPr id="5628" name="Google Shape;5628;p625"/>
          <p:cNvSpPr/>
          <p:nvPr/>
        </p:nvSpPr>
        <p:spPr>
          <a:xfrm>
            <a:off x="2719512" y="162175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Entrenamiento y predicción de regresión logística (pruebas)</a:t>
            </a:r>
            <a:endParaRPr lang="es-ES">
              <a:latin typeface="Samsung Sharp Sans" pitchFamily="2" charset="0"/>
              <a:ea typeface="Samsung Sharp Sans" pitchFamily="2" charset="0"/>
              <a:cs typeface="Samsung Sharp Sans" pitchFamily="2" charset="0"/>
            </a:endParaRPr>
          </a:p>
        </p:txBody>
      </p:sp>
      <p:sp>
        <p:nvSpPr>
          <p:cNvPr id="5630" name="Google Shape;5630;p625"/>
          <p:cNvSpPr/>
          <p:nvPr/>
        </p:nvSpPr>
        <p:spPr>
          <a:xfrm>
            <a:off x="6547961" y="4054400"/>
            <a:ext cx="2557908" cy="830997"/>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grpSp>
        <p:nvGrpSpPr>
          <p:cNvPr id="5631" name="Google Shape;5631;p625"/>
          <p:cNvGrpSpPr/>
          <p:nvPr/>
        </p:nvGrpSpPr>
        <p:grpSpPr>
          <a:xfrm>
            <a:off x="2942157" y="2870053"/>
            <a:ext cx="2699447" cy="2520000"/>
            <a:chOff x="2399018" y="2472159"/>
            <a:chExt cx="2699447" cy="2520000"/>
          </a:xfrm>
        </p:grpSpPr>
        <p:sp>
          <p:nvSpPr>
            <p:cNvPr id="5632" name="Google Shape;5632;p625"/>
            <p:cNvSpPr txBox="1"/>
            <p:nvPr/>
          </p:nvSpPr>
          <p:spPr>
            <a:xfrm>
              <a:off x="2399018" y="2472159"/>
              <a:ext cx="1944216" cy="2520000"/>
            </a:xfrm>
            <a:prstGeom prst="rect">
              <a:avLst/>
            </a:prstGeom>
            <a:blipFill rotWithShape="1">
              <a:blip r:embed="rId4">
                <a:alphaModFix/>
              </a:blip>
              <a:stretch>
                <a:fillRect/>
              </a:stretch>
            </a:blipFill>
            <a:ln w="25400" cap="flat" cmpd="sng">
              <a:solidFill>
                <a:srgbClr val="193EB0"/>
              </a:solidFill>
              <a:prstDash val="solid"/>
              <a:round/>
              <a:headEnd type="none" w="sm" len="sm"/>
              <a:tailEnd type="none" w="sm" len="sm"/>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633" name="Google Shape;5633;p625"/>
            <p:cNvSpPr txBox="1"/>
            <p:nvPr/>
          </p:nvSpPr>
          <p:spPr>
            <a:xfrm>
              <a:off x="4343234" y="2472159"/>
              <a:ext cx="755231" cy="2520000"/>
            </a:xfrm>
            <a:prstGeom prst="rect">
              <a:avLst/>
            </a:prstGeom>
            <a:blipFill rotWithShape="1">
              <a:blip r:embed="rId5">
                <a:alphaModFix/>
              </a:blip>
              <a:stretch>
                <a:fillRect/>
              </a:stretch>
            </a:blipFill>
            <a:ln w="25400" cap="flat" cmpd="sng">
              <a:solidFill>
                <a:srgbClr val="193EB0"/>
              </a:solidFill>
              <a:prstDash val="solid"/>
              <a:round/>
              <a:headEnd type="none" w="sm" len="sm"/>
              <a:tailEnd type="none" w="sm" len="sm"/>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grpSp>
      <p:sp>
        <p:nvSpPr>
          <p:cNvPr id="5634" name="Google Shape;5634;p625"/>
          <p:cNvSpPr/>
          <p:nvPr/>
        </p:nvSpPr>
        <p:spPr>
          <a:xfrm>
            <a:off x="6000293" y="3688138"/>
            <a:ext cx="3653244" cy="200055"/>
          </a:xfrm>
          <a:prstGeom prst="rect">
            <a:avLst/>
          </a:prstGeom>
          <a:solidFill>
            <a:schemeClr val="lt1"/>
          </a:solidFill>
          <a:ln>
            <a:noFill/>
          </a:ln>
        </p:spPr>
        <p:txBody>
          <a:bodyPr spcFirstLastPara="1" wrap="square" lIns="0" tIns="0" rIns="0" bIns="0" anchor="ctr" anchorCtr="0">
            <a:spAutoFit/>
          </a:bodyPr>
          <a:lstStyle/>
          <a:p>
            <a:pPr algn="ctr">
              <a:buSzPts val="1300"/>
            </a:pPr>
            <a:r>
              <a:rPr lang="es-ES" sz="1300">
                <a:solidFill>
                  <a:srgbClr val="262626"/>
                </a:solidFill>
                <a:latin typeface="SamsungOne 400" pitchFamily="34" charset="0"/>
                <a:ea typeface="SamsungOne 400" pitchFamily="34" charset="0"/>
              </a:rPr>
              <a:t>Compara la probabilidad condicional con un corte.</a:t>
            </a:r>
            <a:endParaRPr lang="es-ES">
              <a:latin typeface="SamsungOne 400" pitchFamily="34" charset="0"/>
              <a:ea typeface="SamsungOne 400" pitchFamily="34" charset="0"/>
            </a:endParaRPr>
          </a:p>
        </p:txBody>
      </p:sp>
      <p:sp>
        <p:nvSpPr>
          <p:cNvPr id="5635" name="Google Shape;5635;p625"/>
          <p:cNvSpPr/>
          <p:nvPr/>
        </p:nvSpPr>
        <p:spPr>
          <a:xfrm>
            <a:off x="2974077" y="2096363"/>
            <a:ext cx="5291759" cy="400200"/>
          </a:xfrm>
          <a:prstGeom prst="rect">
            <a:avLst/>
          </a:prstGeom>
          <a:solidFill>
            <a:schemeClr val="lt1"/>
          </a:solidFill>
          <a:ln>
            <a:noFill/>
          </a:ln>
        </p:spPr>
        <p:txBody>
          <a:bodyPr spcFirstLastPara="1" wrap="square" lIns="0" tIns="0" rIns="0" bIns="0" anchor="ctr" anchorCtr="0">
            <a:noAutofit/>
          </a:bodyPr>
          <a:lstStyle/>
          <a:p>
            <a:pPr>
              <a:buSzPts val="1300"/>
            </a:pPr>
            <a:r>
              <a:rPr lang="es-ES" sz="1300" dirty="0">
                <a:solidFill>
                  <a:srgbClr val="262626"/>
                </a:solidFill>
                <a:latin typeface="SamsungOne 400" pitchFamily="34" charset="0"/>
                <a:ea typeface="SamsungOne 400" pitchFamily="34" charset="0"/>
              </a:rPr>
              <a:t>2) Paso de predicción: cuando se da un nuevo conjunto de {X</a:t>
            </a:r>
            <a:r>
              <a:rPr lang="es-ES" sz="900" dirty="0">
                <a:solidFill>
                  <a:srgbClr val="262626"/>
                </a:solidFill>
                <a:latin typeface="SamsungOne 400" pitchFamily="34" charset="0"/>
                <a:ea typeface="SamsungOne 400" pitchFamily="34" charset="0"/>
              </a:rPr>
              <a:t>i</a:t>
            </a:r>
            <a:r>
              <a:rPr lang="es-ES" sz="1300" dirty="0">
                <a:solidFill>
                  <a:srgbClr val="262626"/>
                </a:solidFill>
                <a:latin typeface="SamsungOne 400" pitchFamily="34" charset="0"/>
                <a:ea typeface="SamsungOne 400" pitchFamily="34" charset="0"/>
              </a:rPr>
              <a:t>’}, calcular el valor de y' que era desconocido.</a:t>
            </a:r>
            <a:endParaRPr lang="es-ES" dirty="0">
              <a:latin typeface="SamsungOne 400" pitchFamily="34" charset="0"/>
              <a:ea typeface="SamsungOne 400" pitchFamily="34" charset="0"/>
            </a:endParaRPr>
          </a:p>
        </p:txBody>
      </p:sp>
      <p:sp>
        <p:nvSpPr>
          <p:cNvPr id="15" name="Google Shape;196;p5"/>
          <p:cNvSpPr/>
          <p:nvPr/>
        </p:nvSpPr>
        <p:spPr>
          <a:xfrm>
            <a:off x="10969176" y="6491429"/>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sp>
        <p:nvSpPr>
          <p:cNvPr id="17" name="Google Shape;5475;p617"/>
          <p:cNvSpPr/>
          <p:nvPr/>
        </p:nvSpPr>
        <p:spPr>
          <a:xfrm>
            <a:off x="3541573" y="250488"/>
            <a:ext cx="5111011"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3.2. Conceptos básicos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40"/>
        <p:cNvGrpSpPr/>
        <p:nvPr/>
      </p:nvGrpSpPr>
      <p:grpSpPr>
        <a:xfrm>
          <a:off x="0" y="0"/>
          <a:ext cx="0" cy="0"/>
          <a:chOff x="0" y="0"/>
          <a:chExt cx="0" cy="0"/>
        </a:xfrm>
      </p:grpSpPr>
      <p:sp>
        <p:nvSpPr>
          <p:cNvPr id="5644" name="Google Shape;5644;p626"/>
          <p:cNvSpPr/>
          <p:nvPr/>
        </p:nvSpPr>
        <p:spPr>
          <a:xfrm>
            <a:off x="226776" y="1044040"/>
            <a:ext cx="9180558" cy="276999"/>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sz="1800" dirty="0">
                <a:solidFill>
                  <a:schemeClr val="dk1"/>
                </a:solidFill>
                <a:latin typeface="Samsung Sharp Sans" pitchFamily="2" charset="0"/>
                <a:ea typeface="Samsung Sharp Sans" pitchFamily="2" charset="0"/>
                <a:cs typeface="Samsung Sharp Sans" pitchFamily="2" charset="0"/>
              </a:rPr>
              <a:t>Entrenamiento y predicción de regresión logística (pruebas)</a:t>
            </a:r>
            <a:endParaRPr lang="es-ES" sz="1800" dirty="0">
              <a:latin typeface="Samsung Sharp Sans" pitchFamily="2" charset="0"/>
              <a:ea typeface="Samsung Sharp Sans" pitchFamily="2" charset="0"/>
              <a:cs typeface="Samsung Sharp Sans" pitchFamily="2" charset="0"/>
            </a:endParaRPr>
          </a:p>
        </p:txBody>
      </p:sp>
      <p:grpSp>
        <p:nvGrpSpPr>
          <p:cNvPr id="5645" name="Google Shape;5645;p626"/>
          <p:cNvGrpSpPr/>
          <p:nvPr/>
        </p:nvGrpSpPr>
        <p:grpSpPr>
          <a:xfrm>
            <a:off x="904241" y="1705478"/>
            <a:ext cx="9728990" cy="4410842"/>
            <a:chOff x="878518" y="2075299"/>
            <a:chExt cx="8183403" cy="3253151"/>
          </a:xfrm>
        </p:grpSpPr>
        <p:grpSp>
          <p:nvGrpSpPr>
            <p:cNvPr id="5646" name="Google Shape;5646;p626"/>
            <p:cNvGrpSpPr/>
            <p:nvPr/>
          </p:nvGrpSpPr>
          <p:grpSpPr>
            <a:xfrm>
              <a:off x="878518" y="2075299"/>
              <a:ext cx="7734454" cy="2830503"/>
              <a:chOff x="318643" y="2528131"/>
              <a:chExt cx="8797660" cy="3219597"/>
            </a:xfrm>
          </p:grpSpPr>
          <p:grpSp>
            <p:nvGrpSpPr>
              <p:cNvPr id="5647" name="Google Shape;5647;p626"/>
              <p:cNvGrpSpPr/>
              <p:nvPr/>
            </p:nvGrpSpPr>
            <p:grpSpPr>
              <a:xfrm>
                <a:off x="318643" y="2528131"/>
                <a:ext cx="8797660" cy="3219597"/>
                <a:chOff x="1794197" y="1778926"/>
                <a:chExt cx="8797660" cy="3414351"/>
              </a:xfrm>
            </p:grpSpPr>
            <p:sp>
              <p:nvSpPr>
                <p:cNvPr id="5648" name="Google Shape;5648;p626"/>
                <p:cNvSpPr/>
                <p:nvPr/>
              </p:nvSpPr>
              <p:spPr>
                <a:xfrm>
                  <a:off x="3656119" y="2713100"/>
                  <a:ext cx="504000" cy="534487"/>
                </a:xfrm>
                <a:prstGeom prst="ellipse">
                  <a:avLst/>
                </a:prstGeom>
                <a:solidFill>
                  <a:srgbClr val="FF0000">
                    <a:alpha val="20000"/>
                  </a:srgbClr>
                </a:solid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SzPts val="1200"/>
                  </a:pPr>
                  <a:endParaRPr lang="es-ES" sz="1200">
                    <a:solidFill>
                      <a:schemeClr val="lt1"/>
                    </a:solidFill>
                    <a:latin typeface="Calibri"/>
                    <a:ea typeface="Calibri"/>
                    <a:cs typeface="Calibri"/>
                    <a:sym typeface="Calibri"/>
                  </a:endParaRPr>
                </a:p>
              </p:txBody>
            </p:sp>
            <p:sp>
              <p:nvSpPr>
                <p:cNvPr id="5649" name="Google Shape;5649;p626"/>
                <p:cNvSpPr/>
                <p:nvPr/>
              </p:nvSpPr>
              <p:spPr>
                <a:xfrm>
                  <a:off x="3656120" y="3380406"/>
                  <a:ext cx="504000" cy="534487"/>
                </a:xfrm>
                <a:prstGeom prst="ellipse">
                  <a:avLst/>
                </a:prstGeom>
                <a:solidFill>
                  <a:srgbClr val="FF0000">
                    <a:alpha val="20000"/>
                  </a:srgbClr>
                </a:solid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SzPts val="1200"/>
                  </a:pPr>
                  <a:endParaRPr lang="es-ES" sz="1200">
                    <a:solidFill>
                      <a:schemeClr val="lt1"/>
                    </a:solidFill>
                    <a:latin typeface="Calibri"/>
                    <a:ea typeface="Calibri"/>
                    <a:cs typeface="Calibri"/>
                    <a:sym typeface="Calibri"/>
                  </a:endParaRPr>
                </a:p>
              </p:txBody>
            </p:sp>
            <p:sp>
              <p:nvSpPr>
                <p:cNvPr id="5650" name="Google Shape;5650;p626"/>
                <p:cNvSpPr/>
                <p:nvPr/>
              </p:nvSpPr>
              <p:spPr>
                <a:xfrm>
                  <a:off x="3656120" y="4658790"/>
                  <a:ext cx="504000" cy="534487"/>
                </a:xfrm>
                <a:prstGeom prst="ellipse">
                  <a:avLst/>
                </a:prstGeom>
                <a:solidFill>
                  <a:srgbClr val="FF0000">
                    <a:alpha val="20000"/>
                  </a:srgbClr>
                </a:solid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SzPts val="1200"/>
                  </a:pPr>
                  <a:endParaRPr lang="es-ES" sz="1200">
                    <a:solidFill>
                      <a:schemeClr val="lt1"/>
                    </a:solidFill>
                    <a:latin typeface="Calibri"/>
                    <a:ea typeface="Calibri"/>
                    <a:cs typeface="Calibri"/>
                    <a:sym typeface="Calibri"/>
                  </a:endParaRPr>
                </a:p>
              </p:txBody>
            </p:sp>
            <p:sp>
              <p:nvSpPr>
                <p:cNvPr id="5651" name="Google Shape;5651;p626"/>
                <p:cNvSpPr/>
                <p:nvPr/>
              </p:nvSpPr>
              <p:spPr>
                <a:xfrm>
                  <a:off x="3854113" y="2229090"/>
                  <a:ext cx="108012" cy="112907"/>
                </a:xfrm>
                <a:prstGeom prst="ellipse">
                  <a:avLst/>
                </a:prstGeom>
                <a:solidFill>
                  <a:srgbClr val="FF0000">
                    <a:alpha val="20000"/>
                  </a:srgbClr>
                </a:solid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SzPts val="1200"/>
                  </a:pPr>
                  <a:endParaRPr lang="es-ES" sz="1200">
                    <a:solidFill>
                      <a:schemeClr val="lt1"/>
                    </a:solidFill>
                    <a:latin typeface="Calibri"/>
                    <a:ea typeface="Calibri"/>
                    <a:cs typeface="Calibri"/>
                    <a:sym typeface="Calibri"/>
                  </a:endParaRPr>
                </a:p>
              </p:txBody>
            </p:sp>
            <p:sp>
              <p:nvSpPr>
                <p:cNvPr id="5652" name="Google Shape;5652;p626"/>
                <p:cNvSpPr txBox="1"/>
                <p:nvPr/>
              </p:nvSpPr>
              <p:spPr>
                <a:xfrm>
                  <a:off x="3496691" y="2775526"/>
                  <a:ext cx="852257" cy="408387"/>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653" name="Google Shape;5653;p626"/>
                <p:cNvSpPr txBox="1"/>
                <p:nvPr/>
              </p:nvSpPr>
              <p:spPr>
                <a:xfrm>
                  <a:off x="3496690" y="3413808"/>
                  <a:ext cx="852257" cy="408387"/>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654" name="Google Shape;5654;p626"/>
                <p:cNvSpPr txBox="1"/>
                <p:nvPr/>
              </p:nvSpPr>
              <p:spPr>
                <a:xfrm>
                  <a:off x="3496689" y="4699475"/>
                  <a:ext cx="852257" cy="408387"/>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655" name="Google Shape;5655;p626"/>
                <p:cNvSpPr txBox="1"/>
                <p:nvPr/>
              </p:nvSpPr>
              <p:spPr>
                <a:xfrm>
                  <a:off x="3496689" y="3960574"/>
                  <a:ext cx="852257" cy="597654"/>
                </a:xfrm>
                <a:prstGeom prst="rect">
                  <a:avLst/>
                </a:prstGeom>
                <a:blipFill rotWithShape="1">
                  <a:blip r:embed="rId6">
                    <a:alphaModFix/>
                  </a:blip>
                  <a:stretch>
                    <a:fillRect b="-3700"/>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656" name="Google Shape;5656;p626"/>
                <p:cNvSpPr/>
                <p:nvPr/>
              </p:nvSpPr>
              <p:spPr>
                <a:xfrm>
                  <a:off x="6596109" y="3557788"/>
                  <a:ext cx="504000" cy="534487"/>
                </a:xfrm>
                <a:prstGeom prst="ellipse">
                  <a:avLst/>
                </a:prstGeom>
                <a:solidFill>
                  <a:srgbClr val="C5D1F7">
                    <a:alpha val="49411"/>
                  </a:srgbClr>
                </a:solidFill>
                <a:ln w="19050" cap="flat" cmpd="sng">
                  <a:solidFill>
                    <a:srgbClr val="1D48D1"/>
                  </a:solidFill>
                  <a:prstDash val="solid"/>
                  <a:miter lim="800000"/>
                  <a:headEnd type="none" w="sm" len="sm"/>
                  <a:tailEnd type="none" w="sm" len="sm"/>
                </a:ln>
              </p:spPr>
              <p:txBody>
                <a:bodyPr spcFirstLastPara="1" wrap="square" lIns="91425" tIns="45700" rIns="91425" bIns="45700" anchor="ctr" anchorCtr="0">
                  <a:noAutofit/>
                </a:bodyPr>
                <a:lstStyle/>
                <a:p>
                  <a:pPr algn="ctr">
                    <a:buSzPts val="1200"/>
                  </a:pPr>
                  <a:endParaRPr lang="es-ES" sz="1200">
                    <a:solidFill>
                      <a:schemeClr val="lt1"/>
                    </a:solidFill>
                    <a:latin typeface="Calibri"/>
                    <a:ea typeface="Calibri"/>
                    <a:cs typeface="Calibri"/>
                    <a:sym typeface="Calibri"/>
                  </a:endParaRPr>
                </a:p>
              </p:txBody>
            </p:sp>
            <p:sp>
              <p:nvSpPr>
                <p:cNvPr id="5657" name="Google Shape;5657;p626"/>
                <p:cNvSpPr txBox="1"/>
                <p:nvPr/>
              </p:nvSpPr>
              <p:spPr>
                <a:xfrm>
                  <a:off x="6683935" y="3555374"/>
                  <a:ext cx="314408" cy="445514"/>
                </a:xfrm>
                <a:prstGeom prst="rect">
                  <a:avLst/>
                </a:prstGeom>
                <a:noFill/>
                <a:ln>
                  <a:noFill/>
                </a:ln>
              </p:spPr>
              <p:txBody>
                <a:bodyPr spcFirstLastPara="1" wrap="square" lIns="91425" tIns="45700" rIns="91425" bIns="45700" anchor="t" anchorCtr="0">
                  <a:spAutoFit/>
                </a:bodyPr>
                <a:lstStyle/>
                <a:p>
                  <a:pPr algn="ctr">
                    <a:buSzPts val="1800"/>
                  </a:pPr>
                  <a:r>
                    <a:rPr lang="es-ES" sz="1800">
                      <a:solidFill>
                        <a:schemeClr val="dk1"/>
                      </a:solidFill>
                      <a:latin typeface="SamsungOne 400" pitchFamily="34" charset="0"/>
                      <a:ea typeface="SamsungOne 400" pitchFamily="34" charset="0"/>
                    </a:rPr>
                    <a:t>Σ</a:t>
                  </a:r>
                </a:p>
              </p:txBody>
            </p:sp>
            <p:cxnSp>
              <p:nvCxnSpPr>
                <p:cNvPr id="5658" name="Google Shape;5658;p626"/>
                <p:cNvCxnSpPr/>
                <p:nvPr/>
              </p:nvCxnSpPr>
              <p:spPr>
                <a:xfrm>
                  <a:off x="4189515" y="2971950"/>
                  <a:ext cx="2406591" cy="834407"/>
                </a:xfrm>
                <a:prstGeom prst="straightConnector1">
                  <a:avLst/>
                </a:prstGeom>
                <a:noFill/>
                <a:ln w="12700" cap="flat" cmpd="sng">
                  <a:solidFill>
                    <a:srgbClr val="7F7F7F">
                      <a:alpha val="49411"/>
                    </a:srgbClr>
                  </a:solidFill>
                  <a:prstDash val="solid"/>
                  <a:miter lim="800000"/>
                  <a:headEnd type="none" w="sm" len="sm"/>
                  <a:tailEnd type="none" w="sm" len="sm"/>
                </a:ln>
              </p:spPr>
            </p:cxnSp>
            <p:cxnSp>
              <p:nvCxnSpPr>
                <p:cNvPr id="5659" name="Google Shape;5659;p626"/>
                <p:cNvCxnSpPr/>
                <p:nvPr/>
              </p:nvCxnSpPr>
              <p:spPr>
                <a:xfrm>
                  <a:off x="3976826" y="2268169"/>
                  <a:ext cx="2619279" cy="1501878"/>
                </a:xfrm>
                <a:prstGeom prst="straightConnector1">
                  <a:avLst/>
                </a:prstGeom>
                <a:noFill/>
                <a:ln w="12700" cap="flat" cmpd="sng">
                  <a:solidFill>
                    <a:srgbClr val="7F7F7F">
                      <a:alpha val="49411"/>
                    </a:srgbClr>
                  </a:solidFill>
                  <a:prstDash val="solid"/>
                  <a:miter lim="800000"/>
                  <a:headEnd type="none" w="sm" len="sm"/>
                  <a:tailEnd type="none" w="sm" len="sm"/>
                </a:ln>
              </p:spPr>
            </p:cxnSp>
            <p:cxnSp>
              <p:nvCxnSpPr>
                <p:cNvPr id="5660" name="Google Shape;5660;p626"/>
                <p:cNvCxnSpPr/>
                <p:nvPr/>
              </p:nvCxnSpPr>
              <p:spPr>
                <a:xfrm>
                  <a:off x="4189518" y="3625108"/>
                  <a:ext cx="2406587" cy="184017"/>
                </a:xfrm>
                <a:prstGeom prst="straightConnector1">
                  <a:avLst/>
                </a:prstGeom>
                <a:noFill/>
                <a:ln w="12700" cap="flat" cmpd="sng">
                  <a:solidFill>
                    <a:srgbClr val="7F7F7F">
                      <a:alpha val="49411"/>
                    </a:srgbClr>
                  </a:solidFill>
                  <a:prstDash val="solid"/>
                  <a:miter lim="800000"/>
                  <a:headEnd type="none" w="sm" len="sm"/>
                  <a:tailEnd type="none" w="sm" len="sm"/>
                </a:ln>
              </p:spPr>
            </p:cxnSp>
            <p:cxnSp>
              <p:nvCxnSpPr>
                <p:cNvPr id="5661" name="Google Shape;5661;p626"/>
                <p:cNvCxnSpPr/>
                <p:nvPr/>
              </p:nvCxnSpPr>
              <p:spPr>
                <a:xfrm rot="10800000" flipH="1">
                  <a:off x="4189512" y="3830083"/>
                  <a:ext cx="2406593" cy="1076316"/>
                </a:xfrm>
                <a:prstGeom prst="straightConnector1">
                  <a:avLst/>
                </a:prstGeom>
                <a:noFill/>
                <a:ln w="12700" cap="flat" cmpd="sng">
                  <a:solidFill>
                    <a:srgbClr val="7F7F7F">
                      <a:alpha val="49411"/>
                    </a:srgbClr>
                  </a:solidFill>
                  <a:prstDash val="solid"/>
                  <a:miter lim="800000"/>
                  <a:headEnd type="none" w="sm" len="sm"/>
                  <a:tailEnd type="none" w="sm" len="sm"/>
                </a:ln>
              </p:spPr>
            </p:cxnSp>
            <p:cxnSp>
              <p:nvCxnSpPr>
                <p:cNvPr id="5662" name="Google Shape;5662;p626"/>
                <p:cNvCxnSpPr>
                  <a:stCxn id="5656" idx="6"/>
                </p:cNvCxnSpPr>
                <p:nvPr/>
              </p:nvCxnSpPr>
              <p:spPr>
                <a:xfrm>
                  <a:off x="7100109" y="3825032"/>
                  <a:ext cx="429600" cy="0"/>
                </a:xfrm>
                <a:prstGeom prst="straightConnector1">
                  <a:avLst/>
                </a:prstGeom>
                <a:noFill/>
                <a:ln w="12700" cap="flat" cmpd="sng">
                  <a:solidFill>
                    <a:srgbClr val="7F7F7F">
                      <a:alpha val="49411"/>
                    </a:srgbClr>
                  </a:solidFill>
                  <a:prstDash val="solid"/>
                  <a:miter lim="800000"/>
                  <a:headEnd type="none" w="sm" len="sm"/>
                  <a:tailEnd type="none" w="sm" len="sm"/>
                </a:ln>
              </p:spPr>
            </p:cxnSp>
            <p:sp>
              <p:nvSpPr>
                <p:cNvPr id="5663" name="Google Shape;5663;p626"/>
                <p:cNvSpPr txBox="1"/>
                <p:nvPr/>
              </p:nvSpPr>
              <p:spPr>
                <a:xfrm>
                  <a:off x="4084838" y="2106061"/>
                  <a:ext cx="852257" cy="371262"/>
                </a:xfrm>
                <a:prstGeom prst="rect">
                  <a:avLst/>
                </a:prstGeom>
                <a:blipFill rotWithShape="1">
                  <a:blip r:embed="rId7">
                    <a:alphaModFix/>
                  </a:blip>
                  <a:stretch>
                    <a:fillRect b="-5878"/>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664" name="Google Shape;5664;p626"/>
                <p:cNvSpPr txBox="1"/>
                <p:nvPr/>
              </p:nvSpPr>
              <p:spPr>
                <a:xfrm>
                  <a:off x="3496688" y="1778926"/>
                  <a:ext cx="852257" cy="408387"/>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665" name="Google Shape;5665;p626"/>
                <p:cNvSpPr txBox="1"/>
                <p:nvPr/>
              </p:nvSpPr>
              <p:spPr>
                <a:xfrm>
                  <a:off x="4087418" y="2676516"/>
                  <a:ext cx="852257" cy="371262"/>
                </a:xfrm>
                <a:prstGeom prst="rect">
                  <a:avLst/>
                </a:prstGeom>
                <a:blipFill rotWithShape="1">
                  <a:blip r:embed="rId9">
                    <a:alphaModFix/>
                  </a:blip>
                  <a:stretch>
                    <a:fillRect b="-7998"/>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666" name="Google Shape;5666;p626"/>
                <p:cNvSpPr txBox="1"/>
                <p:nvPr/>
              </p:nvSpPr>
              <p:spPr>
                <a:xfrm>
                  <a:off x="4095927" y="3290201"/>
                  <a:ext cx="852257" cy="371262"/>
                </a:xfrm>
                <a:prstGeom prst="rect">
                  <a:avLst/>
                </a:prstGeom>
                <a:blipFill rotWithShape="1">
                  <a:blip r:embed="rId10">
                    <a:alphaModFix/>
                  </a:blip>
                  <a:stretch>
                    <a:fillRect b="-5878"/>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667" name="Google Shape;5667;p626"/>
                <p:cNvSpPr txBox="1"/>
                <p:nvPr/>
              </p:nvSpPr>
              <p:spPr>
                <a:xfrm>
                  <a:off x="4096296" y="4364229"/>
                  <a:ext cx="852257" cy="371262"/>
                </a:xfrm>
                <a:prstGeom prst="rect">
                  <a:avLst/>
                </a:prstGeom>
                <a:blipFill rotWithShape="1">
                  <a:blip r:embed="rId11">
                    <a:alphaModFix/>
                  </a:blip>
                  <a:stretch>
                    <a:fillRect b="-5878"/>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cxnSp>
              <p:nvCxnSpPr>
                <p:cNvPr id="5668" name="Google Shape;5668;p626"/>
                <p:cNvCxnSpPr/>
                <p:nvPr/>
              </p:nvCxnSpPr>
              <p:spPr>
                <a:xfrm>
                  <a:off x="8035867" y="3825031"/>
                  <a:ext cx="481682" cy="0"/>
                </a:xfrm>
                <a:prstGeom prst="straightConnector1">
                  <a:avLst/>
                </a:prstGeom>
                <a:noFill/>
                <a:ln w="12700" cap="flat" cmpd="sng">
                  <a:solidFill>
                    <a:srgbClr val="7F7F7F">
                      <a:alpha val="49411"/>
                    </a:srgbClr>
                  </a:solidFill>
                  <a:prstDash val="solid"/>
                  <a:miter lim="800000"/>
                  <a:headEnd type="none" w="sm" len="sm"/>
                  <a:tailEnd type="triangle" w="med" len="med"/>
                </a:ln>
              </p:spPr>
            </p:cxnSp>
            <p:grpSp>
              <p:nvGrpSpPr>
                <p:cNvPr id="5669" name="Google Shape;5669;p626"/>
                <p:cNvGrpSpPr/>
                <p:nvPr/>
              </p:nvGrpSpPr>
              <p:grpSpPr>
                <a:xfrm>
                  <a:off x="1794197" y="2813044"/>
                  <a:ext cx="1631790" cy="1513896"/>
                  <a:chOff x="1101738" y="3100594"/>
                  <a:chExt cx="1631790" cy="1513896"/>
                </a:xfrm>
              </p:grpSpPr>
              <p:sp>
                <p:nvSpPr>
                  <p:cNvPr id="5670" name="Google Shape;5670;p626"/>
                  <p:cNvSpPr txBox="1"/>
                  <p:nvPr/>
                </p:nvSpPr>
                <p:spPr>
                  <a:xfrm>
                    <a:off x="1101738" y="3635265"/>
                    <a:ext cx="1290595" cy="408387"/>
                  </a:xfrm>
                  <a:prstGeom prst="rect">
                    <a:avLst/>
                  </a:prstGeom>
                  <a:noFill/>
                  <a:ln>
                    <a:noFill/>
                  </a:ln>
                </p:spPr>
                <p:txBody>
                  <a:bodyPr spcFirstLastPara="1" wrap="square" lIns="91425" tIns="45700" rIns="91425" bIns="45700" anchor="t" anchorCtr="0">
                    <a:spAutoFit/>
                  </a:bodyPr>
                  <a:lstStyle/>
                  <a:p>
                    <a:pPr algn="ctr">
                      <a:buSzPts val="1600"/>
                    </a:pPr>
                    <a:r>
                      <a:rPr lang="es-ES" sz="1600" dirty="0">
                        <a:solidFill>
                          <a:schemeClr val="dk1"/>
                        </a:solidFill>
                        <a:latin typeface="SamsungOne 400" pitchFamily="34" charset="0"/>
                        <a:ea typeface="SamsungOne 400" pitchFamily="34" charset="0"/>
                      </a:rPr>
                      <a:t>Entrada</a:t>
                    </a:r>
                    <a:endParaRPr lang="es-ES" dirty="0">
                      <a:latin typeface="SamsungOne 400" pitchFamily="34" charset="0"/>
                      <a:ea typeface="SamsungOne 400" pitchFamily="34" charset="0"/>
                    </a:endParaRPr>
                  </a:p>
                </p:txBody>
              </p:sp>
              <p:sp>
                <p:nvSpPr>
                  <p:cNvPr id="5671" name="Google Shape;5671;p626"/>
                  <p:cNvSpPr/>
                  <p:nvPr/>
                </p:nvSpPr>
                <p:spPr>
                  <a:xfrm>
                    <a:off x="2264592" y="3100594"/>
                    <a:ext cx="468936" cy="1513896"/>
                  </a:xfrm>
                  <a:prstGeom prst="rightArrow">
                    <a:avLst>
                      <a:gd name="adj1" fmla="val 50000"/>
                      <a:gd name="adj2" fmla="val 50000"/>
                    </a:avLst>
                  </a:prstGeom>
                  <a:gradFill>
                    <a:gsLst>
                      <a:gs pos="0">
                        <a:srgbClr val="BFBFBF">
                          <a:alpha val="0"/>
                        </a:srgbClr>
                      </a:gs>
                      <a:gs pos="12000">
                        <a:srgbClr val="BFBFBF">
                          <a:alpha val="0"/>
                        </a:srgbClr>
                      </a:gs>
                      <a:gs pos="100000">
                        <a:srgbClr val="BFBFBF"/>
                      </a:gs>
                    </a:gsLst>
                    <a:lin ang="0" scaled="0"/>
                  </a:gradFill>
                  <a:ln>
                    <a:noFill/>
                  </a:ln>
                </p:spPr>
                <p:txBody>
                  <a:bodyPr spcFirstLastPara="1" wrap="square" lIns="91425" tIns="45700" rIns="91425" bIns="45700" anchor="ctr" anchorCtr="0">
                    <a:noAutofit/>
                  </a:bodyPr>
                  <a:lstStyle/>
                  <a:p>
                    <a:pPr algn="ctr">
                      <a:buSzPts val="1100"/>
                    </a:pPr>
                    <a:endParaRPr lang="es-ES" sz="1100">
                      <a:solidFill>
                        <a:schemeClr val="lt1"/>
                      </a:solidFill>
                      <a:latin typeface="Calibri"/>
                      <a:ea typeface="Calibri"/>
                      <a:cs typeface="Calibri"/>
                      <a:sym typeface="Calibri"/>
                    </a:endParaRPr>
                  </a:p>
                </p:txBody>
              </p:sp>
            </p:grpSp>
            <p:grpSp>
              <p:nvGrpSpPr>
                <p:cNvPr id="5672" name="Google Shape;5672;p626"/>
                <p:cNvGrpSpPr/>
                <p:nvPr/>
              </p:nvGrpSpPr>
              <p:grpSpPr>
                <a:xfrm>
                  <a:off x="8230841" y="3557788"/>
                  <a:ext cx="2361016" cy="540316"/>
                  <a:chOff x="8230841" y="3845338"/>
                  <a:chExt cx="2361016" cy="540316"/>
                </a:xfrm>
              </p:grpSpPr>
              <p:sp>
                <p:nvSpPr>
                  <p:cNvPr id="5673" name="Google Shape;5673;p626"/>
                  <p:cNvSpPr txBox="1"/>
                  <p:nvPr/>
                </p:nvSpPr>
                <p:spPr>
                  <a:xfrm>
                    <a:off x="8230841" y="3958302"/>
                    <a:ext cx="1290595" cy="315572"/>
                  </a:xfrm>
                  <a:prstGeom prst="rect">
                    <a:avLst/>
                  </a:prstGeom>
                  <a:noFill/>
                  <a:ln>
                    <a:noFill/>
                  </a:ln>
                </p:spPr>
                <p:txBody>
                  <a:bodyPr spcFirstLastPara="1" wrap="square" lIns="91425" tIns="45700" rIns="91425" bIns="45700" anchor="t" anchorCtr="0">
                    <a:spAutoFit/>
                  </a:bodyPr>
                  <a:lstStyle/>
                  <a:p>
                    <a:pPr algn="ctr">
                      <a:buSzPts val="1100"/>
                    </a:pPr>
                    <a:r>
                      <a:rPr lang="es-ES" sz="1100" dirty="0">
                        <a:solidFill>
                          <a:schemeClr val="dk1"/>
                        </a:solidFill>
                        <a:latin typeface="SamsungOne 400" pitchFamily="34" charset="0"/>
                        <a:ea typeface="SamsungOne 400" pitchFamily="34" charset="0"/>
                      </a:rPr>
                      <a:t>Salida</a:t>
                    </a:r>
                    <a:endParaRPr lang="es-ES" dirty="0">
                      <a:latin typeface="SamsungOne 400" pitchFamily="34" charset="0"/>
                      <a:ea typeface="SamsungOne 400" pitchFamily="34" charset="0"/>
                    </a:endParaRPr>
                  </a:p>
                </p:txBody>
              </p:sp>
              <p:grpSp>
                <p:nvGrpSpPr>
                  <p:cNvPr id="5674" name="Google Shape;5674;p626"/>
                  <p:cNvGrpSpPr/>
                  <p:nvPr/>
                </p:nvGrpSpPr>
                <p:grpSpPr>
                  <a:xfrm>
                    <a:off x="9739600" y="3845338"/>
                    <a:ext cx="852257" cy="540316"/>
                    <a:chOff x="9357859" y="3845338"/>
                    <a:chExt cx="852257" cy="540316"/>
                  </a:xfrm>
                </p:grpSpPr>
                <p:sp>
                  <p:nvSpPr>
                    <p:cNvPr id="5675" name="Google Shape;5675;p626"/>
                    <p:cNvSpPr/>
                    <p:nvPr/>
                  </p:nvSpPr>
                  <p:spPr>
                    <a:xfrm>
                      <a:off x="9484580" y="3845338"/>
                      <a:ext cx="504000" cy="534487"/>
                    </a:xfrm>
                    <a:prstGeom prst="ellipse">
                      <a:avLst/>
                    </a:prstGeom>
                    <a:solidFill>
                      <a:srgbClr val="00B050">
                        <a:alpha val="20000"/>
                      </a:srgbClr>
                    </a:solidFill>
                    <a:ln w="1905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algn="ctr">
                        <a:buSzPts val="1100"/>
                      </a:pPr>
                      <a:endParaRPr lang="es-ES" sz="1100">
                        <a:solidFill>
                          <a:schemeClr val="lt1"/>
                        </a:solidFill>
                        <a:latin typeface="Calibri"/>
                        <a:ea typeface="Calibri"/>
                        <a:cs typeface="Calibri"/>
                        <a:sym typeface="Calibri"/>
                      </a:endParaRPr>
                    </a:p>
                  </p:txBody>
                </p:sp>
                <p:sp>
                  <p:nvSpPr>
                    <p:cNvPr id="5676" name="Google Shape;5676;p626"/>
                    <p:cNvSpPr txBox="1"/>
                    <p:nvPr/>
                  </p:nvSpPr>
                  <p:spPr>
                    <a:xfrm>
                      <a:off x="9357859" y="3847325"/>
                      <a:ext cx="852257" cy="538329"/>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grpSp>
              <p:sp>
                <p:nvSpPr>
                  <p:cNvPr id="5677" name="Google Shape;5677;p626"/>
                  <p:cNvSpPr/>
                  <p:nvPr/>
                </p:nvSpPr>
                <p:spPr>
                  <a:xfrm>
                    <a:off x="9296386" y="4001069"/>
                    <a:ext cx="435006" cy="205055"/>
                  </a:xfrm>
                  <a:prstGeom prst="leftRightArrow">
                    <a:avLst>
                      <a:gd name="adj1" fmla="val 50000"/>
                      <a:gd name="adj2" fmla="val 50000"/>
                    </a:avLst>
                  </a:prstGeom>
                  <a:solidFill>
                    <a:srgbClr val="A5A5A5"/>
                  </a:solidFill>
                  <a:ln>
                    <a:noFill/>
                  </a:ln>
                </p:spPr>
                <p:txBody>
                  <a:bodyPr spcFirstLastPara="1" wrap="square" lIns="91425" tIns="45700" rIns="91425" bIns="45700" anchor="ctr" anchorCtr="0">
                    <a:noAutofit/>
                  </a:bodyPr>
                  <a:lstStyle/>
                  <a:p>
                    <a:pPr algn="ctr">
                      <a:buSzPts val="1100"/>
                    </a:pPr>
                    <a:endParaRPr lang="es-ES" sz="1100">
                      <a:solidFill>
                        <a:schemeClr val="lt1"/>
                      </a:solidFill>
                      <a:latin typeface="Calibri"/>
                      <a:ea typeface="Calibri"/>
                      <a:cs typeface="Calibri"/>
                      <a:sym typeface="Calibri"/>
                    </a:endParaRPr>
                  </a:p>
                </p:txBody>
              </p:sp>
            </p:grpSp>
          </p:grpSp>
          <p:sp>
            <p:nvSpPr>
              <p:cNvPr id="5678" name="Google Shape;5678;p626"/>
              <p:cNvSpPr/>
              <p:nvPr/>
            </p:nvSpPr>
            <p:spPr>
              <a:xfrm>
                <a:off x="2815748" y="2600984"/>
                <a:ext cx="404261" cy="2863946"/>
              </a:xfrm>
              <a:prstGeom prst="roundRect">
                <a:avLst>
                  <a:gd name="adj" fmla="val 50000"/>
                </a:avLst>
              </a:prstGeom>
              <a:noFill/>
              <a:ln w="127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buSzPts val="1100"/>
                </a:pPr>
                <a:endParaRPr lang="es-ES" sz="1100">
                  <a:solidFill>
                    <a:schemeClr val="lt1"/>
                  </a:solidFill>
                  <a:latin typeface="Calibri"/>
                  <a:ea typeface="Calibri"/>
                  <a:cs typeface="Calibri"/>
                  <a:sym typeface="Calibri"/>
                </a:endParaRPr>
              </a:p>
            </p:txBody>
          </p:sp>
        </p:grpSp>
        <p:sp>
          <p:nvSpPr>
            <p:cNvPr id="5679" name="Google Shape;5679;p626"/>
            <p:cNvSpPr/>
            <p:nvPr/>
          </p:nvSpPr>
          <p:spPr>
            <a:xfrm>
              <a:off x="5920917" y="3549980"/>
              <a:ext cx="443091" cy="443091"/>
            </a:xfrm>
            <a:prstGeom prst="ellipse">
              <a:avLst/>
            </a:prstGeom>
            <a:solidFill>
              <a:srgbClr val="C5D1F7">
                <a:alpha val="49411"/>
              </a:srgbClr>
            </a:solidFill>
            <a:ln w="19050" cap="flat" cmpd="sng">
              <a:solidFill>
                <a:srgbClr val="1D48D1"/>
              </a:solidFill>
              <a:prstDash val="solid"/>
              <a:miter lim="800000"/>
              <a:headEnd type="none" w="sm" len="sm"/>
              <a:tailEnd type="none" w="sm" len="sm"/>
            </a:ln>
          </p:spPr>
          <p:txBody>
            <a:bodyPr spcFirstLastPara="1" wrap="square" lIns="91425" tIns="45700" rIns="91425" bIns="45700" anchor="ctr" anchorCtr="0">
              <a:noAutofit/>
            </a:bodyPr>
            <a:lstStyle/>
            <a:p>
              <a:pPr algn="ctr">
                <a:buSzPts val="1200"/>
              </a:pPr>
              <a:endParaRPr lang="es-ES" sz="1200">
                <a:solidFill>
                  <a:schemeClr val="lt1"/>
                </a:solidFill>
                <a:latin typeface="Calibri"/>
                <a:ea typeface="Calibri"/>
                <a:cs typeface="Calibri"/>
                <a:sym typeface="Calibri"/>
              </a:endParaRPr>
            </a:p>
          </p:txBody>
        </p:sp>
        <p:sp>
          <p:nvSpPr>
            <p:cNvPr id="5680" name="Google Shape;5680;p626"/>
            <p:cNvSpPr/>
            <p:nvPr/>
          </p:nvSpPr>
          <p:spPr>
            <a:xfrm>
              <a:off x="6007256" y="3668107"/>
              <a:ext cx="296258" cy="206069"/>
            </a:xfrm>
            <a:custGeom>
              <a:avLst/>
              <a:gdLst/>
              <a:ahLst/>
              <a:cxnLst/>
              <a:rect l="l" t="t" r="r" b="b"/>
              <a:pathLst>
                <a:path w="452761" h="310719" extrusionOk="0">
                  <a:moveTo>
                    <a:pt x="0" y="310719"/>
                  </a:moveTo>
                  <a:cubicBezTo>
                    <a:pt x="64363" y="298882"/>
                    <a:pt x="128726" y="287045"/>
                    <a:pt x="177553" y="248575"/>
                  </a:cubicBezTo>
                  <a:cubicBezTo>
                    <a:pt x="226380" y="210105"/>
                    <a:pt x="247095" y="121328"/>
                    <a:pt x="292963" y="79899"/>
                  </a:cubicBezTo>
                  <a:cubicBezTo>
                    <a:pt x="338831" y="38470"/>
                    <a:pt x="399495" y="4439"/>
                    <a:pt x="452761" y="0"/>
                  </a:cubicBezTo>
                </a:path>
              </a:pathLst>
            </a:cu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SzPts val="1400"/>
              </a:pPr>
              <a:endParaRPr lang="es-ES">
                <a:solidFill>
                  <a:schemeClr val="lt1"/>
                </a:solidFill>
                <a:latin typeface="SamsungOne 400" pitchFamily="34" charset="0"/>
                <a:ea typeface="SamsungOne 400" pitchFamily="34" charset="0"/>
              </a:endParaRPr>
            </a:p>
          </p:txBody>
        </p:sp>
        <p:sp>
          <p:nvSpPr>
            <p:cNvPr id="5681" name="Google Shape;5681;p626"/>
            <p:cNvSpPr/>
            <p:nvPr/>
          </p:nvSpPr>
          <p:spPr>
            <a:xfrm rot="10800000" flipH="1">
              <a:off x="5260877" y="4060951"/>
              <a:ext cx="132165" cy="521191"/>
            </a:xfrm>
            <a:prstGeom prst="downArrow">
              <a:avLst>
                <a:gd name="adj1" fmla="val 50000"/>
                <a:gd name="adj2" fmla="val 50000"/>
              </a:avLst>
            </a:prstGeom>
            <a:gradFill>
              <a:gsLst>
                <a:gs pos="0">
                  <a:schemeClr val="lt1"/>
                </a:gs>
                <a:gs pos="100000">
                  <a:srgbClr val="FF0000"/>
                </a:gs>
              </a:gsLst>
              <a:lin ang="5400000" scaled="0"/>
            </a:gra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5682" name="Google Shape;5682;p626"/>
            <p:cNvSpPr/>
            <p:nvPr/>
          </p:nvSpPr>
          <p:spPr>
            <a:xfrm rot="10800000" flipH="1">
              <a:off x="7051577" y="4060951"/>
              <a:ext cx="132165" cy="521191"/>
            </a:xfrm>
            <a:prstGeom prst="downArrow">
              <a:avLst>
                <a:gd name="adj1" fmla="val 50000"/>
                <a:gd name="adj2" fmla="val 50000"/>
              </a:avLst>
            </a:prstGeom>
            <a:gradFill>
              <a:gsLst>
                <a:gs pos="0">
                  <a:schemeClr val="lt1"/>
                </a:gs>
                <a:gs pos="100000">
                  <a:srgbClr val="FF0000"/>
                </a:gs>
              </a:gsLst>
              <a:lin ang="5400000" scaled="0"/>
            </a:gra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5683" name="Google Shape;5683;p626"/>
            <p:cNvSpPr/>
            <p:nvPr/>
          </p:nvSpPr>
          <p:spPr>
            <a:xfrm>
              <a:off x="8130580" y="2979440"/>
              <a:ext cx="132165" cy="521191"/>
            </a:xfrm>
            <a:prstGeom prst="downArrow">
              <a:avLst>
                <a:gd name="adj1" fmla="val 50000"/>
                <a:gd name="adj2" fmla="val 50000"/>
              </a:avLst>
            </a:prstGeom>
            <a:gradFill>
              <a:gsLst>
                <a:gs pos="0">
                  <a:schemeClr val="lt1"/>
                </a:gs>
                <a:gs pos="100000">
                  <a:srgbClr val="FF0000"/>
                </a:gs>
              </a:gsLst>
              <a:lin ang="5400000" scaled="0"/>
            </a:gra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5684" name="Google Shape;5684;p626"/>
            <p:cNvSpPr/>
            <p:nvPr/>
          </p:nvSpPr>
          <p:spPr>
            <a:xfrm rot="10800000" flipH="1">
              <a:off x="3185465" y="4701127"/>
              <a:ext cx="132165" cy="521191"/>
            </a:xfrm>
            <a:prstGeom prst="downArrow">
              <a:avLst>
                <a:gd name="adj1" fmla="val 50000"/>
                <a:gd name="adj2" fmla="val 50000"/>
              </a:avLst>
            </a:prstGeom>
            <a:gradFill>
              <a:gsLst>
                <a:gs pos="0">
                  <a:schemeClr val="lt1"/>
                </a:gs>
                <a:gs pos="100000">
                  <a:srgbClr val="FF0000"/>
                </a:gs>
              </a:gsLst>
              <a:lin ang="5400000" scaled="0"/>
            </a:gra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5685" name="Google Shape;5685;p626"/>
            <p:cNvSpPr txBox="1"/>
            <p:nvPr/>
          </p:nvSpPr>
          <p:spPr>
            <a:xfrm>
              <a:off x="2719162" y="5066840"/>
              <a:ext cx="1115098" cy="261610"/>
            </a:xfrm>
            <a:prstGeom prst="rect">
              <a:avLst/>
            </a:prstGeom>
            <a:noFill/>
            <a:ln>
              <a:noFill/>
            </a:ln>
          </p:spPr>
          <p:txBody>
            <a:bodyPr spcFirstLastPara="1" wrap="square" lIns="91425" tIns="45700" rIns="91425" bIns="45700" anchor="t" anchorCtr="0">
              <a:spAutoFit/>
            </a:bodyPr>
            <a:lstStyle/>
            <a:p>
              <a:pPr algn="ctr">
                <a:buSzPts val="1100"/>
              </a:pPr>
              <a:r>
                <a:rPr lang="es-ES" sz="1100">
                  <a:solidFill>
                    <a:srgbClr val="FF0000"/>
                  </a:solidFill>
                  <a:latin typeface="SamsungOne 400" pitchFamily="34" charset="0"/>
                  <a:ea typeface="SamsungOne 400" pitchFamily="34" charset="0"/>
                </a:rPr>
                <a:t>Parámetros</a:t>
              </a:r>
              <a:endParaRPr lang="es-ES">
                <a:latin typeface="SamsungOne 400" pitchFamily="34" charset="0"/>
                <a:ea typeface="SamsungOne 400" pitchFamily="34" charset="0"/>
              </a:endParaRPr>
            </a:p>
          </p:txBody>
        </p:sp>
        <p:sp>
          <p:nvSpPr>
            <p:cNvPr id="5686" name="Google Shape;5686;p626"/>
            <p:cNvSpPr txBox="1"/>
            <p:nvPr/>
          </p:nvSpPr>
          <p:spPr>
            <a:xfrm>
              <a:off x="4872631" y="4365200"/>
              <a:ext cx="836576" cy="461624"/>
            </a:xfrm>
            <a:prstGeom prst="rect">
              <a:avLst/>
            </a:prstGeom>
            <a:noFill/>
            <a:ln>
              <a:noFill/>
            </a:ln>
          </p:spPr>
          <p:txBody>
            <a:bodyPr spcFirstLastPara="1" wrap="square" lIns="91425" tIns="45700" rIns="91425" bIns="45700" anchor="t" anchorCtr="0">
              <a:spAutoFit/>
            </a:bodyPr>
            <a:lstStyle/>
            <a:p>
              <a:pPr algn="ctr">
                <a:lnSpc>
                  <a:spcPct val="150000"/>
                </a:lnSpc>
                <a:buSzPts val="1600"/>
              </a:pPr>
              <a:r>
                <a:rPr lang="es-ES" sz="1600" i="1">
                  <a:solidFill>
                    <a:srgbClr val="FF0000"/>
                  </a:solidFill>
                  <a:latin typeface="Cambria Math"/>
                  <a:ea typeface="Cambria Math"/>
                  <a:cs typeface="Cambria Math"/>
                  <a:sym typeface="Cambria Math"/>
                </a:rPr>
                <a:t>S</a:t>
              </a:r>
              <a:endParaRPr lang="es-ES">
                <a:latin typeface="SamsungOne 400" pitchFamily="34" charset="0"/>
                <a:ea typeface="SamsungOne 400" pitchFamily="34" charset="0"/>
              </a:endParaRPr>
            </a:p>
          </p:txBody>
        </p:sp>
        <p:sp>
          <p:nvSpPr>
            <p:cNvPr id="5687" name="Google Shape;5687;p626"/>
            <p:cNvSpPr txBox="1"/>
            <p:nvPr/>
          </p:nvSpPr>
          <p:spPr>
            <a:xfrm>
              <a:off x="6148803" y="4335921"/>
              <a:ext cx="1968238" cy="492442"/>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688" name="Google Shape;5688;p626"/>
            <p:cNvSpPr txBox="1"/>
            <p:nvPr/>
          </p:nvSpPr>
          <p:spPr>
            <a:xfrm>
              <a:off x="6148803" y="4629872"/>
              <a:ext cx="1968238" cy="518091"/>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689" name="Google Shape;5689;p626"/>
            <p:cNvSpPr txBox="1"/>
            <p:nvPr/>
          </p:nvSpPr>
          <p:spPr>
            <a:xfrm>
              <a:off x="7414760" y="2607703"/>
              <a:ext cx="1647161" cy="518091"/>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grpSp>
      <p:sp>
        <p:nvSpPr>
          <p:cNvPr id="53" name="Google Shape;196;p5"/>
          <p:cNvSpPr/>
          <p:nvPr/>
        </p:nvSpPr>
        <p:spPr>
          <a:xfrm>
            <a:off x="10969176" y="6491429"/>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sp>
        <p:nvSpPr>
          <p:cNvPr id="55" name="Google Shape;5475;p617"/>
          <p:cNvSpPr/>
          <p:nvPr/>
        </p:nvSpPr>
        <p:spPr>
          <a:xfrm>
            <a:off x="3541573" y="250488"/>
            <a:ext cx="5111011"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3.2. Conceptos básicos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ECAD-02E6-6C22-9B73-3347A4220A47}"/>
              </a:ext>
            </a:extLst>
          </p:cNvPr>
          <p:cNvSpPr>
            <a:spLocks noGrp="1"/>
          </p:cNvSpPr>
          <p:nvPr>
            <p:ph type="title"/>
          </p:nvPr>
        </p:nvSpPr>
        <p:spPr/>
        <p:txBody>
          <a:bodyPr/>
          <a:lstStyle/>
          <a:p>
            <a:r>
              <a:rPr lang="es-419" dirty="0"/>
              <a:t>Resumen</a:t>
            </a:r>
            <a:endParaRPr lang="en-US" dirty="0"/>
          </a:p>
        </p:txBody>
      </p:sp>
      <p:sp>
        <p:nvSpPr>
          <p:cNvPr id="5" name="TextBox 4">
            <a:extLst>
              <a:ext uri="{FF2B5EF4-FFF2-40B4-BE49-F238E27FC236}">
                <a16:creationId xmlns:a16="http://schemas.microsoft.com/office/drawing/2014/main" id="{98A8F440-99B7-51D3-B1B9-0AE9806937A3}"/>
              </a:ext>
            </a:extLst>
          </p:cNvPr>
          <p:cNvSpPr txBox="1"/>
          <p:nvPr/>
        </p:nvSpPr>
        <p:spPr>
          <a:xfrm>
            <a:off x="2108200" y="1804650"/>
            <a:ext cx="7975600" cy="369331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s-ES" sz="1800" dirty="0"/>
              <a:t>La regresión logística predice si algo pertenece a una categoría u otra (como sí/no). Lo hace calculando una combinación de tus variables de entrada (por ejemplo, edad, peso, o ingresos) usando una fórmula similar a una línea recta.</a:t>
            </a:r>
          </a:p>
          <a:p>
            <a:r>
              <a:rPr lang="es-ES" sz="1800" dirty="0"/>
              <a:t>Luego, aplica una transformación especial llamada </a:t>
            </a:r>
            <a:r>
              <a:rPr lang="es-ES" sz="1800" b="1" dirty="0"/>
              <a:t>función sigmoide</a:t>
            </a:r>
            <a:r>
              <a:rPr lang="es-ES" sz="1800" dirty="0"/>
              <a:t>, que toma cualquier número y lo convierte en un valor entre 0 y 1. Esto representa la probabilidad de que el resultado sea "1" (por ejemplo, aprobar un examen o comprar un producto).</a:t>
            </a:r>
          </a:p>
          <a:p>
            <a:r>
              <a:rPr lang="es-ES" sz="1800" dirty="0"/>
              <a:t>En lugar de minimizar errores como en la regresión lineal, ajusta el modelo para maximizar la coincidencia entre sus predicciones y los resultados reales usando un enfoque llamado </a:t>
            </a:r>
            <a:r>
              <a:rPr lang="es-ES" sz="1800" b="1" dirty="0"/>
              <a:t>máxima verosimilitud</a:t>
            </a:r>
            <a:r>
              <a:rPr lang="es-ES" sz="1800" dirty="0"/>
              <a:t>. Al final, establece un umbral (por ejemplo, 0.5) para decidir si la respuesta final es "sí" o "no".</a:t>
            </a:r>
          </a:p>
        </p:txBody>
      </p:sp>
    </p:spTree>
    <p:extLst>
      <p:ext uri="{BB962C8B-B14F-4D97-AF65-F5344CB8AC3E}">
        <p14:creationId xmlns:p14="http://schemas.microsoft.com/office/powerpoint/2010/main" val="2457022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94"/>
        <p:cNvGrpSpPr/>
        <p:nvPr/>
      </p:nvGrpSpPr>
      <p:grpSpPr>
        <a:xfrm>
          <a:off x="0" y="0"/>
          <a:ext cx="0" cy="0"/>
          <a:chOff x="0" y="0"/>
          <a:chExt cx="0" cy="0"/>
        </a:xfrm>
      </p:grpSpPr>
      <p:sp>
        <p:nvSpPr>
          <p:cNvPr id="5698" name="Google Shape;5698;p627"/>
          <p:cNvSpPr/>
          <p:nvPr/>
        </p:nvSpPr>
        <p:spPr>
          <a:xfrm>
            <a:off x="331917" y="1162353"/>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Entrenamiento por algoritmo de descenso de gradiente</a:t>
            </a:r>
            <a:endParaRPr lang="es-ES" dirty="0">
              <a:latin typeface="Samsung Sharp Sans" pitchFamily="2" charset="0"/>
              <a:ea typeface="Samsung Sharp Sans" pitchFamily="2" charset="0"/>
              <a:cs typeface="Samsung Sharp Sans" pitchFamily="2" charset="0"/>
            </a:endParaRPr>
          </a:p>
        </p:txBody>
      </p:sp>
      <p:sp>
        <p:nvSpPr>
          <p:cNvPr id="21" name="Google Shape;5475;p617"/>
          <p:cNvSpPr/>
          <p:nvPr/>
        </p:nvSpPr>
        <p:spPr>
          <a:xfrm>
            <a:off x="3541573" y="250488"/>
            <a:ext cx="5111011"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3.2. Conceptos básicos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pic>
        <p:nvPicPr>
          <p:cNvPr id="3" name="Picture 2">
            <a:extLst>
              <a:ext uri="{FF2B5EF4-FFF2-40B4-BE49-F238E27FC236}">
                <a16:creationId xmlns:a16="http://schemas.microsoft.com/office/drawing/2014/main" id="{60EB0952-5217-CD97-97DD-E22FA7D64807}"/>
              </a:ext>
            </a:extLst>
          </p:cNvPr>
          <p:cNvPicPr>
            <a:picLocks noChangeAspect="1"/>
          </p:cNvPicPr>
          <p:nvPr/>
        </p:nvPicPr>
        <p:blipFill>
          <a:blip r:embed="rId3"/>
          <a:stretch>
            <a:fillRect/>
          </a:stretch>
        </p:blipFill>
        <p:spPr>
          <a:xfrm>
            <a:off x="331917" y="1487895"/>
            <a:ext cx="8916644" cy="1400370"/>
          </a:xfrm>
          <a:prstGeom prst="rect">
            <a:avLst/>
          </a:prstGeom>
        </p:spPr>
      </p:pic>
      <p:pic>
        <p:nvPicPr>
          <p:cNvPr id="5" name="Picture 4">
            <a:extLst>
              <a:ext uri="{FF2B5EF4-FFF2-40B4-BE49-F238E27FC236}">
                <a16:creationId xmlns:a16="http://schemas.microsoft.com/office/drawing/2014/main" id="{2DA4CB66-9ABF-0A7D-F230-3AB9E292EE55}"/>
              </a:ext>
            </a:extLst>
          </p:cNvPr>
          <p:cNvPicPr>
            <a:picLocks noChangeAspect="1"/>
          </p:cNvPicPr>
          <p:nvPr/>
        </p:nvPicPr>
        <p:blipFill>
          <a:blip r:embed="rId4"/>
          <a:srcRect l="2119"/>
          <a:stretch/>
        </p:blipFill>
        <p:spPr>
          <a:xfrm>
            <a:off x="331917" y="2998364"/>
            <a:ext cx="8121203" cy="2097523"/>
          </a:xfrm>
          <a:prstGeom prst="rect">
            <a:avLst/>
          </a:prstGeom>
        </p:spPr>
      </p:pic>
      <p:sp>
        <p:nvSpPr>
          <p:cNvPr id="5741" name="Google Shape;5741;p629"/>
          <p:cNvSpPr txBox="1"/>
          <p:nvPr/>
        </p:nvSpPr>
        <p:spPr>
          <a:xfrm>
            <a:off x="8453120" y="3366549"/>
            <a:ext cx="3554159" cy="2556787"/>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48"/>
        <p:cNvGrpSpPr/>
        <p:nvPr/>
      </p:nvGrpSpPr>
      <p:grpSpPr>
        <a:xfrm>
          <a:off x="0" y="0"/>
          <a:ext cx="0" cy="0"/>
          <a:chOff x="0" y="0"/>
          <a:chExt cx="0" cy="0"/>
        </a:xfrm>
      </p:grpSpPr>
      <p:sp>
        <p:nvSpPr>
          <p:cNvPr id="5752" name="Google Shape;5752;p630"/>
          <p:cNvSpPr/>
          <p:nvPr/>
        </p:nvSpPr>
        <p:spPr>
          <a:xfrm>
            <a:off x="230840" y="992013"/>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Entrenamiento por algoritmo de descenso de gradiente</a:t>
            </a:r>
          </a:p>
        </p:txBody>
      </p:sp>
      <p:sp>
        <p:nvSpPr>
          <p:cNvPr id="5753" name="Google Shape;5753;p630"/>
          <p:cNvSpPr/>
          <p:nvPr/>
        </p:nvSpPr>
        <p:spPr>
          <a:xfrm>
            <a:off x="504719" y="1394984"/>
            <a:ext cx="8632800" cy="6480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754" name="Google Shape;5754;p630"/>
          <p:cNvSpPr txBox="1"/>
          <p:nvPr/>
        </p:nvSpPr>
        <p:spPr>
          <a:xfrm>
            <a:off x="3509988" y="2103038"/>
            <a:ext cx="2549764" cy="887231"/>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755" name="Google Shape;5755;p630"/>
          <p:cNvSpPr/>
          <p:nvPr/>
        </p:nvSpPr>
        <p:spPr>
          <a:xfrm>
            <a:off x="504719" y="3245131"/>
            <a:ext cx="8632800" cy="64800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756" name="Google Shape;5756;p630"/>
          <p:cNvSpPr/>
          <p:nvPr/>
        </p:nvSpPr>
        <p:spPr>
          <a:xfrm>
            <a:off x="638832" y="1448876"/>
            <a:ext cx="8494200" cy="215400"/>
          </a:xfrm>
          <a:prstGeom prst="rect">
            <a:avLst/>
          </a:prstGeom>
          <a:solidFill>
            <a:schemeClr val="lt1"/>
          </a:solidFill>
          <a:ln>
            <a:noFill/>
          </a:ln>
        </p:spPr>
        <p:txBody>
          <a:bodyPr spcFirstLastPara="1" wrap="square" lIns="0" tIns="0" rIns="0" bIns="0" anchor="t" anchorCtr="0">
            <a:noAutofit/>
          </a:bodyPr>
          <a:lstStyle/>
          <a:p>
            <a:r>
              <a:rPr lang="es-ES">
                <a:solidFill>
                  <a:schemeClr val="dk1"/>
                </a:solidFill>
                <a:latin typeface="SamsungOne 400" pitchFamily="34" charset="0"/>
                <a:ea typeface="SamsungOne 400" pitchFamily="34" charset="0"/>
              </a:rPr>
              <a:t>El gradiente de </a:t>
            </a:r>
            <a:r>
              <a:rPr lang="es-ES" i="1">
                <a:solidFill>
                  <a:srgbClr val="FF0000"/>
                </a:solidFill>
                <a:latin typeface="SamsungOne 400" pitchFamily="34" charset="0"/>
                <a:ea typeface="SamsungOne 400" pitchFamily="34" charset="0"/>
              </a:rPr>
              <a:t>L(   )</a:t>
            </a:r>
            <a:r>
              <a:rPr lang="es-ES">
                <a:solidFill>
                  <a:srgbClr val="FF0000"/>
                </a:solidFill>
                <a:latin typeface="SamsungOne 400" pitchFamily="34" charset="0"/>
                <a:ea typeface="SamsungOne 400" pitchFamily="34" charset="0"/>
              </a:rPr>
              <a:t> </a:t>
            </a:r>
            <a:r>
              <a:rPr lang="es-ES">
                <a:solidFill>
                  <a:schemeClr val="dk1"/>
                </a:solidFill>
                <a:latin typeface="SamsungOne 400" pitchFamily="34" charset="0"/>
                <a:ea typeface="SamsungOne 400" pitchFamily="34" charset="0"/>
              </a:rPr>
              <a:t>se denota como            que también es función del conjunto de parámetros {     } o </a:t>
            </a:r>
            <a:endParaRPr lang="es-ES">
              <a:latin typeface="SamsungOne 400" pitchFamily="34" charset="0"/>
              <a:ea typeface="SamsungOne 400" pitchFamily="34" charset="0"/>
            </a:endParaRPr>
          </a:p>
        </p:txBody>
      </p:sp>
      <p:pic>
        <p:nvPicPr>
          <p:cNvPr id="5757" name="Google Shape;5757;p630"/>
          <p:cNvPicPr preferRelativeResize="0"/>
          <p:nvPr/>
        </p:nvPicPr>
        <p:blipFill>
          <a:blip r:embed="rId6">
            <a:alphaModFix/>
          </a:blip>
          <a:stretch>
            <a:fillRect/>
          </a:stretch>
        </p:blipFill>
        <p:spPr>
          <a:xfrm>
            <a:off x="2040883" y="1448851"/>
            <a:ext cx="132585" cy="215450"/>
          </a:xfrm>
          <a:prstGeom prst="rect">
            <a:avLst/>
          </a:prstGeom>
          <a:noFill/>
          <a:ln>
            <a:noFill/>
          </a:ln>
        </p:spPr>
      </p:pic>
      <p:pic>
        <p:nvPicPr>
          <p:cNvPr id="5758" name="Google Shape;5758;p630"/>
          <p:cNvPicPr preferRelativeResize="0"/>
          <p:nvPr/>
        </p:nvPicPr>
        <p:blipFill>
          <a:blip r:embed="rId7">
            <a:alphaModFix/>
          </a:blip>
          <a:stretch>
            <a:fillRect/>
          </a:stretch>
        </p:blipFill>
        <p:spPr>
          <a:xfrm>
            <a:off x="3598133" y="1448876"/>
            <a:ext cx="514561" cy="215400"/>
          </a:xfrm>
          <a:prstGeom prst="rect">
            <a:avLst/>
          </a:prstGeom>
          <a:noFill/>
          <a:ln>
            <a:noFill/>
          </a:ln>
        </p:spPr>
      </p:pic>
      <p:pic>
        <p:nvPicPr>
          <p:cNvPr id="5759" name="Google Shape;5759;p630"/>
          <p:cNvPicPr preferRelativeResize="0"/>
          <p:nvPr/>
        </p:nvPicPr>
        <p:blipFill>
          <a:blip r:embed="rId8">
            <a:alphaModFix/>
          </a:blip>
          <a:stretch>
            <a:fillRect/>
          </a:stretch>
        </p:blipFill>
        <p:spPr>
          <a:xfrm>
            <a:off x="8059017" y="1394984"/>
            <a:ext cx="221525" cy="265850"/>
          </a:xfrm>
          <a:prstGeom prst="rect">
            <a:avLst/>
          </a:prstGeom>
          <a:noFill/>
          <a:ln>
            <a:noFill/>
          </a:ln>
        </p:spPr>
      </p:pic>
      <p:pic>
        <p:nvPicPr>
          <p:cNvPr id="5760" name="Google Shape;5760;p630"/>
          <p:cNvPicPr preferRelativeResize="0"/>
          <p:nvPr/>
        </p:nvPicPr>
        <p:blipFill>
          <a:blip r:embed="rId9">
            <a:alphaModFix/>
          </a:blip>
          <a:stretch>
            <a:fillRect/>
          </a:stretch>
        </p:blipFill>
        <p:spPr>
          <a:xfrm>
            <a:off x="8807508" y="1448851"/>
            <a:ext cx="132585" cy="215450"/>
          </a:xfrm>
          <a:prstGeom prst="rect">
            <a:avLst/>
          </a:prstGeom>
          <a:noFill/>
          <a:ln>
            <a:noFill/>
          </a:ln>
        </p:spPr>
      </p:pic>
      <p:sp>
        <p:nvSpPr>
          <p:cNvPr id="5761" name="Google Shape;5761;p630"/>
          <p:cNvSpPr/>
          <p:nvPr/>
        </p:nvSpPr>
        <p:spPr>
          <a:xfrm>
            <a:off x="638832" y="1774776"/>
            <a:ext cx="4922400" cy="215400"/>
          </a:xfrm>
          <a:prstGeom prst="rect">
            <a:avLst/>
          </a:prstGeom>
          <a:solidFill>
            <a:schemeClr val="lt1"/>
          </a:solidFill>
          <a:ln>
            <a:noFill/>
          </a:ln>
        </p:spPr>
        <p:txBody>
          <a:bodyPr spcFirstLastPara="1" wrap="square" lIns="0" tIns="0" rIns="0" bIns="0" anchor="t" anchorCtr="0">
            <a:noAutofit/>
          </a:bodyPr>
          <a:lstStyle/>
          <a:p>
            <a:r>
              <a:rPr lang="es-ES">
                <a:solidFill>
                  <a:schemeClr val="dk1"/>
                </a:solidFill>
                <a:latin typeface="SamsungOne 400" pitchFamily="34" charset="0"/>
                <a:ea typeface="SamsungOne 400" pitchFamily="34" charset="0"/>
              </a:rPr>
              <a:t>La expresión para el gradiente            es:</a:t>
            </a:r>
            <a:endParaRPr lang="es-ES">
              <a:latin typeface="SamsungOne 400" pitchFamily="34" charset="0"/>
              <a:ea typeface="SamsungOne 400" pitchFamily="34" charset="0"/>
            </a:endParaRPr>
          </a:p>
        </p:txBody>
      </p:sp>
      <p:pic>
        <p:nvPicPr>
          <p:cNvPr id="5762" name="Google Shape;5762;p630"/>
          <p:cNvPicPr preferRelativeResize="0"/>
          <p:nvPr/>
        </p:nvPicPr>
        <p:blipFill>
          <a:blip r:embed="rId7">
            <a:alphaModFix/>
          </a:blip>
          <a:stretch>
            <a:fillRect/>
          </a:stretch>
        </p:blipFill>
        <p:spPr>
          <a:xfrm>
            <a:off x="3083583" y="1775951"/>
            <a:ext cx="514561" cy="215400"/>
          </a:xfrm>
          <a:prstGeom prst="rect">
            <a:avLst/>
          </a:prstGeom>
          <a:noFill/>
          <a:ln>
            <a:noFill/>
          </a:ln>
        </p:spPr>
      </p:pic>
      <p:sp>
        <p:nvSpPr>
          <p:cNvPr id="5763" name="Google Shape;5763;p630"/>
          <p:cNvSpPr/>
          <p:nvPr/>
        </p:nvSpPr>
        <p:spPr>
          <a:xfrm>
            <a:off x="681170" y="3334476"/>
            <a:ext cx="5917200" cy="215400"/>
          </a:xfrm>
          <a:prstGeom prst="rect">
            <a:avLst/>
          </a:prstGeom>
          <a:solidFill>
            <a:schemeClr val="lt1"/>
          </a:solidFill>
          <a:ln>
            <a:noFill/>
          </a:ln>
        </p:spPr>
        <p:txBody>
          <a:bodyPr spcFirstLastPara="1" wrap="square" lIns="0" tIns="0" rIns="0" bIns="0" anchor="t" anchorCtr="0">
            <a:noAutofit/>
          </a:bodyPr>
          <a:lstStyle/>
          <a:p>
            <a:r>
              <a:rPr lang="es-ES">
                <a:solidFill>
                  <a:schemeClr val="dk1"/>
                </a:solidFill>
                <a:latin typeface="SamsungOne 400" pitchFamily="34" charset="0"/>
                <a:ea typeface="SamsungOne 400" pitchFamily="34" charset="0"/>
              </a:rPr>
              <a:t>El crecimiento de </a:t>
            </a:r>
            <a:r>
              <a:rPr lang="es-ES" i="1">
                <a:solidFill>
                  <a:srgbClr val="FF0000"/>
                </a:solidFill>
                <a:latin typeface="SamsungOne 400" pitchFamily="34" charset="0"/>
                <a:ea typeface="SamsungOne 400" pitchFamily="34" charset="0"/>
              </a:rPr>
              <a:t>L(   )</a:t>
            </a:r>
            <a:r>
              <a:rPr lang="es-ES">
                <a:solidFill>
                  <a:schemeClr val="dk1"/>
                </a:solidFill>
                <a:latin typeface="SamsungOne 400" pitchFamily="34" charset="0"/>
                <a:ea typeface="SamsungOne 400" pitchFamily="34" charset="0"/>
              </a:rPr>
              <a:t> es más pronunciado a lo largo de la dirección de</a:t>
            </a:r>
            <a:endParaRPr lang="es-ES">
              <a:latin typeface="SamsungOne 400" pitchFamily="34" charset="0"/>
              <a:ea typeface="SamsungOne 400" pitchFamily="34" charset="0"/>
            </a:endParaRPr>
          </a:p>
        </p:txBody>
      </p:sp>
      <p:pic>
        <p:nvPicPr>
          <p:cNvPr id="5764" name="Google Shape;5764;p630"/>
          <p:cNvPicPr preferRelativeResize="0"/>
          <p:nvPr/>
        </p:nvPicPr>
        <p:blipFill>
          <a:blip r:embed="rId6">
            <a:alphaModFix/>
          </a:blip>
          <a:stretch>
            <a:fillRect/>
          </a:stretch>
        </p:blipFill>
        <p:spPr>
          <a:xfrm>
            <a:off x="2244671" y="3334451"/>
            <a:ext cx="132585" cy="215450"/>
          </a:xfrm>
          <a:prstGeom prst="rect">
            <a:avLst/>
          </a:prstGeom>
          <a:noFill/>
          <a:ln>
            <a:noFill/>
          </a:ln>
        </p:spPr>
      </p:pic>
      <p:pic>
        <p:nvPicPr>
          <p:cNvPr id="5765" name="Google Shape;5765;p630"/>
          <p:cNvPicPr preferRelativeResize="0"/>
          <p:nvPr/>
        </p:nvPicPr>
        <p:blipFill>
          <a:blip r:embed="rId7">
            <a:alphaModFix/>
          </a:blip>
          <a:stretch>
            <a:fillRect/>
          </a:stretch>
        </p:blipFill>
        <p:spPr>
          <a:xfrm>
            <a:off x="6380696" y="3334476"/>
            <a:ext cx="514561" cy="215400"/>
          </a:xfrm>
          <a:prstGeom prst="rect">
            <a:avLst/>
          </a:prstGeom>
          <a:noFill/>
          <a:ln>
            <a:noFill/>
          </a:ln>
        </p:spPr>
      </p:pic>
      <p:sp>
        <p:nvSpPr>
          <p:cNvPr id="5766" name="Google Shape;5766;p630"/>
          <p:cNvSpPr/>
          <p:nvPr/>
        </p:nvSpPr>
        <p:spPr>
          <a:xfrm>
            <a:off x="909770" y="3639276"/>
            <a:ext cx="5917200" cy="215400"/>
          </a:xfrm>
          <a:prstGeom prst="rect">
            <a:avLst/>
          </a:prstGeom>
          <a:solidFill>
            <a:schemeClr val="lt1"/>
          </a:solidFill>
          <a:ln>
            <a:noFill/>
          </a:ln>
        </p:spPr>
        <p:txBody>
          <a:bodyPr spcFirstLastPara="1" wrap="square" lIns="0" tIns="0" rIns="0" bIns="0" anchor="t" anchorCtr="0">
            <a:noAutofit/>
          </a:bodyPr>
          <a:lstStyle/>
          <a:p>
            <a:r>
              <a:rPr lang="es-ES">
                <a:solidFill>
                  <a:schemeClr val="dk1"/>
                </a:solidFill>
                <a:latin typeface="SamsungOne 400" pitchFamily="34" charset="0"/>
                <a:ea typeface="SamsungOne 400" pitchFamily="34" charset="0"/>
              </a:rPr>
              <a:t>El descenso de </a:t>
            </a:r>
            <a:r>
              <a:rPr lang="es-ES" i="1">
                <a:solidFill>
                  <a:srgbClr val="FF0000"/>
                </a:solidFill>
                <a:latin typeface="SamsungOne 400" pitchFamily="34" charset="0"/>
                <a:ea typeface="SamsungOne 400" pitchFamily="34" charset="0"/>
              </a:rPr>
              <a:t>L(   )</a:t>
            </a:r>
            <a:r>
              <a:rPr lang="es-ES">
                <a:solidFill>
                  <a:schemeClr val="dk1"/>
                </a:solidFill>
                <a:latin typeface="SamsungOne 400" pitchFamily="34" charset="0"/>
                <a:ea typeface="SamsungOne 400" pitchFamily="34" charset="0"/>
              </a:rPr>
              <a:t> es más pronunciada a lo largo de la dirección de -</a:t>
            </a:r>
            <a:endParaRPr lang="es-ES">
              <a:latin typeface="SamsungOne 400" pitchFamily="34" charset="0"/>
              <a:ea typeface="SamsungOne 400" pitchFamily="34" charset="0"/>
            </a:endParaRPr>
          </a:p>
        </p:txBody>
      </p:sp>
      <p:pic>
        <p:nvPicPr>
          <p:cNvPr id="5767" name="Google Shape;5767;p630"/>
          <p:cNvPicPr preferRelativeResize="0"/>
          <p:nvPr/>
        </p:nvPicPr>
        <p:blipFill>
          <a:blip r:embed="rId6">
            <a:alphaModFix/>
          </a:blip>
          <a:stretch>
            <a:fillRect/>
          </a:stretch>
        </p:blipFill>
        <p:spPr>
          <a:xfrm>
            <a:off x="2244671" y="3639251"/>
            <a:ext cx="132585" cy="215450"/>
          </a:xfrm>
          <a:prstGeom prst="rect">
            <a:avLst/>
          </a:prstGeom>
          <a:noFill/>
          <a:ln>
            <a:noFill/>
          </a:ln>
        </p:spPr>
      </p:pic>
      <p:pic>
        <p:nvPicPr>
          <p:cNvPr id="5768" name="Google Shape;5768;p630"/>
          <p:cNvPicPr preferRelativeResize="0"/>
          <p:nvPr/>
        </p:nvPicPr>
        <p:blipFill>
          <a:blip r:embed="rId7">
            <a:alphaModFix/>
          </a:blip>
          <a:stretch>
            <a:fillRect/>
          </a:stretch>
        </p:blipFill>
        <p:spPr>
          <a:xfrm>
            <a:off x="6549821" y="3639276"/>
            <a:ext cx="514561" cy="215400"/>
          </a:xfrm>
          <a:prstGeom prst="rect">
            <a:avLst/>
          </a:prstGeom>
          <a:noFill/>
          <a:ln>
            <a:noFill/>
          </a:ln>
        </p:spPr>
      </p:pic>
      <p:sp>
        <p:nvSpPr>
          <p:cNvPr id="24" name="Google Shape;196;p5"/>
          <p:cNvSpPr/>
          <p:nvPr/>
        </p:nvSpPr>
        <p:spPr>
          <a:xfrm>
            <a:off x="10969176" y="6491429"/>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sp>
        <p:nvSpPr>
          <p:cNvPr id="25" name="Google Shape;5475;p617"/>
          <p:cNvSpPr/>
          <p:nvPr/>
        </p:nvSpPr>
        <p:spPr>
          <a:xfrm>
            <a:off x="3541573" y="250488"/>
            <a:ext cx="5111011"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3.2. Conceptos básicos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pic>
        <p:nvPicPr>
          <p:cNvPr id="3" name="Picture 2">
            <a:extLst>
              <a:ext uri="{FF2B5EF4-FFF2-40B4-BE49-F238E27FC236}">
                <a16:creationId xmlns:a16="http://schemas.microsoft.com/office/drawing/2014/main" id="{ABC2604E-7625-16F9-E777-AAE3C63D062C}"/>
              </a:ext>
            </a:extLst>
          </p:cNvPr>
          <p:cNvPicPr>
            <a:picLocks noChangeAspect="1"/>
          </p:cNvPicPr>
          <p:nvPr/>
        </p:nvPicPr>
        <p:blipFill>
          <a:blip r:embed="rId10"/>
          <a:stretch>
            <a:fillRect/>
          </a:stretch>
        </p:blipFill>
        <p:spPr>
          <a:xfrm>
            <a:off x="7183516" y="2252327"/>
            <a:ext cx="4747340" cy="315679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90"/>
        <p:cNvGrpSpPr/>
        <p:nvPr/>
      </p:nvGrpSpPr>
      <p:grpSpPr>
        <a:xfrm>
          <a:off x="0" y="0"/>
          <a:ext cx="0" cy="0"/>
          <a:chOff x="0" y="0"/>
          <a:chExt cx="0" cy="0"/>
        </a:xfrm>
      </p:grpSpPr>
      <p:sp>
        <p:nvSpPr>
          <p:cNvPr id="5794" name="Google Shape;5794;p632"/>
          <p:cNvSpPr/>
          <p:nvPr/>
        </p:nvSpPr>
        <p:spPr>
          <a:xfrm>
            <a:off x="240472" y="1070589"/>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Entrenamiento por algoritmo de descenso de gradiente</a:t>
            </a:r>
            <a:endParaRPr lang="es-ES" dirty="0">
              <a:latin typeface="Samsung Sharp Sans" pitchFamily="2" charset="0"/>
              <a:ea typeface="Samsung Sharp Sans" pitchFamily="2" charset="0"/>
              <a:cs typeface="Samsung Sharp Sans" pitchFamily="2" charset="0"/>
            </a:endParaRPr>
          </a:p>
        </p:txBody>
      </p:sp>
      <p:sp>
        <p:nvSpPr>
          <p:cNvPr id="2" name="CuadroTexto 1">
            <a:extLst>
              <a:ext uri="{FF2B5EF4-FFF2-40B4-BE49-F238E27FC236}">
                <a16:creationId xmlns:a16="http://schemas.microsoft.com/office/drawing/2014/main" id="{F3C3FDEF-18F1-1F5B-266D-E81EA898D5D3}"/>
              </a:ext>
            </a:extLst>
          </p:cNvPr>
          <p:cNvSpPr txBox="1"/>
          <p:nvPr/>
        </p:nvSpPr>
        <p:spPr>
          <a:xfrm>
            <a:off x="628732" y="1380084"/>
            <a:ext cx="7098384" cy="1815882"/>
          </a:xfrm>
          <a:prstGeom prst="rect">
            <a:avLst/>
          </a:prstGeom>
          <a:noFill/>
        </p:spPr>
        <p:txBody>
          <a:bodyPr wrap="square" rtlCol="0">
            <a:spAutoFit/>
          </a:bodyPr>
          <a:lstStyle/>
          <a:p>
            <a:r>
              <a:rPr lang="es-MX" dirty="0"/>
              <a:t>L(B) es minimizado iterativamente en pequeños “pasos” moviendo el valor B en descenso del gradiente. </a:t>
            </a:r>
          </a:p>
          <a:p>
            <a:pPr marL="342900" indent="-342900">
              <a:buAutoNum type="arabicParenR"/>
            </a:pPr>
            <a:r>
              <a:rPr lang="es-MX" dirty="0"/>
              <a:t>B es inicializado al azar</a:t>
            </a:r>
          </a:p>
          <a:p>
            <a:pPr marL="342900" indent="-342900">
              <a:buAutoNum type="arabicParenR"/>
            </a:pPr>
            <a:r>
              <a:rPr lang="es-MX" dirty="0"/>
              <a:t>Calcula el gradiente</a:t>
            </a:r>
          </a:p>
          <a:p>
            <a:pPr marL="342900" indent="-342900">
              <a:buAutoNum type="arabicParenR"/>
            </a:pPr>
            <a:r>
              <a:rPr lang="es-MX" dirty="0"/>
              <a:t>Actualiza B paso a paso: …..</a:t>
            </a:r>
          </a:p>
          <a:p>
            <a:pPr marL="342900" lvl="2" indent="-342900">
              <a:buAutoNum type="arabicParenR"/>
            </a:pPr>
            <a:r>
              <a:rPr lang="es-MX" dirty="0"/>
              <a:t>La rapidez de la conversión es controlado por la tasa de aprendizaje</a:t>
            </a:r>
          </a:p>
          <a:p>
            <a:pPr marL="342900" lvl="2" indent="-342900">
              <a:buAutoNum type="arabicParenR"/>
            </a:pPr>
            <a:r>
              <a:rPr lang="es-MX" dirty="0"/>
              <a:t>Repite los pasos a partir del segundo paso para un número fijo de tiempos (épocas)</a:t>
            </a:r>
          </a:p>
        </p:txBody>
      </p:sp>
      <p:sp>
        <p:nvSpPr>
          <p:cNvPr id="9" name="Google Shape;196;p5"/>
          <p:cNvSpPr/>
          <p:nvPr/>
        </p:nvSpPr>
        <p:spPr>
          <a:xfrm>
            <a:off x="10969176" y="6491429"/>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sp>
        <p:nvSpPr>
          <p:cNvPr id="10" name="Google Shape;5475;p617"/>
          <p:cNvSpPr/>
          <p:nvPr/>
        </p:nvSpPr>
        <p:spPr>
          <a:xfrm>
            <a:off x="3541573" y="250488"/>
            <a:ext cx="5111011"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3.2. Conceptos básicos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
        <p:nvSpPr>
          <p:cNvPr id="3" name="Google Shape;5805;p633">
            <a:extLst>
              <a:ext uri="{FF2B5EF4-FFF2-40B4-BE49-F238E27FC236}">
                <a16:creationId xmlns:a16="http://schemas.microsoft.com/office/drawing/2014/main" id="{0DF134E2-2F2F-BEC9-5115-8CD2E31F6079}"/>
              </a:ext>
            </a:extLst>
          </p:cNvPr>
          <p:cNvSpPr/>
          <p:nvPr/>
        </p:nvSpPr>
        <p:spPr>
          <a:xfrm>
            <a:off x="2029211" y="3085619"/>
            <a:ext cx="8632825" cy="345461"/>
          </a:xfrm>
          <a:prstGeom prst="rect">
            <a:avLst/>
          </a:prstGeom>
          <a:noFill/>
          <a:ln>
            <a:noFill/>
          </a:ln>
        </p:spPr>
        <p:txBody>
          <a:bodyPr spcFirstLastPara="1" wrap="square" lIns="0" tIns="72000" rIns="144000" bIns="72000" anchor="t" anchorCtr="0">
            <a:spAutoFit/>
          </a:bodyPr>
          <a:lstStyle/>
          <a:p>
            <a:pPr marL="182526" indent="-182526">
              <a:buClr>
                <a:srgbClr val="193EB0"/>
              </a:buClr>
              <a:buSzPts val="1300"/>
              <a:buFont typeface="Arial"/>
              <a:buChar char="‣"/>
            </a:pPr>
            <a:r>
              <a:rPr lang="es-ES" sz="1300">
                <a:solidFill>
                  <a:srgbClr val="262626"/>
                </a:solidFill>
                <a:latin typeface="SamsungOne 400" pitchFamily="34" charset="0"/>
                <a:ea typeface="SamsungOne 400" pitchFamily="34" charset="0"/>
              </a:rPr>
              <a:t>𝐿(𝜷) se minimiza iterativamente en pequeños “pasos” empujando 𝜷 a lo largo de la dirección</a:t>
            </a:r>
            <a:r>
              <a:rPr lang="es-ES" sz="1300">
                <a:solidFill>
                  <a:srgbClr val="FF0000"/>
                </a:solidFill>
                <a:latin typeface="SamsungOne 400" pitchFamily="34" charset="0"/>
                <a:ea typeface="SamsungOne 400" pitchFamily="34" charset="0"/>
              </a:rPr>
              <a:t>−</a:t>
            </a:r>
            <a:r>
              <a:rPr lang="es-ES" sz="1300">
                <a:solidFill>
                  <a:srgbClr val="193EB0"/>
                </a:solidFill>
                <a:latin typeface="SamsungOne 400" pitchFamily="34" charset="0"/>
                <a:ea typeface="SamsungOne 400" pitchFamily="34" charset="0"/>
              </a:rPr>
              <a:t>𝜵𝐿(𝜷)</a:t>
            </a:r>
            <a:endParaRPr lang="es-ES" sz="1300">
              <a:solidFill>
                <a:srgbClr val="262626"/>
              </a:solidFill>
              <a:latin typeface="SamsungOne 400" pitchFamily="34" charset="0"/>
              <a:ea typeface="SamsungOne 400" pitchFamily="34" charset="0"/>
            </a:endParaRPr>
          </a:p>
        </p:txBody>
      </p:sp>
      <p:grpSp>
        <p:nvGrpSpPr>
          <p:cNvPr id="4" name="Google Shape;5806;p633">
            <a:extLst>
              <a:ext uri="{FF2B5EF4-FFF2-40B4-BE49-F238E27FC236}">
                <a16:creationId xmlns:a16="http://schemas.microsoft.com/office/drawing/2014/main" id="{8F1056F2-8635-4909-282C-2C49DAAB4693}"/>
              </a:ext>
            </a:extLst>
          </p:cNvPr>
          <p:cNvGrpSpPr/>
          <p:nvPr/>
        </p:nvGrpSpPr>
        <p:grpSpPr>
          <a:xfrm>
            <a:off x="2029211" y="3666652"/>
            <a:ext cx="7785496" cy="2657800"/>
            <a:chOff x="1058664" y="2143555"/>
            <a:chExt cx="7785496" cy="2657800"/>
          </a:xfrm>
        </p:grpSpPr>
        <p:sp>
          <p:nvSpPr>
            <p:cNvPr id="5" name="Google Shape;5807;p633">
              <a:extLst>
                <a:ext uri="{FF2B5EF4-FFF2-40B4-BE49-F238E27FC236}">
                  <a16:creationId xmlns:a16="http://schemas.microsoft.com/office/drawing/2014/main" id="{A980B5F0-97AA-D561-CD45-8EA05CE9CD89}"/>
                </a:ext>
              </a:extLst>
            </p:cNvPr>
            <p:cNvSpPr txBox="1"/>
            <p:nvPr/>
          </p:nvSpPr>
          <p:spPr>
            <a:xfrm>
              <a:off x="2784808" y="2143555"/>
              <a:ext cx="625928" cy="338554"/>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6" name="Google Shape;5808;p633">
              <a:extLst>
                <a:ext uri="{FF2B5EF4-FFF2-40B4-BE49-F238E27FC236}">
                  <a16:creationId xmlns:a16="http://schemas.microsoft.com/office/drawing/2014/main" id="{01881BB7-987B-F9A2-2EEC-AC291F3E1C19}"/>
                </a:ext>
              </a:extLst>
            </p:cNvPr>
            <p:cNvSpPr txBox="1"/>
            <p:nvPr/>
          </p:nvSpPr>
          <p:spPr>
            <a:xfrm>
              <a:off x="6842428" y="4508967"/>
              <a:ext cx="1888672" cy="292388"/>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7" name="Google Shape;5809;p633">
              <a:extLst>
                <a:ext uri="{FF2B5EF4-FFF2-40B4-BE49-F238E27FC236}">
                  <a16:creationId xmlns:a16="http://schemas.microsoft.com/office/drawing/2014/main" id="{31F9AF3B-30DC-8230-371F-2CD83E2A07B0}"/>
                </a:ext>
              </a:extLst>
            </p:cNvPr>
            <p:cNvSpPr/>
            <p:nvPr/>
          </p:nvSpPr>
          <p:spPr>
            <a:xfrm>
              <a:off x="3461718" y="3366801"/>
              <a:ext cx="335320" cy="238589"/>
            </a:xfrm>
            <a:prstGeom prst="rightArrow">
              <a:avLst>
                <a:gd name="adj1" fmla="val 73402"/>
                <a:gd name="adj2" fmla="val 56763"/>
              </a:avLst>
            </a:prstGeom>
            <a:solidFill>
              <a:schemeClr val="accent4"/>
            </a:solidFill>
            <a:ln>
              <a:noFill/>
            </a:ln>
          </p:spPr>
          <p:txBody>
            <a:bodyPr spcFirstLastPara="1" wrap="square" lIns="91425" tIns="45700" rIns="91425" bIns="45700" anchor="ctr" anchorCtr="0">
              <a:noAutofit/>
            </a:bodyPr>
            <a:lstStyle/>
            <a:p>
              <a:pPr algn="ctr">
                <a:buSzPts val="1400"/>
              </a:pPr>
              <a:endParaRPr lang="es-ES">
                <a:solidFill>
                  <a:schemeClr val="lt1"/>
                </a:solidFill>
                <a:latin typeface="Calibri"/>
                <a:ea typeface="Calibri"/>
                <a:cs typeface="Calibri"/>
                <a:sym typeface="Calibri"/>
              </a:endParaRPr>
            </a:p>
          </p:txBody>
        </p:sp>
        <p:sp>
          <p:nvSpPr>
            <p:cNvPr id="8" name="Google Shape;5810;p633">
              <a:extLst>
                <a:ext uri="{FF2B5EF4-FFF2-40B4-BE49-F238E27FC236}">
                  <a16:creationId xmlns:a16="http://schemas.microsoft.com/office/drawing/2014/main" id="{018C0B11-B8D6-5CA8-D0C7-0F03D604C8B0}"/>
                </a:ext>
              </a:extLst>
            </p:cNvPr>
            <p:cNvSpPr/>
            <p:nvPr/>
          </p:nvSpPr>
          <p:spPr>
            <a:xfrm>
              <a:off x="6244055" y="3366801"/>
              <a:ext cx="335320" cy="238589"/>
            </a:xfrm>
            <a:prstGeom prst="rightArrow">
              <a:avLst>
                <a:gd name="adj1" fmla="val 73402"/>
                <a:gd name="adj2" fmla="val 56763"/>
              </a:avLst>
            </a:prstGeom>
            <a:solidFill>
              <a:schemeClr val="accent4"/>
            </a:solidFill>
            <a:ln>
              <a:noFill/>
            </a:ln>
          </p:spPr>
          <p:txBody>
            <a:bodyPr spcFirstLastPara="1" wrap="square" lIns="91425" tIns="45700" rIns="91425" bIns="45700" anchor="ctr" anchorCtr="0">
              <a:noAutofit/>
            </a:bodyPr>
            <a:lstStyle/>
            <a:p>
              <a:pPr algn="ctr">
                <a:buSzPts val="1400"/>
              </a:pPr>
              <a:endParaRPr lang="es-ES">
                <a:solidFill>
                  <a:schemeClr val="lt1"/>
                </a:solidFill>
                <a:latin typeface="Calibri"/>
                <a:ea typeface="Calibri"/>
                <a:cs typeface="Calibri"/>
                <a:sym typeface="Calibri"/>
              </a:endParaRPr>
            </a:p>
          </p:txBody>
        </p:sp>
        <p:grpSp>
          <p:nvGrpSpPr>
            <p:cNvPr id="11" name="Google Shape;5811;p633">
              <a:extLst>
                <a:ext uri="{FF2B5EF4-FFF2-40B4-BE49-F238E27FC236}">
                  <a16:creationId xmlns:a16="http://schemas.microsoft.com/office/drawing/2014/main" id="{BFA62252-921C-F1E1-8FF5-BB7DF6896B2B}"/>
                </a:ext>
              </a:extLst>
            </p:cNvPr>
            <p:cNvGrpSpPr/>
            <p:nvPr/>
          </p:nvGrpSpPr>
          <p:grpSpPr>
            <a:xfrm>
              <a:off x="1058664" y="2510559"/>
              <a:ext cx="7785496" cy="1913890"/>
              <a:chOff x="969592" y="3441699"/>
              <a:chExt cx="7785496" cy="1913890"/>
            </a:xfrm>
          </p:grpSpPr>
          <p:grpSp>
            <p:nvGrpSpPr>
              <p:cNvPr id="12" name="Google Shape;5812;p633">
                <a:extLst>
                  <a:ext uri="{FF2B5EF4-FFF2-40B4-BE49-F238E27FC236}">
                    <a16:creationId xmlns:a16="http://schemas.microsoft.com/office/drawing/2014/main" id="{E59829D7-B720-5E17-EE8F-BE3DE42C84EB}"/>
                  </a:ext>
                </a:extLst>
              </p:cNvPr>
              <p:cNvGrpSpPr/>
              <p:nvPr/>
            </p:nvGrpSpPr>
            <p:grpSpPr>
              <a:xfrm>
                <a:off x="969592" y="3441699"/>
                <a:ext cx="2128180" cy="1828090"/>
                <a:chOff x="969592" y="3441699"/>
                <a:chExt cx="2128180" cy="1828090"/>
              </a:xfrm>
            </p:grpSpPr>
            <p:sp>
              <p:nvSpPr>
                <p:cNvPr id="21" name="Google Shape;5813;p633">
                  <a:extLst>
                    <a:ext uri="{FF2B5EF4-FFF2-40B4-BE49-F238E27FC236}">
                      <a16:creationId xmlns:a16="http://schemas.microsoft.com/office/drawing/2014/main" id="{C6672AF1-4B0A-E606-18F9-258BBD5E032E}"/>
                    </a:ext>
                  </a:extLst>
                </p:cNvPr>
                <p:cNvSpPr/>
                <p:nvPr/>
              </p:nvSpPr>
              <p:spPr>
                <a:xfrm>
                  <a:off x="1429996" y="4297941"/>
                  <a:ext cx="171601" cy="171601"/>
                </a:xfrm>
                <a:prstGeom prst="ellipse">
                  <a:avLst/>
                </a:prstGeom>
                <a:solidFill>
                  <a:srgbClr val="FF0000">
                    <a:alpha val="20000"/>
                  </a:srgbClr>
                </a:solid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SzPts val="1600"/>
                  </a:pPr>
                  <a:endParaRPr lang="es-ES" sz="1600">
                    <a:solidFill>
                      <a:schemeClr val="lt1"/>
                    </a:solidFill>
                    <a:latin typeface="Calibri"/>
                    <a:ea typeface="Calibri"/>
                    <a:cs typeface="Calibri"/>
                    <a:sym typeface="Calibri"/>
                  </a:endParaRPr>
                </a:p>
              </p:txBody>
            </p:sp>
            <p:sp>
              <p:nvSpPr>
                <p:cNvPr id="22" name="Google Shape;5814;p633">
                  <a:extLst>
                    <a:ext uri="{FF2B5EF4-FFF2-40B4-BE49-F238E27FC236}">
                      <a16:creationId xmlns:a16="http://schemas.microsoft.com/office/drawing/2014/main" id="{A4DC7B25-9E6F-B47F-F5A7-2251113E233E}"/>
                    </a:ext>
                  </a:extLst>
                </p:cNvPr>
                <p:cNvSpPr/>
                <p:nvPr/>
              </p:nvSpPr>
              <p:spPr>
                <a:xfrm>
                  <a:off x="982980" y="3489958"/>
                  <a:ext cx="2114792" cy="1779831"/>
                </a:xfrm>
                <a:custGeom>
                  <a:avLst/>
                  <a:gdLst/>
                  <a:ahLst/>
                  <a:cxnLst/>
                  <a:rect l="l" t="t" r="r" b="b"/>
                  <a:pathLst>
                    <a:path w="2179320" h="1779831" extrusionOk="0">
                      <a:moveTo>
                        <a:pt x="0" y="0"/>
                      </a:moveTo>
                      <a:cubicBezTo>
                        <a:pt x="68462" y="22543"/>
                        <a:pt x="136604" y="19527"/>
                        <a:pt x="274320" y="266700"/>
                      </a:cubicBezTo>
                      <a:cubicBezTo>
                        <a:pt x="426759" y="605790"/>
                        <a:pt x="743105" y="1438910"/>
                        <a:pt x="914633" y="1668780"/>
                      </a:cubicBezTo>
                      <a:cubicBezTo>
                        <a:pt x="1086161" y="1898650"/>
                        <a:pt x="1263483" y="1710690"/>
                        <a:pt x="1303485" y="1645920"/>
                      </a:cubicBezTo>
                      <a:cubicBezTo>
                        <a:pt x="1449496" y="1459230"/>
                        <a:pt x="1676392" y="795179"/>
                        <a:pt x="1790700" y="548640"/>
                      </a:cubicBezTo>
                      <a:cubicBezTo>
                        <a:pt x="1905008" y="302101"/>
                        <a:pt x="1939290" y="242570"/>
                        <a:pt x="2004060" y="152400"/>
                      </a:cubicBezTo>
                      <a:cubicBezTo>
                        <a:pt x="2068830" y="62230"/>
                        <a:pt x="2131695" y="15875"/>
                        <a:pt x="2179320" y="7620"/>
                      </a:cubicBezTo>
                    </a:path>
                  </a:pathLst>
                </a:custGeom>
                <a:noFill/>
                <a:ln w="1905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23" name="Google Shape;5815;p633">
                  <a:extLst>
                    <a:ext uri="{FF2B5EF4-FFF2-40B4-BE49-F238E27FC236}">
                      <a16:creationId xmlns:a16="http://schemas.microsoft.com/office/drawing/2014/main" id="{74433F4C-B8E7-9ECB-99C6-9EA14DBD7B9C}"/>
                    </a:ext>
                  </a:extLst>
                </p:cNvPr>
                <p:cNvSpPr/>
                <p:nvPr/>
              </p:nvSpPr>
              <p:spPr>
                <a:xfrm>
                  <a:off x="969592" y="3441699"/>
                  <a:ext cx="527050" cy="831197"/>
                </a:xfrm>
                <a:custGeom>
                  <a:avLst/>
                  <a:gdLst/>
                  <a:ahLst/>
                  <a:cxnLst/>
                  <a:rect l="l" t="t" r="r" b="b"/>
                  <a:pathLst>
                    <a:path w="527050" h="793750" extrusionOk="0">
                      <a:moveTo>
                        <a:pt x="0" y="0"/>
                      </a:moveTo>
                      <a:lnTo>
                        <a:pt x="527050" y="0"/>
                      </a:lnTo>
                      <a:lnTo>
                        <a:pt x="527050" y="793750"/>
                      </a:lnTo>
                    </a:path>
                  </a:pathLst>
                </a:custGeom>
                <a:noFill/>
                <a:ln w="12700" cap="flat" cmpd="sng">
                  <a:solidFill>
                    <a:srgbClr val="7F7F7F"/>
                  </a:solidFill>
                  <a:prstDash val="solid"/>
                  <a:miter lim="800000"/>
                  <a:headEnd type="none" w="sm" len="sm"/>
                  <a:tailEnd type="triangle" w="med" len="med"/>
                </a:ln>
              </p:spPr>
              <p:txBody>
                <a:bodyPr spcFirstLastPara="1" wrap="square" lIns="91425" tIns="45700" rIns="91425" bIns="45700" anchor="ctr" anchorCtr="0">
                  <a:noAutofit/>
                </a:bodyPr>
                <a:lstStyle/>
                <a:p>
                  <a:pPr algn="ctr">
                    <a:buSzPts val="1800"/>
                  </a:pPr>
                  <a:endParaRPr lang="es-ES" sz="1800">
                    <a:solidFill>
                      <a:schemeClr val="dk1"/>
                    </a:solidFill>
                    <a:latin typeface="Calibri"/>
                    <a:ea typeface="Calibri"/>
                    <a:cs typeface="Calibri"/>
                    <a:sym typeface="Calibri"/>
                  </a:endParaRPr>
                </a:p>
              </p:txBody>
            </p:sp>
          </p:grpSp>
          <p:grpSp>
            <p:nvGrpSpPr>
              <p:cNvPr id="13" name="Google Shape;5816;p633">
                <a:extLst>
                  <a:ext uri="{FF2B5EF4-FFF2-40B4-BE49-F238E27FC236}">
                    <a16:creationId xmlns:a16="http://schemas.microsoft.com/office/drawing/2014/main" id="{03DD77D7-C3A5-3CFD-C628-1656A54F14ED}"/>
                  </a:ext>
                </a:extLst>
              </p:cNvPr>
              <p:cNvGrpSpPr/>
              <p:nvPr/>
            </p:nvGrpSpPr>
            <p:grpSpPr>
              <a:xfrm>
                <a:off x="3789617" y="3441700"/>
                <a:ext cx="2131884" cy="1828089"/>
                <a:chOff x="3871458" y="3441700"/>
                <a:chExt cx="2131884" cy="1828089"/>
              </a:xfrm>
            </p:grpSpPr>
            <p:sp>
              <p:nvSpPr>
                <p:cNvPr id="18" name="Google Shape;5817;p633">
                  <a:extLst>
                    <a:ext uri="{FF2B5EF4-FFF2-40B4-BE49-F238E27FC236}">
                      <a16:creationId xmlns:a16="http://schemas.microsoft.com/office/drawing/2014/main" id="{247A1B13-196D-1BB0-799B-5BEFFC3D7E23}"/>
                    </a:ext>
                  </a:extLst>
                </p:cNvPr>
                <p:cNvSpPr/>
                <p:nvPr/>
              </p:nvSpPr>
              <p:spPr>
                <a:xfrm>
                  <a:off x="3888550" y="3489958"/>
                  <a:ext cx="2114792" cy="1779831"/>
                </a:xfrm>
                <a:custGeom>
                  <a:avLst/>
                  <a:gdLst/>
                  <a:ahLst/>
                  <a:cxnLst/>
                  <a:rect l="l" t="t" r="r" b="b"/>
                  <a:pathLst>
                    <a:path w="2179320" h="1779831" extrusionOk="0">
                      <a:moveTo>
                        <a:pt x="0" y="0"/>
                      </a:moveTo>
                      <a:cubicBezTo>
                        <a:pt x="68462" y="22543"/>
                        <a:pt x="136604" y="19527"/>
                        <a:pt x="274320" y="266700"/>
                      </a:cubicBezTo>
                      <a:cubicBezTo>
                        <a:pt x="426759" y="605790"/>
                        <a:pt x="743105" y="1438910"/>
                        <a:pt x="914633" y="1668780"/>
                      </a:cubicBezTo>
                      <a:cubicBezTo>
                        <a:pt x="1086161" y="1898650"/>
                        <a:pt x="1263483" y="1710690"/>
                        <a:pt x="1303485" y="1645920"/>
                      </a:cubicBezTo>
                      <a:cubicBezTo>
                        <a:pt x="1449496" y="1459230"/>
                        <a:pt x="1676392" y="795179"/>
                        <a:pt x="1790700" y="548640"/>
                      </a:cubicBezTo>
                      <a:cubicBezTo>
                        <a:pt x="1905008" y="302101"/>
                        <a:pt x="1939290" y="242570"/>
                        <a:pt x="2004060" y="152400"/>
                      </a:cubicBezTo>
                      <a:cubicBezTo>
                        <a:pt x="2068830" y="62230"/>
                        <a:pt x="2131695" y="15875"/>
                        <a:pt x="2179320" y="7620"/>
                      </a:cubicBezTo>
                    </a:path>
                  </a:pathLst>
                </a:custGeom>
                <a:noFill/>
                <a:ln w="1905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9" name="Google Shape;5818;p633">
                  <a:extLst>
                    <a:ext uri="{FF2B5EF4-FFF2-40B4-BE49-F238E27FC236}">
                      <a16:creationId xmlns:a16="http://schemas.microsoft.com/office/drawing/2014/main" id="{BD304AC1-B730-03D4-EEAE-52C6FAB0F5E4}"/>
                    </a:ext>
                  </a:extLst>
                </p:cNvPr>
                <p:cNvSpPr/>
                <p:nvPr/>
              </p:nvSpPr>
              <p:spPr>
                <a:xfrm>
                  <a:off x="4626123" y="4964513"/>
                  <a:ext cx="171601" cy="171601"/>
                </a:xfrm>
                <a:prstGeom prst="ellipse">
                  <a:avLst/>
                </a:prstGeom>
                <a:solidFill>
                  <a:srgbClr val="FF0000">
                    <a:alpha val="20000"/>
                  </a:srgbClr>
                </a:solid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SzPts val="1600"/>
                  </a:pPr>
                  <a:endParaRPr lang="es-ES" sz="1600">
                    <a:solidFill>
                      <a:schemeClr val="lt1"/>
                    </a:solidFill>
                    <a:latin typeface="Calibri"/>
                    <a:ea typeface="Calibri"/>
                    <a:cs typeface="Calibri"/>
                    <a:sym typeface="Calibri"/>
                  </a:endParaRPr>
                </a:p>
              </p:txBody>
            </p:sp>
            <p:sp>
              <p:nvSpPr>
                <p:cNvPr id="20" name="Google Shape;5819;p633">
                  <a:extLst>
                    <a:ext uri="{FF2B5EF4-FFF2-40B4-BE49-F238E27FC236}">
                      <a16:creationId xmlns:a16="http://schemas.microsoft.com/office/drawing/2014/main" id="{68415F01-02C6-206C-3A1C-162B2058272F}"/>
                    </a:ext>
                  </a:extLst>
                </p:cNvPr>
                <p:cNvSpPr/>
                <p:nvPr/>
              </p:nvSpPr>
              <p:spPr>
                <a:xfrm>
                  <a:off x="3871458" y="3441700"/>
                  <a:ext cx="786213" cy="1478422"/>
                </a:xfrm>
                <a:custGeom>
                  <a:avLst/>
                  <a:gdLst/>
                  <a:ahLst/>
                  <a:cxnLst/>
                  <a:rect l="l" t="t" r="r" b="b"/>
                  <a:pathLst>
                    <a:path w="786213" h="1478422" extrusionOk="0">
                      <a:moveTo>
                        <a:pt x="0" y="0"/>
                      </a:moveTo>
                      <a:lnTo>
                        <a:pt x="521294" y="0"/>
                      </a:lnTo>
                      <a:lnTo>
                        <a:pt x="521294" y="880216"/>
                      </a:lnTo>
                      <a:lnTo>
                        <a:pt x="786213" y="880216"/>
                      </a:lnTo>
                      <a:lnTo>
                        <a:pt x="786213" y="1478422"/>
                      </a:lnTo>
                    </a:path>
                  </a:pathLst>
                </a:custGeom>
                <a:noFill/>
                <a:ln w="12700" cap="flat" cmpd="sng">
                  <a:solidFill>
                    <a:srgbClr val="7F7F7F"/>
                  </a:solidFill>
                  <a:prstDash val="solid"/>
                  <a:miter lim="800000"/>
                  <a:headEnd type="none" w="sm" len="sm"/>
                  <a:tailEnd type="triangle" w="med" len="med"/>
                </a:ln>
              </p:spPr>
              <p:txBody>
                <a:bodyPr spcFirstLastPara="1" wrap="square" lIns="91425" tIns="45700" rIns="91425" bIns="45700" anchor="ctr" anchorCtr="0">
                  <a:noAutofit/>
                </a:bodyPr>
                <a:lstStyle/>
                <a:p>
                  <a:pPr algn="ctr">
                    <a:buSzPts val="1800"/>
                  </a:pPr>
                  <a:endParaRPr lang="es-ES" sz="1800">
                    <a:solidFill>
                      <a:schemeClr val="dk1"/>
                    </a:solidFill>
                    <a:latin typeface="Calibri"/>
                    <a:ea typeface="Calibri"/>
                    <a:cs typeface="Calibri"/>
                    <a:sym typeface="Calibri"/>
                  </a:endParaRPr>
                </a:p>
              </p:txBody>
            </p:sp>
          </p:grpSp>
          <p:grpSp>
            <p:nvGrpSpPr>
              <p:cNvPr id="14" name="Google Shape;5820;p633">
                <a:extLst>
                  <a:ext uri="{FF2B5EF4-FFF2-40B4-BE49-F238E27FC236}">
                    <a16:creationId xmlns:a16="http://schemas.microsoft.com/office/drawing/2014/main" id="{8E3801E3-E662-C514-2A00-EBC90964EA27}"/>
                  </a:ext>
                </a:extLst>
              </p:cNvPr>
              <p:cNvGrpSpPr/>
              <p:nvPr/>
            </p:nvGrpSpPr>
            <p:grpSpPr>
              <a:xfrm>
                <a:off x="6613347" y="3441699"/>
                <a:ext cx="2141741" cy="1913890"/>
                <a:chOff x="6613347" y="3441699"/>
                <a:chExt cx="2141741" cy="1913890"/>
              </a:xfrm>
            </p:grpSpPr>
            <p:sp>
              <p:nvSpPr>
                <p:cNvPr id="15" name="Google Shape;5821;p633">
                  <a:extLst>
                    <a:ext uri="{FF2B5EF4-FFF2-40B4-BE49-F238E27FC236}">
                      <a16:creationId xmlns:a16="http://schemas.microsoft.com/office/drawing/2014/main" id="{DBCC3C94-2F6A-D5A2-E9A6-16A330F7EE5E}"/>
                    </a:ext>
                  </a:extLst>
                </p:cNvPr>
                <p:cNvSpPr/>
                <p:nvPr/>
              </p:nvSpPr>
              <p:spPr>
                <a:xfrm>
                  <a:off x="6640296" y="3489958"/>
                  <a:ext cx="2114792" cy="1779831"/>
                </a:xfrm>
                <a:custGeom>
                  <a:avLst/>
                  <a:gdLst/>
                  <a:ahLst/>
                  <a:cxnLst/>
                  <a:rect l="l" t="t" r="r" b="b"/>
                  <a:pathLst>
                    <a:path w="2179320" h="1779831" extrusionOk="0">
                      <a:moveTo>
                        <a:pt x="0" y="0"/>
                      </a:moveTo>
                      <a:cubicBezTo>
                        <a:pt x="68462" y="22543"/>
                        <a:pt x="136604" y="19527"/>
                        <a:pt x="274320" y="266700"/>
                      </a:cubicBezTo>
                      <a:cubicBezTo>
                        <a:pt x="426759" y="605790"/>
                        <a:pt x="743105" y="1438910"/>
                        <a:pt x="914633" y="1668780"/>
                      </a:cubicBezTo>
                      <a:cubicBezTo>
                        <a:pt x="1086161" y="1898650"/>
                        <a:pt x="1263483" y="1710690"/>
                        <a:pt x="1303485" y="1645920"/>
                      </a:cubicBezTo>
                      <a:cubicBezTo>
                        <a:pt x="1449496" y="1459230"/>
                        <a:pt x="1676392" y="795179"/>
                        <a:pt x="1790700" y="548640"/>
                      </a:cubicBezTo>
                      <a:cubicBezTo>
                        <a:pt x="1905008" y="302101"/>
                        <a:pt x="1939290" y="242570"/>
                        <a:pt x="2004060" y="152400"/>
                      </a:cubicBezTo>
                      <a:cubicBezTo>
                        <a:pt x="2068830" y="62230"/>
                        <a:pt x="2131695" y="15875"/>
                        <a:pt x="2179320" y="7620"/>
                      </a:cubicBezTo>
                    </a:path>
                  </a:pathLst>
                </a:custGeom>
                <a:noFill/>
                <a:ln w="1905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6" name="Google Shape;5822;p633">
                  <a:extLst>
                    <a:ext uri="{FF2B5EF4-FFF2-40B4-BE49-F238E27FC236}">
                      <a16:creationId xmlns:a16="http://schemas.microsoft.com/office/drawing/2014/main" id="{165B79E0-8827-8630-35CE-8422D8CA9BA1}"/>
                    </a:ext>
                  </a:extLst>
                </p:cNvPr>
                <p:cNvSpPr/>
                <p:nvPr/>
              </p:nvSpPr>
              <p:spPr>
                <a:xfrm>
                  <a:off x="7611892" y="5183988"/>
                  <a:ext cx="171601" cy="171601"/>
                </a:xfrm>
                <a:prstGeom prst="ellipse">
                  <a:avLst/>
                </a:prstGeom>
                <a:solidFill>
                  <a:srgbClr val="FF0000">
                    <a:alpha val="20000"/>
                  </a:srgbClr>
                </a:solid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SzPts val="1600"/>
                  </a:pPr>
                  <a:endParaRPr lang="es-ES" sz="1600">
                    <a:solidFill>
                      <a:schemeClr val="lt1"/>
                    </a:solidFill>
                    <a:latin typeface="Calibri"/>
                    <a:ea typeface="Calibri"/>
                    <a:cs typeface="Calibri"/>
                    <a:sym typeface="Calibri"/>
                  </a:endParaRPr>
                </a:p>
              </p:txBody>
            </p:sp>
            <p:sp>
              <p:nvSpPr>
                <p:cNvPr id="17" name="Google Shape;5823;p633">
                  <a:extLst>
                    <a:ext uri="{FF2B5EF4-FFF2-40B4-BE49-F238E27FC236}">
                      <a16:creationId xmlns:a16="http://schemas.microsoft.com/office/drawing/2014/main" id="{EFB24C44-73A9-8F4F-E4EB-3CD2073F1CA3}"/>
                    </a:ext>
                  </a:extLst>
                </p:cNvPr>
                <p:cNvSpPr/>
                <p:nvPr/>
              </p:nvSpPr>
              <p:spPr>
                <a:xfrm>
                  <a:off x="6613347" y="3441699"/>
                  <a:ext cx="1042587" cy="1751887"/>
                </a:xfrm>
                <a:custGeom>
                  <a:avLst/>
                  <a:gdLst/>
                  <a:ahLst/>
                  <a:cxnLst/>
                  <a:rect l="l" t="t" r="r" b="b"/>
                  <a:pathLst>
                    <a:path w="1042587" h="1751887" extrusionOk="0">
                      <a:moveTo>
                        <a:pt x="0" y="0"/>
                      </a:moveTo>
                      <a:lnTo>
                        <a:pt x="521293" y="0"/>
                      </a:lnTo>
                      <a:lnTo>
                        <a:pt x="521293" y="888762"/>
                      </a:lnTo>
                      <a:lnTo>
                        <a:pt x="786213" y="888762"/>
                      </a:lnTo>
                      <a:lnTo>
                        <a:pt x="786213" y="1504059"/>
                      </a:lnTo>
                      <a:lnTo>
                        <a:pt x="914400" y="1504059"/>
                      </a:lnTo>
                      <a:lnTo>
                        <a:pt x="914400" y="1657884"/>
                      </a:lnTo>
                      <a:lnTo>
                        <a:pt x="1042587" y="1751887"/>
                      </a:lnTo>
                    </a:path>
                  </a:pathLst>
                </a:custGeom>
                <a:noFill/>
                <a:ln w="12700" cap="flat" cmpd="sng">
                  <a:solidFill>
                    <a:srgbClr val="7F7F7F"/>
                  </a:solidFill>
                  <a:prstDash val="solid"/>
                  <a:miter lim="800000"/>
                  <a:headEnd type="none" w="sm" len="sm"/>
                  <a:tailEnd type="triangle" w="med" len="med"/>
                </a:ln>
              </p:spPr>
              <p:txBody>
                <a:bodyPr spcFirstLastPara="1" wrap="square" lIns="91425" tIns="45700" rIns="91425" bIns="45700" anchor="ctr" anchorCtr="0">
                  <a:noAutofit/>
                </a:bodyPr>
                <a:lstStyle/>
                <a:p>
                  <a:pPr algn="ctr">
                    <a:buSzPts val="1800"/>
                  </a:pPr>
                  <a:endParaRPr lang="es-ES" sz="1800">
                    <a:solidFill>
                      <a:schemeClr val="dk1"/>
                    </a:solidFill>
                    <a:latin typeface="Calibri"/>
                    <a:ea typeface="Calibri"/>
                    <a:cs typeface="Calibri"/>
                    <a:sym typeface="Calibri"/>
                  </a:endParaRPr>
                </a:p>
              </p:txBody>
            </p:sp>
          </p:gr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241CE8-3316-EEF7-E717-E2D79CA4EC98}"/>
              </a:ext>
            </a:extLst>
          </p:cNvPr>
          <p:cNvSpPr txBox="1"/>
          <p:nvPr/>
        </p:nvSpPr>
        <p:spPr>
          <a:xfrm>
            <a:off x="5090160" y="193040"/>
            <a:ext cx="1470274" cy="400110"/>
          </a:xfrm>
          <a:prstGeom prst="rect">
            <a:avLst/>
          </a:prstGeom>
          <a:noFill/>
        </p:spPr>
        <p:txBody>
          <a:bodyPr wrap="none" rtlCol="0">
            <a:spAutoFit/>
          </a:bodyPr>
          <a:lstStyle/>
          <a:p>
            <a:r>
              <a:rPr lang="es-419" sz="2000" dirty="0">
                <a:solidFill>
                  <a:schemeClr val="bg1"/>
                </a:solidFill>
              </a:rPr>
              <a:t>RESUMEN</a:t>
            </a:r>
            <a:endParaRPr lang="en-US" sz="2000" dirty="0">
              <a:solidFill>
                <a:schemeClr val="bg1"/>
              </a:solidFill>
            </a:endParaRPr>
          </a:p>
        </p:txBody>
      </p:sp>
      <p:sp>
        <p:nvSpPr>
          <p:cNvPr id="6" name="TextBox 5">
            <a:extLst>
              <a:ext uri="{FF2B5EF4-FFF2-40B4-BE49-F238E27FC236}">
                <a16:creationId xmlns:a16="http://schemas.microsoft.com/office/drawing/2014/main" id="{3A5D582F-83AA-3670-615A-ECBB36D8F885}"/>
              </a:ext>
            </a:extLst>
          </p:cNvPr>
          <p:cNvSpPr txBox="1"/>
          <p:nvPr/>
        </p:nvSpPr>
        <p:spPr>
          <a:xfrm>
            <a:off x="769620" y="1082854"/>
            <a:ext cx="10652760" cy="5478423"/>
          </a:xfrm>
          <a:prstGeom prst="rect">
            <a:avLst/>
          </a:prstGeom>
          <a:noFill/>
        </p:spPr>
        <p:txBody>
          <a:bodyPr wrap="square">
            <a:spAutoFit/>
          </a:bodyPr>
          <a:lstStyle/>
          <a:p>
            <a:r>
              <a:rPr lang="es-ES" dirty="0"/>
              <a:t>El </a:t>
            </a:r>
            <a:r>
              <a:rPr lang="es-ES" b="1" dirty="0"/>
              <a:t>descenso de gradiente</a:t>
            </a:r>
            <a:r>
              <a:rPr lang="es-ES" dirty="0"/>
              <a:t> es un método que los algoritmos de aprendizaje automático utilizan para aprender. Su objetivo es encontrar los mejores valores (o pesos) que hacen que el modelo funcione bien con los datos. </a:t>
            </a:r>
            <a:r>
              <a:rPr lang="es-ES" b="1" dirty="0"/>
              <a:t>¿Qué es el descenso de gradiente?</a:t>
            </a:r>
            <a:br>
              <a:rPr lang="es-ES" dirty="0"/>
            </a:br>
            <a:r>
              <a:rPr lang="es-ES" dirty="0"/>
              <a:t>Es como caminar cuesta abajo en una montaña buscando el punto más bajo (llamado mínimo). Este punto representa la mejor configuración para el modelo, donde comete el menor error posible al hacer predicciones.</a:t>
            </a:r>
          </a:p>
          <a:p>
            <a:pPr>
              <a:buFont typeface="+mj-lt"/>
              <a:buAutoNum type="arabicPeriod"/>
            </a:pPr>
            <a:r>
              <a:rPr lang="es-ES" b="1" dirty="0"/>
              <a:t>Cómo funciona el proceso:</a:t>
            </a:r>
            <a:endParaRPr lang="es-ES" dirty="0"/>
          </a:p>
          <a:p>
            <a:pPr marL="742950" lvl="1" indent="-285750">
              <a:buFont typeface="+mj-lt"/>
              <a:buAutoNum type="arabicPeriod"/>
            </a:pPr>
            <a:r>
              <a:rPr lang="es-ES" dirty="0"/>
              <a:t>Se empieza con una solución inicial (valores aleatorios para los pesos).</a:t>
            </a:r>
          </a:p>
          <a:p>
            <a:pPr marL="742950" lvl="1" indent="-285750">
              <a:buFont typeface="+mj-lt"/>
              <a:buAutoNum type="arabicPeriod"/>
            </a:pPr>
            <a:r>
              <a:rPr lang="es-ES" dirty="0"/>
              <a:t>El algoritmo evalúa qué tan "mal" está la solución calculando una medida de error (como una "calificación").</a:t>
            </a:r>
          </a:p>
          <a:p>
            <a:pPr marL="742950" lvl="1" indent="-285750">
              <a:buFont typeface="+mj-lt"/>
              <a:buAutoNum type="arabicPeriod"/>
            </a:pPr>
            <a:r>
              <a:rPr lang="es-ES" dirty="0"/>
              <a:t>Luego, ajusta los pesos un poco en la dirección que reduce el error, como dar pequeños pasos hacia abajo en la montaña.</a:t>
            </a:r>
          </a:p>
          <a:p>
            <a:pPr marL="742950" lvl="1" indent="-285750">
              <a:buFont typeface="+mj-lt"/>
              <a:buAutoNum type="arabicPeriod"/>
            </a:pPr>
            <a:r>
              <a:rPr lang="es-ES" dirty="0"/>
              <a:t>Este ajuste se repite hasta que el error sea lo más bajo posible o deje de cambiar significativamente.</a:t>
            </a:r>
          </a:p>
          <a:p>
            <a:pPr>
              <a:buFont typeface="+mj-lt"/>
              <a:buAutoNum type="arabicPeriod"/>
            </a:pPr>
            <a:r>
              <a:rPr lang="es-ES" b="1" dirty="0"/>
              <a:t>Pasos pequeños o grandes (tasa de aprendizaje):</a:t>
            </a:r>
            <a:endParaRPr lang="es-ES" dirty="0"/>
          </a:p>
          <a:p>
            <a:pPr marL="742950" lvl="1" indent="-285750">
              <a:buFont typeface="+mj-lt"/>
              <a:buAutoNum type="arabicPeriod"/>
            </a:pPr>
            <a:r>
              <a:rPr lang="es-ES" dirty="0"/>
              <a:t>Los pasos pequeños (una </a:t>
            </a:r>
            <a:r>
              <a:rPr lang="es-ES" b="1" dirty="0"/>
              <a:t>tasa de aprendizaje</a:t>
            </a:r>
            <a:r>
              <a:rPr lang="es-ES" dirty="0"/>
              <a:t> baja) son seguros pero toman más tiempo.</a:t>
            </a:r>
          </a:p>
          <a:p>
            <a:pPr marL="742950" lvl="1" indent="-285750">
              <a:buFont typeface="+mj-lt"/>
              <a:buAutoNum type="arabicPeriod"/>
            </a:pPr>
            <a:r>
              <a:rPr lang="es-ES" dirty="0"/>
              <a:t>Los pasos grandes (una </a:t>
            </a:r>
            <a:r>
              <a:rPr lang="es-ES" b="1" dirty="0"/>
              <a:t>tasa de aprendizaje</a:t>
            </a:r>
            <a:r>
              <a:rPr lang="es-ES" dirty="0"/>
              <a:t> alta) pueden ser rápidos, pero también pueden saltarse el punto más bajo.</a:t>
            </a:r>
          </a:p>
          <a:p>
            <a:pPr>
              <a:buFont typeface="+mj-lt"/>
              <a:buAutoNum type="arabicPeriod"/>
            </a:pPr>
            <a:r>
              <a:rPr lang="es-ES" b="1" dirty="0"/>
              <a:t>¿Qué ajusta el algoritmo?</a:t>
            </a:r>
            <a:br>
              <a:rPr lang="es-ES" dirty="0"/>
            </a:br>
            <a:r>
              <a:rPr lang="es-ES" dirty="0"/>
              <a:t>Los pesos o parámetros que el modelo usa para hacer predicciones. Por ejemplo, en un modelo de regresión, los pesos determinan cómo cada variable afecta la predicción.</a:t>
            </a:r>
          </a:p>
          <a:p>
            <a:pPr>
              <a:buFont typeface="+mj-lt"/>
              <a:buAutoNum type="arabicPeriod"/>
            </a:pPr>
            <a:r>
              <a:rPr lang="es-ES" b="1" dirty="0"/>
              <a:t>¿Cuándo se detiene?</a:t>
            </a:r>
            <a:endParaRPr lang="es-ES" dirty="0"/>
          </a:p>
          <a:p>
            <a:pPr marL="742950" lvl="1" indent="-285750">
              <a:buFont typeface="+mj-lt"/>
              <a:buAutoNum type="arabicPeriod"/>
            </a:pPr>
            <a:r>
              <a:rPr lang="es-ES" dirty="0"/>
              <a:t>Cuando el error ya no mejora.</a:t>
            </a:r>
          </a:p>
          <a:p>
            <a:pPr marL="742950" lvl="1" indent="-285750">
              <a:buFont typeface="+mj-lt"/>
              <a:buAutoNum type="arabicPeriod"/>
            </a:pPr>
            <a:r>
              <a:rPr lang="es-ES" dirty="0"/>
              <a:t>O cuando llega a un número máximo de pasos para evitar ciclos infinitos.</a:t>
            </a:r>
          </a:p>
          <a:p>
            <a:pPr>
              <a:buFont typeface="+mj-lt"/>
              <a:buAutoNum type="arabicPeriod"/>
            </a:pPr>
            <a:r>
              <a:rPr lang="es-ES" b="1" dirty="0"/>
              <a:t>Tipos de descenso de gradiente:</a:t>
            </a:r>
            <a:endParaRPr lang="es-ES" dirty="0"/>
          </a:p>
          <a:p>
            <a:pPr marL="742950" lvl="1" indent="-285750">
              <a:buFont typeface="+mj-lt"/>
              <a:buAutoNum type="arabicPeriod"/>
            </a:pPr>
            <a:r>
              <a:rPr lang="es-ES" b="1" dirty="0" err="1"/>
              <a:t>Batch</a:t>
            </a:r>
            <a:r>
              <a:rPr lang="es-ES" b="1" dirty="0"/>
              <a:t> </a:t>
            </a:r>
            <a:r>
              <a:rPr lang="es-ES" b="1" dirty="0" err="1"/>
              <a:t>Gradient</a:t>
            </a:r>
            <a:r>
              <a:rPr lang="es-ES" b="1" dirty="0"/>
              <a:t> </a:t>
            </a:r>
            <a:r>
              <a:rPr lang="es-ES" b="1" dirty="0" err="1"/>
              <a:t>Descent</a:t>
            </a:r>
            <a:r>
              <a:rPr lang="es-ES" dirty="0"/>
              <a:t>: Usa todos los datos a la vez, pero puede ser lento.</a:t>
            </a:r>
          </a:p>
          <a:p>
            <a:pPr marL="742950" lvl="1" indent="-285750">
              <a:buFont typeface="+mj-lt"/>
              <a:buAutoNum type="arabicPeriod"/>
            </a:pPr>
            <a:r>
              <a:rPr lang="es-ES" b="1" dirty="0" err="1"/>
              <a:t>Stochastic</a:t>
            </a:r>
            <a:r>
              <a:rPr lang="es-ES" b="1" dirty="0"/>
              <a:t> </a:t>
            </a:r>
            <a:r>
              <a:rPr lang="es-ES" b="1" dirty="0" err="1"/>
              <a:t>Gradient</a:t>
            </a:r>
            <a:r>
              <a:rPr lang="es-ES" b="1" dirty="0"/>
              <a:t> </a:t>
            </a:r>
            <a:r>
              <a:rPr lang="es-ES" b="1" dirty="0" err="1"/>
              <a:t>Descent</a:t>
            </a:r>
            <a:r>
              <a:rPr lang="es-ES" b="1" dirty="0"/>
              <a:t> (SGD)</a:t>
            </a:r>
            <a:r>
              <a:rPr lang="es-ES" dirty="0"/>
              <a:t>: Usa un dato a la vez, lo que es más rápido pero menos preciso.</a:t>
            </a:r>
          </a:p>
          <a:p>
            <a:pPr marL="742950" lvl="1" indent="-285750">
              <a:buFont typeface="+mj-lt"/>
              <a:buAutoNum type="arabicPeriod"/>
            </a:pPr>
            <a:r>
              <a:rPr lang="es-ES" b="1" dirty="0"/>
              <a:t>Mini-</a:t>
            </a:r>
            <a:r>
              <a:rPr lang="es-ES" b="1" dirty="0" err="1"/>
              <a:t>Batch</a:t>
            </a:r>
            <a:r>
              <a:rPr lang="es-ES" b="1" dirty="0"/>
              <a:t> </a:t>
            </a:r>
            <a:r>
              <a:rPr lang="es-ES" b="1" dirty="0" err="1"/>
              <a:t>Gradient</a:t>
            </a:r>
            <a:r>
              <a:rPr lang="es-ES" b="1" dirty="0"/>
              <a:t> </a:t>
            </a:r>
            <a:r>
              <a:rPr lang="es-ES" b="1" dirty="0" err="1"/>
              <a:t>Descent</a:t>
            </a:r>
            <a:r>
              <a:rPr lang="es-ES" dirty="0"/>
              <a:t>: Combina ambos métodos para ser eficiente.</a:t>
            </a:r>
          </a:p>
          <a:p>
            <a:endParaRPr lang="es-ES" dirty="0"/>
          </a:p>
          <a:p>
            <a:r>
              <a:rPr lang="es-ES" dirty="0"/>
              <a:t>Piensa en el descenso de gradiente como un juego: el modelo intenta encontrar el mejor camino para hacer buenas predicciones, corrigiendo sus errores paso a paso. A veces avanza lento, a veces rápido, pero siempre busca mejorar.</a:t>
            </a:r>
          </a:p>
        </p:txBody>
      </p:sp>
    </p:spTree>
    <p:extLst>
      <p:ext uri="{BB962C8B-B14F-4D97-AF65-F5344CB8AC3E}">
        <p14:creationId xmlns:p14="http://schemas.microsoft.com/office/powerpoint/2010/main" val="3718686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28"/>
        <p:cNvGrpSpPr/>
        <p:nvPr/>
      </p:nvGrpSpPr>
      <p:grpSpPr>
        <a:xfrm>
          <a:off x="0" y="0"/>
          <a:ext cx="0" cy="0"/>
          <a:chOff x="0" y="0"/>
          <a:chExt cx="0" cy="0"/>
        </a:xfrm>
      </p:grpSpPr>
      <p:sp>
        <p:nvSpPr>
          <p:cNvPr id="5832" name="Google Shape;5832;p634"/>
          <p:cNvSpPr/>
          <p:nvPr/>
        </p:nvSpPr>
        <p:spPr>
          <a:xfrm>
            <a:off x="301432" y="1037204"/>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Entrenamiento por algoritmo de descenso de gradiente</a:t>
            </a:r>
            <a:endParaRPr lang="es-ES">
              <a:latin typeface="Samsung Sharp Sans" pitchFamily="2" charset="0"/>
              <a:ea typeface="Samsung Sharp Sans" pitchFamily="2" charset="0"/>
              <a:cs typeface="Samsung Sharp Sans" pitchFamily="2" charset="0"/>
            </a:endParaRPr>
          </a:p>
        </p:txBody>
      </p:sp>
      <p:sp>
        <p:nvSpPr>
          <p:cNvPr id="5833" name="Google Shape;5833;p634"/>
          <p:cNvSpPr/>
          <p:nvPr/>
        </p:nvSpPr>
        <p:spPr>
          <a:xfrm>
            <a:off x="575298" y="1383494"/>
            <a:ext cx="8632825" cy="345461"/>
          </a:xfrm>
          <a:prstGeom prst="rect">
            <a:avLst/>
          </a:prstGeom>
          <a:noFill/>
          <a:ln>
            <a:noFill/>
          </a:ln>
        </p:spPr>
        <p:txBody>
          <a:bodyPr spcFirstLastPara="1" wrap="square" lIns="0" tIns="72000" rIns="144000" bIns="72000" anchor="t" anchorCtr="0">
            <a:spAutoFit/>
          </a:bodyPr>
          <a:lstStyle/>
          <a:p>
            <a:pPr marL="182526" indent="-182526">
              <a:buClr>
                <a:srgbClr val="193EB0"/>
              </a:buClr>
              <a:buSzPts val="1300"/>
              <a:buFont typeface="Arial"/>
              <a:buChar char="‣"/>
            </a:pPr>
            <a:r>
              <a:rPr lang="es-ES" sz="1300" dirty="0">
                <a:solidFill>
                  <a:srgbClr val="262626"/>
                </a:solidFill>
                <a:latin typeface="SamsungOne 400" pitchFamily="34" charset="0"/>
                <a:ea typeface="SamsungOne 400" pitchFamily="34" charset="0"/>
              </a:rPr>
              <a:t>La función de gradiente en Python</a:t>
            </a:r>
            <a:endParaRPr lang="es-ES" dirty="0">
              <a:latin typeface="SamsungOne 400" pitchFamily="34" charset="0"/>
              <a:ea typeface="SamsungOne 400" pitchFamily="34" charset="0"/>
            </a:endParaRPr>
          </a:p>
        </p:txBody>
      </p:sp>
      <p:sp>
        <p:nvSpPr>
          <p:cNvPr id="5834" name="Google Shape;5834;p634"/>
          <p:cNvSpPr/>
          <p:nvPr/>
        </p:nvSpPr>
        <p:spPr>
          <a:xfrm>
            <a:off x="1811339" y="2119514"/>
            <a:ext cx="8677275" cy="1849549"/>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5835" name="Google Shape;5835;p634"/>
          <p:cNvPicPr preferRelativeResize="0"/>
          <p:nvPr/>
        </p:nvPicPr>
        <p:blipFill rotWithShape="1">
          <a:blip r:embed="rId3">
            <a:alphaModFix/>
          </a:blip>
          <a:srcRect l="1118" t="2233" r="28806" b="1"/>
          <a:stretch/>
        </p:blipFill>
        <p:spPr>
          <a:xfrm>
            <a:off x="1992313" y="2233966"/>
            <a:ext cx="8496300" cy="1663089"/>
          </a:xfrm>
          <a:prstGeom prst="rect">
            <a:avLst/>
          </a:prstGeom>
          <a:noFill/>
          <a:ln>
            <a:noFill/>
          </a:ln>
        </p:spPr>
      </p:pic>
      <p:sp>
        <p:nvSpPr>
          <p:cNvPr id="11" name="Google Shape;196;p5"/>
          <p:cNvSpPr/>
          <p:nvPr/>
        </p:nvSpPr>
        <p:spPr>
          <a:xfrm>
            <a:off x="10969176" y="6491429"/>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sp>
        <p:nvSpPr>
          <p:cNvPr id="12" name="Google Shape;5475;p617"/>
          <p:cNvSpPr/>
          <p:nvPr/>
        </p:nvSpPr>
        <p:spPr>
          <a:xfrm>
            <a:off x="3541573" y="250488"/>
            <a:ext cx="5111011"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3.2. Conceptos básicos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
        <p:nvSpPr>
          <p:cNvPr id="5846" name="Google Shape;5846;p635"/>
          <p:cNvSpPr/>
          <p:nvPr/>
        </p:nvSpPr>
        <p:spPr>
          <a:xfrm>
            <a:off x="1811339" y="4099909"/>
            <a:ext cx="8677275" cy="1849549"/>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5847" name="Google Shape;5847;p635"/>
          <p:cNvPicPr preferRelativeResize="0"/>
          <p:nvPr/>
        </p:nvPicPr>
        <p:blipFill rotWithShape="1">
          <a:blip r:embed="rId4">
            <a:alphaModFix/>
          </a:blip>
          <a:srcRect l="1052" r="26974"/>
          <a:stretch/>
        </p:blipFill>
        <p:spPr>
          <a:xfrm>
            <a:off x="1992315" y="4185259"/>
            <a:ext cx="8496299" cy="165618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cxnSp>
        <p:nvCxnSpPr>
          <p:cNvPr id="140" name="Google Shape;140;p3"/>
          <p:cNvCxnSpPr/>
          <p:nvPr/>
        </p:nvCxnSpPr>
        <p:spPr>
          <a:xfrm>
            <a:off x="772997" y="2743215"/>
            <a:ext cx="4340400" cy="0"/>
          </a:xfrm>
          <a:prstGeom prst="straightConnector1">
            <a:avLst/>
          </a:prstGeom>
          <a:noFill/>
          <a:ln w="9525" cap="flat" cmpd="sng">
            <a:solidFill>
              <a:schemeClr val="dk1"/>
            </a:solidFill>
            <a:prstDash val="solid"/>
            <a:miter lim="800000"/>
            <a:headEnd type="none" w="sm" len="sm"/>
            <a:tailEnd type="none" w="sm" len="sm"/>
          </a:ln>
        </p:spPr>
      </p:cxnSp>
      <p:cxnSp>
        <p:nvCxnSpPr>
          <p:cNvPr id="141" name="Google Shape;141;p3"/>
          <p:cNvCxnSpPr/>
          <p:nvPr/>
        </p:nvCxnSpPr>
        <p:spPr>
          <a:xfrm>
            <a:off x="5842334" y="1760255"/>
            <a:ext cx="0" cy="4380900"/>
          </a:xfrm>
          <a:prstGeom prst="straightConnector1">
            <a:avLst/>
          </a:prstGeom>
          <a:noFill/>
          <a:ln w="9525" cap="flat" cmpd="sng">
            <a:solidFill>
              <a:schemeClr val="dk1"/>
            </a:solidFill>
            <a:prstDash val="solid"/>
            <a:miter lim="800000"/>
            <a:headEnd type="none" w="sm" len="sm"/>
            <a:tailEnd type="none" w="sm" len="sm"/>
          </a:ln>
        </p:spPr>
      </p:cxnSp>
      <p:sp>
        <p:nvSpPr>
          <p:cNvPr id="142" name="Google Shape;142;p3"/>
          <p:cNvSpPr txBox="1">
            <a:spLocks noGrp="1"/>
          </p:cNvSpPr>
          <p:nvPr>
            <p:ph type="title"/>
          </p:nvPr>
        </p:nvSpPr>
        <p:spPr>
          <a:xfrm>
            <a:off x="773000" y="1730800"/>
            <a:ext cx="4341000" cy="854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MX" b="1" dirty="0"/>
              <a:t>Unidad 3</a:t>
            </a:r>
            <a:endParaRPr b="1" dirty="0"/>
          </a:p>
        </p:txBody>
      </p:sp>
      <p:sp>
        <p:nvSpPr>
          <p:cNvPr id="143" name="Google Shape;143;p3"/>
          <p:cNvSpPr txBox="1">
            <a:spLocks noGrp="1"/>
          </p:cNvSpPr>
          <p:nvPr>
            <p:ph type="body" idx="1"/>
          </p:nvPr>
        </p:nvSpPr>
        <p:spPr>
          <a:xfrm>
            <a:off x="773000" y="3022025"/>
            <a:ext cx="4611800" cy="3078600"/>
          </a:xfrm>
          <a:prstGeom prst="rect">
            <a:avLst/>
          </a:prstGeom>
        </p:spPr>
        <p:txBody>
          <a:bodyPr spcFirstLastPara="1" wrap="square" lIns="91425" tIns="45700" rIns="91425" bIns="45700" anchor="t" anchorCtr="0">
            <a:normAutofit/>
          </a:bodyPr>
          <a:lstStyle/>
          <a:p>
            <a:pPr marL="0" lvl="0" indent="0">
              <a:buNone/>
            </a:pPr>
            <a:r>
              <a:rPr lang="es-ES" sz="2000" dirty="0">
                <a:latin typeface="Arial" panose="020B0604020202020204" pitchFamily="34" charset="0"/>
                <a:ea typeface="Samsung Sharp Sans" pitchFamily="2" charset="0"/>
                <a:cs typeface="Arial" panose="020B0604020202020204" pitchFamily="34" charset="0"/>
              </a:rPr>
              <a:t>Aplicación del modelo de aprendizaje supervisado para la clasificación</a:t>
            </a:r>
            <a:endParaRPr sz="2000" dirty="0">
              <a:latin typeface="Arial" panose="020B0604020202020204" pitchFamily="34" charset="0"/>
              <a:cs typeface="Arial" panose="020B0604020202020204" pitchFamily="34" charset="0"/>
            </a:endParaRPr>
          </a:p>
        </p:txBody>
      </p:sp>
      <p:sp>
        <p:nvSpPr>
          <p:cNvPr id="144" name="Google Shape;144;p3"/>
          <p:cNvSpPr txBox="1">
            <a:spLocks noGrp="1"/>
          </p:cNvSpPr>
          <p:nvPr>
            <p:ph type="body" idx="2"/>
          </p:nvPr>
        </p:nvSpPr>
        <p:spPr>
          <a:xfrm>
            <a:off x="6172200" y="1749425"/>
            <a:ext cx="5181600" cy="4351200"/>
          </a:xfrm>
          <a:prstGeom prst="rect">
            <a:avLst/>
          </a:prstGeom>
        </p:spPr>
        <p:txBody>
          <a:bodyPr spcFirstLastPara="1" wrap="square" lIns="91425" tIns="45700" rIns="91425" bIns="45700" anchor="t" anchorCtr="0">
            <a:normAutofit/>
          </a:bodyPr>
          <a:lstStyle/>
          <a:p>
            <a:pPr marL="176213" indent="-176213">
              <a:buClr>
                <a:srgbClr val="3F3F3F"/>
              </a:buClr>
              <a:buSzPts val="2160"/>
            </a:pPr>
            <a:r>
              <a:rPr lang="es-ES" sz="2000" dirty="0">
                <a:solidFill>
                  <a:schemeClr val="tx1"/>
                </a:solidFill>
                <a:latin typeface="Arial" panose="020B0604020202020204" pitchFamily="34" charset="0"/>
                <a:ea typeface="Samsung Sharp Sans" pitchFamily="2" charset="0"/>
                <a:cs typeface="Arial" panose="020B0604020202020204" pitchFamily="34" charset="0"/>
              </a:rPr>
              <a:t>3.1. Entrenamiento y Pruebas en Aprendizaje Automático</a:t>
            </a:r>
          </a:p>
          <a:p>
            <a:pPr marL="176213" indent="-176213">
              <a:buClr>
                <a:srgbClr val="A6A6A6"/>
              </a:buClr>
              <a:buSzPts val="2160"/>
            </a:pPr>
            <a:r>
              <a:rPr lang="es-ES" sz="2000" dirty="0">
                <a:solidFill>
                  <a:schemeClr val="tx1"/>
                </a:solidFill>
                <a:latin typeface="Arial" panose="020B0604020202020204" pitchFamily="34" charset="0"/>
                <a:ea typeface="Samsung Sharp Sans" pitchFamily="2" charset="0"/>
                <a:cs typeface="Arial" panose="020B0604020202020204" pitchFamily="34" charset="0"/>
              </a:rPr>
              <a:t>3.2. Conceptos básicos de regresión logística</a:t>
            </a:r>
          </a:p>
          <a:p>
            <a:pPr marL="176213" indent="-176213">
              <a:buClr>
                <a:srgbClr val="A6A6A6"/>
              </a:buClr>
              <a:buSzPts val="2160"/>
            </a:pPr>
            <a:r>
              <a:rPr lang="es-ES" sz="2000" b="1" dirty="0">
                <a:solidFill>
                  <a:schemeClr val="tx1"/>
                </a:solidFill>
                <a:latin typeface="Arial" panose="020B0604020202020204" pitchFamily="34" charset="0"/>
                <a:ea typeface="Samsung Sharp Sans" pitchFamily="2" charset="0"/>
                <a:cs typeface="Arial" panose="020B0604020202020204" pitchFamily="34" charset="0"/>
              </a:rPr>
              <a:t>3.3. Métricas de rendimiento de regresión logística</a:t>
            </a:r>
            <a:r>
              <a:rPr lang="es-MX" sz="2000" dirty="0">
                <a:solidFill>
                  <a:schemeClr val="tx1"/>
                </a:solidFill>
                <a:latin typeface="Arial" panose="020B0604020202020204" pitchFamily="34" charset="0"/>
                <a:ea typeface="SamsungOne 400" pitchFamily="34" charset="0"/>
                <a:cs typeface="Arial" panose="020B0604020202020204" pitchFamily="34" charset="0"/>
                <a:sym typeface="Calibri"/>
              </a:rPr>
              <a:t> </a:t>
            </a:r>
          </a:p>
        </p:txBody>
      </p:sp>
    </p:spTree>
    <p:extLst>
      <p:ext uri="{BB962C8B-B14F-4D97-AF65-F5344CB8AC3E}">
        <p14:creationId xmlns:p14="http://schemas.microsoft.com/office/powerpoint/2010/main" val="31872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60"/>
        <p:cNvGrpSpPr/>
        <p:nvPr/>
      </p:nvGrpSpPr>
      <p:grpSpPr>
        <a:xfrm>
          <a:off x="0" y="0"/>
          <a:ext cx="0" cy="0"/>
          <a:chOff x="0" y="0"/>
          <a:chExt cx="0" cy="0"/>
        </a:xfrm>
      </p:grpSpPr>
      <p:sp>
        <p:nvSpPr>
          <p:cNvPr id="5862" name="Google Shape;5862;p637"/>
          <p:cNvSpPr/>
          <p:nvPr/>
        </p:nvSpPr>
        <p:spPr>
          <a:xfrm>
            <a:off x="3263539" y="237567"/>
            <a:ext cx="5739084"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3.3. Métricas de rendimiento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
        <p:nvSpPr>
          <p:cNvPr id="5864" name="Google Shape;5864;p637"/>
          <p:cNvSpPr/>
          <p:nvPr/>
        </p:nvSpPr>
        <p:spPr>
          <a:xfrm>
            <a:off x="355066" y="1070301"/>
            <a:ext cx="9004986" cy="369332"/>
          </a:xfrm>
          <a:prstGeom prst="rect">
            <a:avLst/>
          </a:prstGeom>
          <a:noFill/>
          <a:ln>
            <a:noFill/>
          </a:ln>
        </p:spPr>
        <p:txBody>
          <a:bodyPr spcFirstLastPara="1" wrap="square" lIns="0" tIns="0" rIns="0" bIns="0" anchor="t" anchorCtr="0">
            <a:spAutoFit/>
          </a:bodyPr>
          <a:lstStyle/>
          <a:p>
            <a:pPr>
              <a:buSzPts val="2400"/>
            </a:pPr>
            <a:r>
              <a:rPr lang="es-ES" sz="2400" dirty="0">
                <a:solidFill>
                  <a:srgbClr val="0C0C0C"/>
                </a:solidFill>
                <a:latin typeface="Samsung Sharp Sans" pitchFamily="2" charset="0"/>
                <a:ea typeface="Samsung Sharp Sans" pitchFamily="2" charset="0"/>
                <a:cs typeface="Samsung Sharp Sans" pitchFamily="2" charset="0"/>
              </a:rPr>
              <a:t>Métricas de rendimiento de regresión logística</a:t>
            </a:r>
            <a:endParaRPr lang="es-ES" dirty="0">
              <a:latin typeface="Samsung Sharp Sans" pitchFamily="2" charset="0"/>
              <a:ea typeface="Samsung Sharp Sans" pitchFamily="2" charset="0"/>
              <a:cs typeface="Samsung Sharp Sans" pitchFamily="2" charset="0"/>
            </a:endParaRPr>
          </a:p>
        </p:txBody>
      </p:sp>
      <p:sp>
        <p:nvSpPr>
          <p:cNvPr id="5865" name="Google Shape;5865;p637"/>
          <p:cNvSpPr/>
          <p:nvPr/>
        </p:nvSpPr>
        <p:spPr>
          <a:xfrm>
            <a:off x="596415" y="1606804"/>
            <a:ext cx="8763637" cy="215444"/>
          </a:xfrm>
          <a:prstGeom prst="rect">
            <a:avLst/>
          </a:prstGeom>
          <a:noFill/>
          <a:ln>
            <a:noFill/>
          </a:ln>
        </p:spPr>
        <p:txBody>
          <a:bodyPr spcFirstLastPara="1" wrap="square" lIns="0" tIns="0" rIns="0" bIns="0" anchor="t" anchorCtr="0">
            <a:spAutoFit/>
          </a:bodyPr>
          <a:lstStyle/>
          <a:p>
            <a:pPr marL="115888" indent="-115888">
              <a:buClr>
                <a:srgbClr val="A5A5A5"/>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Matriz de confusión</a:t>
            </a:r>
            <a:endParaRPr lang="es-ES">
              <a:latin typeface="Samsung Sharp Sans" pitchFamily="2" charset="0"/>
              <a:ea typeface="Samsung Sharp Sans" pitchFamily="2" charset="0"/>
              <a:cs typeface="Samsung Sharp Sans" pitchFamily="2" charset="0"/>
            </a:endParaRPr>
          </a:p>
        </p:txBody>
      </p:sp>
      <p:sp>
        <p:nvSpPr>
          <p:cNvPr id="5866" name="Google Shape;5866;p637"/>
          <p:cNvSpPr/>
          <p:nvPr/>
        </p:nvSpPr>
        <p:spPr>
          <a:xfrm>
            <a:off x="596415" y="1989419"/>
            <a:ext cx="11046945" cy="1479105"/>
          </a:xfrm>
          <a:prstGeom prst="rect">
            <a:avLst/>
          </a:prstGeom>
          <a:noFill/>
          <a:ln>
            <a:noFill/>
          </a:ln>
        </p:spPr>
        <p:txBody>
          <a:bodyPr spcFirstLastPara="1" wrap="square" lIns="0" tIns="72000" rIns="144000" bIns="72000" anchor="t" anchorCtr="0">
            <a:spAutoFit/>
          </a:bodyPr>
          <a:lstStyle/>
          <a:p>
            <a:pPr marL="182526" indent="-182526">
              <a:buClr>
                <a:srgbClr val="193EB0"/>
              </a:buClr>
              <a:buSzPts val="1300"/>
              <a:buFont typeface="Arial"/>
              <a:buChar char="‣"/>
            </a:pPr>
            <a:r>
              <a:rPr lang="es-ES" sz="1600" dirty="0">
                <a:solidFill>
                  <a:srgbClr val="262626"/>
                </a:solidFill>
                <a:latin typeface="SamsungOne 400" pitchFamily="34" charset="0"/>
                <a:ea typeface="SamsungOne 400" pitchFamily="34" charset="0"/>
              </a:rPr>
              <a:t>En el método de aprendizaje automático de clasificación, el método más utilizado para la evaluación de resultados del modelo de análisis es el cálculo métrico, incluida la precisión de la clasificación mediante el uso de la matriz de confusión.</a:t>
            </a:r>
            <a:endParaRPr lang="es-ES" sz="1800" dirty="0">
              <a:latin typeface="SamsungOne 400" pitchFamily="34" charset="0"/>
              <a:ea typeface="SamsungOne 400" pitchFamily="34" charset="0"/>
            </a:endParaRPr>
          </a:p>
          <a:p>
            <a:pPr marL="182526" indent="-182526">
              <a:spcBef>
                <a:spcPts val="800"/>
              </a:spcBef>
              <a:buClr>
                <a:srgbClr val="193EB0"/>
              </a:buClr>
              <a:buSzPts val="1300"/>
              <a:buFont typeface="Arial"/>
              <a:buChar char="‣"/>
            </a:pPr>
            <a:r>
              <a:rPr lang="es-ES" sz="1600" dirty="0">
                <a:solidFill>
                  <a:srgbClr val="262626"/>
                </a:solidFill>
                <a:latin typeface="SamsungOne 400" pitchFamily="34" charset="0"/>
                <a:ea typeface="SamsungOne 400" pitchFamily="34" charset="0"/>
              </a:rPr>
              <a:t>La matriz de confusión se refiere a la matriz que crea una tabla cruzada de la categoría de clasificación predicha a partir del modelo de análisis y la categoría de datos clasificada real.</a:t>
            </a:r>
            <a:endParaRPr lang="es-ES" sz="1800" dirty="0">
              <a:latin typeface="SamsungOne 400" pitchFamily="34" charset="0"/>
              <a:ea typeface="SamsungOne 400" pitchFamily="34" charset="0"/>
            </a:endParaRPr>
          </a:p>
        </p:txBody>
      </p:sp>
      <p:sp>
        <p:nvSpPr>
          <p:cNvPr id="9" name="Google Shape;196;p5"/>
          <p:cNvSpPr/>
          <p:nvPr/>
        </p:nvSpPr>
        <p:spPr>
          <a:xfrm>
            <a:off x="10969176" y="6491429"/>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graphicFrame>
        <p:nvGraphicFramePr>
          <p:cNvPr id="5876" name="Google Shape;5876;p638"/>
          <p:cNvGraphicFramePr/>
          <p:nvPr>
            <p:extLst>
              <p:ext uri="{D42A27DB-BD31-4B8C-83A1-F6EECF244321}">
                <p14:modId xmlns:p14="http://schemas.microsoft.com/office/powerpoint/2010/main" val="568611072"/>
              </p:ext>
            </p:extLst>
          </p:nvPr>
        </p:nvGraphicFramePr>
        <p:xfrm>
          <a:off x="3608865" y="4046304"/>
          <a:ext cx="4608500" cy="1741395"/>
        </p:xfrm>
        <a:graphic>
          <a:graphicData uri="http://schemas.openxmlformats.org/drawingml/2006/table">
            <a:tbl>
              <a:tblPr>
                <a:noFill/>
                <a:tableStyleId>{2DA71C9E-2CC4-4ECF-8513-781B4748C846}</a:tableStyleId>
              </a:tblPr>
              <a:tblGrid>
                <a:gridCol w="1139300">
                  <a:extLst>
                    <a:ext uri="{9D8B030D-6E8A-4147-A177-3AD203B41FA5}">
                      <a16:colId xmlns:a16="http://schemas.microsoft.com/office/drawing/2014/main" val="20000"/>
                    </a:ext>
                  </a:extLst>
                </a:gridCol>
                <a:gridCol w="1734600">
                  <a:extLst>
                    <a:ext uri="{9D8B030D-6E8A-4147-A177-3AD203B41FA5}">
                      <a16:colId xmlns:a16="http://schemas.microsoft.com/office/drawing/2014/main" val="20001"/>
                    </a:ext>
                  </a:extLst>
                </a:gridCol>
                <a:gridCol w="1734600">
                  <a:extLst>
                    <a:ext uri="{9D8B030D-6E8A-4147-A177-3AD203B41FA5}">
                      <a16:colId xmlns:a16="http://schemas.microsoft.com/office/drawing/2014/main" val="20002"/>
                    </a:ext>
                  </a:extLst>
                </a:gridCol>
              </a:tblGrid>
              <a:tr h="501875">
                <a:tc>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dirty="0">
                        <a:solidFill>
                          <a:srgbClr val="FF0000"/>
                        </a:solidFill>
                        <a:latin typeface="SamsungOne 400" pitchFamily="34" charset="0"/>
                        <a:ea typeface="SamsungOne 400" pitchFamily="34" charset="0"/>
                        <a:cs typeface="Arial"/>
                        <a:sym typeface="Arial"/>
                      </a:endParaRPr>
                    </a:p>
                  </a:txBody>
                  <a:tcPr marL="72000" marR="72000" marT="0" marB="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dk1"/>
                          </a:solidFill>
                          <a:latin typeface="SamsungOne 400" pitchFamily="34" charset="0"/>
                          <a:ea typeface="SamsungOne 400" pitchFamily="34" charset="0"/>
                          <a:cs typeface="Arial"/>
                          <a:sym typeface="Arial"/>
                        </a:rPr>
                        <a:t>Y</a:t>
                      </a:r>
                      <a:endParaRPr sz="1400" u="none" strike="noStrike" cap="none" dirty="0">
                        <a:latin typeface="SamsungOne 400" pitchFamily="34" charset="0"/>
                        <a:ea typeface="SamsungOne 400" pitchFamily="34" charset="0"/>
                      </a:endParaRPr>
                    </a:p>
                  </a:txBody>
                  <a:tcPr marL="72000" marR="72000" marT="0" marB="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dk1"/>
                          </a:solidFill>
                          <a:latin typeface="SamsungOne 400" pitchFamily="34" charset="0"/>
                          <a:ea typeface="SamsungOne 400" pitchFamily="34" charset="0"/>
                          <a:cs typeface="Arial"/>
                          <a:sym typeface="Arial"/>
                        </a:rPr>
                        <a:t>N</a:t>
                      </a:r>
                      <a:endParaRPr sz="1400" u="none" strike="noStrike" cap="none" dirty="0">
                        <a:latin typeface="SamsungOne 400" pitchFamily="34" charset="0"/>
                        <a:ea typeface="SamsungOne 400" pitchFamily="34" charset="0"/>
                      </a:endParaRPr>
                    </a:p>
                  </a:txBody>
                  <a:tcPr marL="72000" marR="72000" marT="0" marB="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6131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dirty="0">
                          <a:solidFill>
                            <a:srgbClr val="000000"/>
                          </a:solidFill>
                          <a:latin typeface="SamsungOne 400" pitchFamily="34" charset="0"/>
                          <a:ea typeface="SamsungOne 400" pitchFamily="34" charset="0"/>
                          <a:cs typeface="Arial"/>
                          <a:sym typeface="Arial"/>
                        </a:rPr>
                        <a:t>Y</a:t>
                      </a:r>
                      <a:endParaRPr sz="1300" b="1" u="none" strike="noStrike" cap="none" dirty="0">
                        <a:latin typeface="SamsungOne 400" pitchFamily="34" charset="0"/>
                        <a:ea typeface="SamsungOne 400" pitchFamily="34" charset="0"/>
                        <a:cs typeface="Arial"/>
                        <a:sym typeface="Arial"/>
                      </a:endParaRPr>
                    </a:p>
                  </a:txBody>
                  <a:tcPr marL="63500" marR="63500" marT="12700" marB="127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dirty="0">
                          <a:solidFill>
                            <a:srgbClr val="1429A0"/>
                          </a:solidFill>
                          <a:latin typeface="SamsungOne 400" pitchFamily="34" charset="0"/>
                          <a:ea typeface="SamsungOne 400" pitchFamily="34" charset="0"/>
                          <a:cs typeface="Arial"/>
                          <a:sym typeface="Arial"/>
                        </a:rPr>
                        <a:t>O</a:t>
                      </a:r>
                      <a:endParaRPr sz="1400" u="none" strike="noStrike" cap="none" dirty="0">
                        <a:latin typeface="SamsungOne 400" pitchFamily="34" charset="0"/>
                        <a:ea typeface="SamsungOne 400" pitchFamily="34" charset="0"/>
                      </a:endParaRPr>
                    </a:p>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dirty="0">
                          <a:solidFill>
                            <a:srgbClr val="1429A0"/>
                          </a:solidFill>
                          <a:latin typeface="SamsungOne 400" pitchFamily="34" charset="0"/>
                          <a:ea typeface="SamsungOne 400" pitchFamily="34" charset="0"/>
                          <a:cs typeface="Arial"/>
                          <a:sym typeface="Arial"/>
                        </a:rPr>
                        <a:t>(VP: </a:t>
                      </a:r>
                      <a:r>
                        <a:rPr lang="en-US" sz="1300" b="1" i="0" u="none" strike="noStrike" cap="none" dirty="0" err="1">
                          <a:solidFill>
                            <a:srgbClr val="1429A0"/>
                          </a:solidFill>
                          <a:latin typeface="SamsungOne 400" pitchFamily="34" charset="0"/>
                          <a:ea typeface="SamsungOne 400" pitchFamily="34" charset="0"/>
                          <a:cs typeface="Arial"/>
                          <a:sym typeface="Arial"/>
                        </a:rPr>
                        <a:t>Verdadero</a:t>
                      </a:r>
                      <a:r>
                        <a:rPr lang="en-US" sz="1300" b="1" i="0" u="none" strike="noStrike" cap="none" dirty="0">
                          <a:solidFill>
                            <a:srgbClr val="1429A0"/>
                          </a:solidFill>
                          <a:latin typeface="SamsungOne 400" pitchFamily="34" charset="0"/>
                          <a:ea typeface="SamsungOne 400" pitchFamily="34" charset="0"/>
                          <a:cs typeface="Arial"/>
                          <a:sym typeface="Arial"/>
                        </a:rPr>
                        <a:t> </a:t>
                      </a:r>
                      <a:r>
                        <a:rPr lang="en-US" sz="1300" b="1" i="0" u="none" strike="noStrike" cap="none" dirty="0" err="1">
                          <a:solidFill>
                            <a:srgbClr val="1429A0"/>
                          </a:solidFill>
                          <a:latin typeface="SamsungOne 400" pitchFamily="34" charset="0"/>
                          <a:ea typeface="SamsungOne 400" pitchFamily="34" charset="0"/>
                          <a:cs typeface="Arial"/>
                          <a:sym typeface="Arial"/>
                        </a:rPr>
                        <a:t>Positivo</a:t>
                      </a:r>
                      <a:r>
                        <a:rPr lang="en-US" sz="1300" b="1" i="0" u="none" strike="noStrike" cap="none" dirty="0">
                          <a:solidFill>
                            <a:srgbClr val="1429A0"/>
                          </a:solidFill>
                          <a:latin typeface="SamsungOne 400" pitchFamily="34" charset="0"/>
                          <a:ea typeface="SamsungOne 400" pitchFamily="34" charset="0"/>
                          <a:cs typeface="Arial"/>
                          <a:sym typeface="Arial"/>
                        </a:rPr>
                        <a:t>)</a:t>
                      </a:r>
                      <a:endParaRPr sz="1300" b="1" u="none" strike="noStrike" cap="none" dirty="0">
                        <a:solidFill>
                          <a:srgbClr val="1429A0"/>
                        </a:solidFill>
                        <a:latin typeface="SamsungOne 400" pitchFamily="34" charset="0"/>
                        <a:ea typeface="SamsungOne 400" pitchFamily="34" charset="0"/>
                        <a:cs typeface="Arial"/>
                        <a:sym typeface="Arial"/>
                      </a:endParaRPr>
                    </a:p>
                  </a:txBody>
                  <a:tcPr marL="63500" marR="63500" marT="12700" marB="127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dirty="0">
                          <a:solidFill>
                            <a:srgbClr val="C00000"/>
                          </a:solidFill>
                          <a:latin typeface="SamsungOne 400" pitchFamily="34" charset="0"/>
                          <a:ea typeface="SamsungOne 400" pitchFamily="34" charset="0"/>
                          <a:cs typeface="Arial"/>
                          <a:sym typeface="Arial"/>
                        </a:rPr>
                        <a:t>X</a:t>
                      </a:r>
                      <a:endParaRPr sz="1400" u="none" strike="noStrike" cap="none" dirty="0">
                        <a:latin typeface="SamsungOne 400" pitchFamily="34" charset="0"/>
                        <a:ea typeface="SamsungOne 400" pitchFamily="34" charset="0"/>
                      </a:endParaRPr>
                    </a:p>
                    <a:p>
                      <a:pPr marL="0" marR="0" lvl="0" indent="0" algn="ctr" rtl="0">
                        <a:lnSpc>
                          <a:spcPct val="100000"/>
                        </a:lnSpc>
                        <a:spcBef>
                          <a:spcPts val="0"/>
                        </a:spcBef>
                        <a:spcAft>
                          <a:spcPts val="0"/>
                        </a:spcAft>
                        <a:buClr>
                          <a:srgbClr val="000000"/>
                        </a:buClr>
                        <a:buSzPts val="1300"/>
                        <a:buFont typeface="Arial"/>
                        <a:buNone/>
                      </a:pPr>
                      <a:r>
                        <a:rPr lang="en-US" sz="1300" b="1" u="none" strike="noStrike" cap="none" dirty="0">
                          <a:solidFill>
                            <a:srgbClr val="C00000"/>
                          </a:solidFill>
                          <a:latin typeface="SamsungOne 400" pitchFamily="34" charset="0"/>
                          <a:ea typeface="SamsungOne 400" pitchFamily="34" charset="0"/>
                          <a:cs typeface="Arial"/>
                          <a:sym typeface="Arial"/>
                        </a:rPr>
                        <a:t>(FN: </a:t>
                      </a:r>
                      <a:r>
                        <a:rPr lang="en-US" sz="1300" b="1" u="none" strike="noStrike" cap="none" dirty="0" err="1">
                          <a:solidFill>
                            <a:srgbClr val="C00000"/>
                          </a:solidFill>
                          <a:latin typeface="SamsungOne 400" pitchFamily="34" charset="0"/>
                          <a:ea typeface="SamsungOne 400" pitchFamily="34" charset="0"/>
                          <a:cs typeface="Arial"/>
                          <a:sym typeface="Arial"/>
                        </a:rPr>
                        <a:t>Falso</a:t>
                      </a:r>
                      <a:r>
                        <a:rPr lang="en-US" sz="1300" b="1" u="none" strike="noStrike" cap="none" dirty="0">
                          <a:solidFill>
                            <a:srgbClr val="C00000"/>
                          </a:solidFill>
                          <a:latin typeface="SamsungOne 400" pitchFamily="34" charset="0"/>
                          <a:ea typeface="SamsungOne 400" pitchFamily="34" charset="0"/>
                          <a:cs typeface="Arial"/>
                          <a:sym typeface="Arial"/>
                        </a:rPr>
                        <a:t> </a:t>
                      </a:r>
                      <a:r>
                        <a:rPr lang="en-US" sz="1300" b="1" u="none" strike="noStrike" cap="none" dirty="0" err="1">
                          <a:solidFill>
                            <a:srgbClr val="C00000"/>
                          </a:solidFill>
                          <a:latin typeface="SamsungOne 400" pitchFamily="34" charset="0"/>
                          <a:ea typeface="SamsungOne 400" pitchFamily="34" charset="0"/>
                          <a:cs typeface="Arial"/>
                          <a:sym typeface="Arial"/>
                        </a:rPr>
                        <a:t>Negativo</a:t>
                      </a:r>
                      <a:r>
                        <a:rPr lang="en-US" sz="1300" b="1" u="none" strike="noStrike" cap="none" dirty="0">
                          <a:solidFill>
                            <a:srgbClr val="C00000"/>
                          </a:solidFill>
                          <a:latin typeface="SamsungOne 400" pitchFamily="34" charset="0"/>
                          <a:ea typeface="SamsungOne 400" pitchFamily="34" charset="0"/>
                          <a:cs typeface="Arial"/>
                          <a:sym typeface="Arial"/>
                        </a:rPr>
                        <a:t>)</a:t>
                      </a:r>
                      <a:endParaRPr sz="1300" b="1" u="none" strike="noStrike" cap="none" dirty="0">
                        <a:solidFill>
                          <a:srgbClr val="C00000"/>
                        </a:solidFill>
                        <a:latin typeface="SamsungOne 400" pitchFamily="34" charset="0"/>
                        <a:ea typeface="SamsungOne 400" pitchFamily="34" charset="0"/>
                        <a:cs typeface="Arial"/>
                        <a:sym typeface="Arial"/>
                      </a:endParaRPr>
                    </a:p>
                  </a:txBody>
                  <a:tcPr marL="63500" marR="63500" marT="12700" marB="127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6131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dirty="0">
                          <a:solidFill>
                            <a:srgbClr val="000000"/>
                          </a:solidFill>
                          <a:latin typeface="SamsungOne 400" pitchFamily="34" charset="0"/>
                          <a:ea typeface="SamsungOne 400" pitchFamily="34" charset="0"/>
                          <a:cs typeface="Arial"/>
                          <a:sym typeface="Arial"/>
                        </a:rPr>
                        <a:t>N</a:t>
                      </a:r>
                      <a:endParaRPr sz="1300" b="1" u="none" strike="noStrike" cap="none" dirty="0">
                        <a:latin typeface="SamsungOne 400" pitchFamily="34" charset="0"/>
                        <a:ea typeface="SamsungOne 400" pitchFamily="34" charset="0"/>
                        <a:cs typeface="Arial"/>
                        <a:sym typeface="Arial"/>
                      </a:endParaRPr>
                    </a:p>
                  </a:txBody>
                  <a:tcPr marL="63500" marR="63500" marT="12700" marB="127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dirty="0">
                          <a:solidFill>
                            <a:srgbClr val="C00000"/>
                          </a:solidFill>
                          <a:latin typeface="SamsungOne 400" pitchFamily="34" charset="0"/>
                          <a:ea typeface="SamsungOne 400" pitchFamily="34" charset="0"/>
                          <a:cs typeface="Arial"/>
                          <a:sym typeface="Arial"/>
                        </a:rPr>
                        <a:t>X</a:t>
                      </a:r>
                      <a:endParaRPr sz="1400" u="none" strike="noStrike" cap="none" dirty="0">
                        <a:latin typeface="SamsungOne 400" pitchFamily="34" charset="0"/>
                        <a:ea typeface="SamsungOne 400" pitchFamily="34" charset="0"/>
                      </a:endParaRPr>
                    </a:p>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dirty="0">
                          <a:solidFill>
                            <a:srgbClr val="C00000"/>
                          </a:solidFill>
                          <a:latin typeface="SamsungOne 400" pitchFamily="34" charset="0"/>
                          <a:ea typeface="SamsungOne 400" pitchFamily="34" charset="0"/>
                          <a:cs typeface="Arial"/>
                          <a:sym typeface="Arial"/>
                        </a:rPr>
                        <a:t>(FP: </a:t>
                      </a:r>
                      <a:r>
                        <a:rPr lang="en-US" sz="1300" b="1" i="0" u="none" strike="noStrike" cap="none" dirty="0" err="1">
                          <a:solidFill>
                            <a:srgbClr val="C00000"/>
                          </a:solidFill>
                          <a:latin typeface="SamsungOne 400" pitchFamily="34" charset="0"/>
                          <a:ea typeface="SamsungOne 400" pitchFamily="34" charset="0"/>
                          <a:cs typeface="Arial"/>
                          <a:sym typeface="Arial"/>
                        </a:rPr>
                        <a:t>Falso</a:t>
                      </a:r>
                      <a:r>
                        <a:rPr lang="en-US" sz="1300" b="1" i="0" u="none" strike="noStrike" cap="none" dirty="0">
                          <a:solidFill>
                            <a:srgbClr val="C00000"/>
                          </a:solidFill>
                          <a:latin typeface="SamsungOne 400" pitchFamily="34" charset="0"/>
                          <a:ea typeface="SamsungOne 400" pitchFamily="34" charset="0"/>
                          <a:cs typeface="Arial"/>
                          <a:sym typeface="Arial"/>
                        </a:rPr>
                        <a:t> </a:t>
                      </a:r>
                      <a:r>
                        <a:rPr lang="en-US" sz="1300" b="1" i="0" u="none" strike="noStrike" cap="none" dirty="0" err="1">
                          <a:solidFill>
                            <a:srgbClr val="C00000"/>
                          </a:solidFill>
                          <a:latin typeface="SamsungOne 400" pitchFamily="34" charset="0"/>
                          <a:ea typeface="SamsungOne 400" pitchFamily="34" charset="0"/>
                          <a:cs typeface="Arial"/>
                          <a:sym typeface="Arial"/>
                        </a:rPr>
                        <a:t>Positivo</a:t>
                      </a:r>
                      <a:r>
                        <a:rPr lang="en-US" sz="1300" b="1" i="0" u="none" strike="noStrike" cap="none" dirty="0">
                          <a:solidFill>
                            <a:srgbClr val="C00000"/>
                          </a:solidFill>
                          <a:latin typeface="SamsungOne 400" pitchFamily="34" charset="0"/>
                          <a:ea typeface="SamsungOne 400" pitchFamily="34" charset="0"/>
                          <a:cs typeface="Arial"/>
                          <a:sym typeface="Arial"/>
                        </a:rPr>
                        <a:t>)</a:t>
                      </a:r>
                      <a:endParaRPr sz="1300" b="1" u="none" strike="noStrike" cap="none" dirty="0">
                        <a:solidFill>
                          <a:srgbClr val="C00000"/>
                        </a:solidFill>
                        <a:latin typeface="SamsungOne 400" pitchFamily="34" charset="0"/>
                        <a:ea typeface="SamsungOne 400" pitchFamily="34" charset="0"/>
                        <a:cs typeface="Arial"/>
                        <a:sym typeface="Arial"/>
                      </a:endParaRPr>
                    </a:p>
                  </a:txBody>
                  <a:tcPr marL="63500" marR="63500" marT="12700" marB="127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dirty="0">
                          <a:solidFill>
                            <a:srgbClr val="1429A0"/>
                          </a:solidFill>
                          <a:latin typeface="SamsungOne 400" pitchFamily="34" charset="0"/>
                          <a:ea typeface="SamsungOne 400" pitchFamily="34" charset="0"/>
                          <a:cs typeface="Arial"/>
                          <a:sym typeface="Arial"/>
                        </a:rPr>
                        <a:t>O</a:t>
                      </a:r>
                      <a:endParaRPr sz="1400" u="none" strike="noStrike" cap="none" dirty="0">
                        <a:latin typeface="SamsungOne 400" pitchFamily="34" charset="0"/>
                        <a:ea typeface="SamsungOne 400" pitchFamily="34" charset="0"/>
                      </a:endParaRPr>
                    </a:p>
                    <a:p>
                      <a:pPr marL="0" marR="0" lvl="0" indent="0" algn="ctr" rtl="0">
                        <a:lnSpc>
                          <a:spcPct val="100000"/>
                        </a:lnSpc>
                        <a:spcBef>
                          <a:spcPts val="0"/>
                        </a:spcBef>
                        <a:spcAft>
                          <a:spcPts val="0"/>
                        </a:spcAft>
                        <a:buClr>
                          <a:srgbClr val="000000"/>
                        </a:buClr>
                        <a:buSzPts val="1300"/>
                        <a:buFont typeface="Arial"/>
                        <a:buNone/>
                      </a:pPr>
                      <a:r>
                        <a:rPr lang="en-US" sz="1300" b="1" u="none" strike="noStrike" cap="none" dirty="0">
                          <a:solidFill>
                            <a:srgbClr val="1429A0"/>
                          </a:solidFill>
                          <a:latin typeface="SamsungOne 400" pitchFamily="34" charset="0"/>
                          <a:ea typeface="SamsungOne 400" pitchFamily="34" charset="0"/>
                          <a:cs typeface="Arial"/>
                          <a:sym typeface="Arial"/>
                        </a:rPr>
                        <a:t>(TN: </a:t>
                      </a:r>
                      <a:r>
                        <a:rPr lang="en-US" sz="1300" b="1" u="none" strike="noStrike" cap="none" dirty="0" err="1">
                          <a:solidFill>
                            <a:srgbClr val="1429A0"/>
                          </a:solidFill>
                          <a:latin typeface="SamsungOne 400" pitchFamily="34" charset="0"/>
                          <a:ea typeface="SamsungOne 400" pitchFamily="34" charset="0"/>
                          <a:cs typeface="Arial"/>
                          <a:sym typeface="Arial"/>
                        </a:rPr>
                        <a:t>verdadero</a:t>
                      </a:r>
                      <a:r>
                        <a:rPr lang="en-US" sz="1300" b="1" u="none" strike="noStrike" cap="none" dirty="0">
                          <a:solidFill>
                            <a:srgbClr val="1429A0"/>
                          </a:solidFill>
                          <a:latin typeface="SamsungOne 400" pitchFamily="34" charset="0"/>
                          <a:ea typeface="SamsungOne 400" pitchFamily="34" charset="0"/>
                          <a:cs typeface="Arial"/>
                          <a:sym typeface="Arial"/>
                        </a:rPr>
                        <a:t> </a:t>
                      </a:r>
                      <a:r>
                        <a:rPr lang="en-US" sz="1300" b="1" u="none" strike="noStrike" cap="none" dirty="0" err="1">
                          <a:solidFill>
                            <a:srgbClr val="1429A0"/>
                          </a:solidFill>
                          <a:latin typeface="SamsungOne 400" pitchFamily="34" charset="0"/>
                          <a:ea typeface="SamsungOne 400" pitchFamily="34" charset="0"/>
                          <a:cs typeface="Arial"/>
                          <a:sym typeface="Arial"/>
                        </a:rPr>
                        <a:t>negativo</a:t>
                      </a:r>
                      <a:r>
                        <a:rPr lang="en-US" sz="1300" b="1" u="none" strike="noStrike" cap="none" dirty="0">
                          <a:solidFill>
                            <a:srgbClr val="1429A0"/>
                          </a:solidFill>
                          <a:latin typeface="SamsungOne 400" pitchFamily="34" charset="0"/>
                          <a:ea typeface="SamsungOne 400" pitchFamily="34" charset="0"/>
                          <a:cs typeface="Arial"/>
                          <a:sym typeface="Arial"/>
                        </a:rPr>
                        <a:t>)</a:t>
                      </a:r>
                      <a:endParaRPr sz="1300" b="1" u="none" strike="noStrike" cap="none" dirty="0">
                        <a:solidFill>
                          <a:srgbClr val="1429A0"/>
                        </a:solidFill>
                        <a:latin typeface="SamsungOne 400" pitchFamily="34" charset="0"/>
                        <a:ea typeface="SamsungOne 400" pitchFamily="34" charset="0"/>
                        <a:cs typeface="Arial"/>
                        <a:sym typeface="Arial"/>
                      </a:endParaRPr>
                    </a:p>
                  </a:txBody>
                  <a:tcPr marL="63500" marR="63500" marT="12700" marB="127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877" name="Google Shape;5877;p638"/>
          <p:cNvSpPr txBox="1"/>
          <p:nvPr/>
        </p:nvSpPr>
        <p:spPr>
          <a:xfrm>
            <a:off x="5351911" y="3630604"/>
            <a:ext cx="2271855" cy="307736"/>
          </a:xfrm>
          <a:prstGeom prst="rect">
            <a:avLst/>
          </a:prstGeom>
          <a:noFill/>
          <a:ln>
            <a:noFill/>
          </a:ln>
        </p:spPr>
        <p:txBody>
          <a:bodyPr spcFirstLastPara="1" wrap="square" lIns="91425" tIns="45700" rIns="91425" bIns="45700" anchor="t" anchorCtr="0">
            <a:spAutoFit/>
          </a:bodyPr>
          <a:lstStyle/>
          <a:p>
            <a:pPr>
              <a:buSzPts val="1400"/>
            </a:pPr>
            <a:r>
              <a:rPr lang="es-ES" dirty="0">
                <a:solidFill>
                  <a:schemeClr val="dk1"/>
                </a:solidFill>
                <a:latin typeface="SamsungOne 400" pitchFamily="34" charset="0"/>
                <a:ea typeface="SamsungOne 400" pitchFamily="34" charset="0"/>
              </a:rPr>
              <a:t>Valor categórico previsto</a:t>
            </a:r>
          </a:p>
        </p:txBody>
      </p:sp>
      <p:sp>
        <p:nvSpPr>
          <p:cNvPr id="5878" name="Google Shape;5878;p638"/>
          <p:cNvSpPr txBox="1"/>
          <p:nvPr/>
        </p:nvSpPr>
        <p:spPr>
          <a:xfrm>
            <a:off x="2402115" y="4720798"/>
            <a:ext cx="1408591" cy="738623"/>
          </a:xfrm>
          <a:prstGeom prst="rect">
            <a:avLst/>
          </a:prstGeom>
          <a:noFill/>
          <a:ln>
            <a:noFill/>
          </a:ln>
        </p:spPr>
        <p:txBody>
          <a:bodyPr spcFirstLastPara="1" wrap="square" lIns="91425" tIns="45700" rIns="91425" bIns="45700" anchor="t" anchorCtr="0">
            <a:spAutoFit/>
          </a:bodyPr>
          <a:lstStyle/>
          <a:p>
            <a:pPr algn="ctr">
              <a:buSzPts val="1400"/>
            </a:pPr>
            <a:r>
              <a:rPr lang="es-ES">
                <a:solidFill>
                  <a:schemeClr val="dk1"/>
                </a:solidFill>
                <a:latin typeface="SamsungOne 400" pitchFamily="34" charset="0"/>
                <a:ea typeface="SamsungOne 400" pitchFamily="34" charset="0"/>
              </a:rPr>
              <a:t>Actual</a:t>
            </a:r>
            <a:endParaRPr lang="es-ES">
              <a:latin typeface="SamsungOne 400" pitchFamily="34" charset="0"/>
              <a:ea typeface="SamsungOne 400" pitchFamily="34" charset="0"/>
            </a:endParaRPr>
          </a:p>
          <a:p>
            <a:pPr algn="ctr">
              <a:buSzPts val="1400"/>
            </a:pPr>
            <a:r>
              <a:rPr lang="es-ES">
                <a:solidFill>
                  <a:schemeClr val="dk1"/>
                </a:solidFill>
                <a:latin typeface="SamsungOne 400" pitchFamily="34" charset="0"/>
                <a:ea typeface="SamsungOne 400" pitchFamily="34" charset="0"/>
              </a:rPr>
              <a:t>valor categórico</a:t>
            </a:r>
            <a:endParaRPr lang="es-ES">
              <a:latin typeface="SamsungOne 400" pitchFamily="34" charset="0"/>
              <a:ea typeface="SamsungOne 400"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492;p157">
            <a:extLst>
              <a:ext uri="{FF2B5EF4-FFF2-40B4-BE49-F238E27FC236}">
                <a16:creationId xmlns:a16="http://schemas.microsoft.com/office/drawing/2014/main" id="{FCC4B958-1591-8107-2739-1CD202C21039}"/>
              </a:ext>
            </a:extLst>
          </p:cNvPr>
          <p:cNvGrpSpPr/>
          <p:nvPr/>
        </p:nvGrpSpPr>
        <p:grpSpPr>
          <a:xfrm>
            <a:off x="1697435" y="1654450"/>
            <a:ext cx="8797129" cy="3960439"/>
            <a:chOff x="558798" y="2060849"/>
            <a:chExt cx="8797129" cy="3960439"/>
          </a:xfrm>
        </p:grpSpPr>
        <p:sp>
          <p:nvSpPr>
            <p:cNvPr id="3" name="Google Shape;3493;p157">
              <a:extLst>
                <a:ext uri="{FF2B5EF4-FFF2-40B4-BE49-F238E27FC236}">
                  <a16:creationId xmlns:a16="http://schemas.microsoft.com/office/drawing/2014/main" id="{359B2BB1-99A6-6051-7088-93AA7845199E}"/>
                </a:ext>
              </a:extLst>
            </p:cNvPr>
            <p:cNvSpPr/>
            <p:nvPr/>
          </p:nvSpPr>
          <p:spPr>
            <a:xfrm>
              <a:off x="558799" y="2060849"/>
              <a:ext cx="8785225" cy="3960439"/>
            </a:xfrm>
            <a:prstGeom prst="rect">
              <a:avLst/>
            </a:prstGeom>
            <a:solidFill>
              <a:srgbClr val="B3C6E7"/>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grpSp>
          <p:nvGrpSpPr>
            <p:cNvPr id="4" name="Google Shape;3494;p157">
              <a:extLst>
                <a:ext uri="{FF2B5EF4-FFF2-40B4-BE49-F238E27FC236}">
                  <a16:creationId xmlns:a16="http://schemas.microsoft.com/office/drawing/2014/main" id="{0FBAEF0A-A54B-4ACB-7D9E-15642370E2FD}"/>
                </a:ext>
              </a:extLst>
            </p:cNvPr>
            <p:cNvGrpSpPr/>
            <p:nvPr/>
          </p:nvGrpSpPr>
          <p:grpSpPr>
            <a:xfrm>
              <a:off x="558798" y="3945816"/>
              <a:ext cx="8797129" cy="576572"/>
              <a:chOff x="4778069" y="4391025"/>
              <a:chExt cx="2349160" cy="431802"/>
            </a:xfrm>
          </p:grpSpPr>
          <p:sp>
            <p:nvSpPr>
              <p:cNvPr id="6" name="Google Shape;3495;p157">
                <a:extLst>
                  <a:ext uri="{FF2B5EF4-FFF2-40B4-BE49-F238E27FC236}">
                    <a16:creationId xmlns:a16="http://schemas.microsoft.com/office/drawing/2014/main" id="{3218D5E7-74F7-663B-AAAC-A17B7B26FCA3}"/>
                  </a:ext>
                </a:extLst>
              </p:cNvPr>
              <p:cNvSpPr/>
              <p:nvPr/>
            </p:nvSpPr>
            <p:spPr>
              <a:xfrm>
                <a:off x="4778069" y="4391025"/>
                <a:ext cx="2349160" cy="431802"/>
              </a:xfrm>
              <a:prstGeom prst="rect">
                <a:avLst/>
              </a:prstGeom>
              <a:solidFill>
                <a:srgbClr val="193EB0"/>
              </a:solidFill>
              <a:ln>
                <a:noFill/>
              </a:ln>
            </p:spPr>
            <p:txBody>
              <a:bodyPr spcFirstLastPara="1" wrap="square" lIns="91425" tIns="45700" rIns="91425" bIns="45700" anchor="ctr" anchorCtr="0">
                <a:noAutofit/>
              </a:bodyPr>
              <a:lstStyle/>
              <a:p>
                <a:pPr algn="ctr">
                  <a:buSzPts val="2000"/>
                </a:pPr>
                <a:endParaRPr sz="2000">
                  <a:solidFill>
                    <a:schemeClr val="lt1"/>
                  </a:solidFill>
                  <a:latin typeface="Calibri"/>
                  <a:ea typeface="Calibri"/>
                  <a:cs typeface="Calibri"/>
                  <a:sym typeface="Calibri"/>
                </a:endParaRPr>
              </a:p>
            </p:txBody>
          </p:sp>
          <p:sp>
            <p:nvSpPr>
              <p:cNvPr id="7" name="Google Shape;3496;p157">
                <a:extLst>
                  <a:ext uri="{FF2B5EF4-FFF2-40B4-BE49-F238E27FC236}">
                    <a16:creationId xmlns:a16="http://schemas.microsoft.com/office/drawing/2014/main" id="{93D0A22F-45F4-93F4-3E67-1BB5BC5658FF}"/>
                  </a:ext>
                </a:extLst>
              </p:cNvPr>
              <p:cNvSpPr/>
              <p:nvPr/>
            </p:nvSpPr>
            <p:spPr>
              <a:xfrm>
                <a:off x="4852511" y="4528465"/>
                <a:ext cx="2200275" cy="230498"/>
              </a:xfrm>
              <a:prstGeom prst="rect">
                <a:avLst/>
              </a:prstGeom>
              <a:noFill/>
              <a:ln>
                <a:noFill/>
              </a:ln>
            </p:spPr>
            <p:txBody>
              <a:bodyPr spcFirstLastPara="1" wrap="square" lIns="0" tIns="0" rIns="0" bIns="0" anchor="ctr" anchorCtr="0">
                <a:spAutoFit/>
              </a:bodyPr>
              <a:lstStyle/>
              <a:p>
                <a:pPr algn="ctr">
                  <a:buSzPts val="2000"/>
                </a:pPr>
                <a:r>
                  <a:rPr lang="en-US" sz="2000" dirty="0">
                    <a:solidFill>
                      <a:schemeClr val="lt1"/>
                    </a:solidFill>
                  </a:rPr>
                  <a:t>EJERCICIO PENDIENTES.</a:t>
                </a:r>
                <a:endParaRPr dirty="0"/>
              </a:p>
            </p:txBody>
          </p:sp>
        </p:grpSp>
        <p:pic>
          <p:nvPicPr>
            <p:cNvPr id="5" name="Google Shape;3497;p157" descr="텍스트, 클립아트이(가) 표시된 사진&#10;&#10;자동 생성된 설명">
              <a:extLst>
                <a:ext uri="{FF2B5EF4-FFF2-40B4-BE49-F238E27FC236}">
                  <a16:creationId xmlns:a16="http://schemas.microsoft.com/office/drawing/2014/main" id="{C5A6E177-DAE3-BC67-73DC-7890968C91A9}"/>
                </a:ext>
              </a:extLst>
            </p:cNvPr>
            <p:cNvPicPr preferRelativeResize="0"/>
            <p:nvPr/>
          </p:nvPicPr>
          <p:blipFill rotWithShape="1">
            <a:blip r:embed="rId2">
              <a:alphaModFix/>
            </a:blip>
            <a:srcRect l="28593" t="14475" r="51947" b="14299"/>
            <a:stretch/>
          </p:blipFill>
          <p:spPr>
            <a:xfrm>
              <a:off x="4370123" y="2647560"/>
              <a:ext cx="1162577" cy="1174440"/>
            </a:xfrm>
            <a:prstGeom prst="ellipse">
              <a:avLst/>
            </a:prstGeom>
            <a:noFill/>
            <a:ln>
              <a:noFill/>
            </a:ln>
          </p:spPr>
        </p:pic>
      </p:grpSp>
    </p:spTree>
    <p:extLst>
      <p:ext uri="{BB962C8B-B14F-4D97-AF65-F5344CB8AC3E}">
        <p14:creationId xmlns:p14="http://schemas.microsoft.com/office/powerpoint/2010/main" val="55666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83"/>
        <p:cNvGrpSpPr/>
        <p:nvPr/>
      </p:nvGrpSpPr>
      <p:grpSpPr>
        <a:xfrm>
          <a:off x="0" y="0"/>
          <a:ext cx="0" cy="0"/>
          <a:chOff x="0" y="0"/>
          <a:chExt cx="0" cy="0"/>
        </a:xfrm>
      </p:grpSpPr>
      <p:sp>
        <p:nvSpPr>
          <p:cNvPr id="5887" name="Google Shape;5887;p639"/>
          <p:cNvSpPr/>
          <p:nvPr/>
        </p:nvSpPr>
        <p:spPr>
          <a:xfrm>
            <a:off x="423352" y="1138460"/>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Matriz de confusión</a:t>
            </a:r>
            <a:endParaRPr lang="es-ES" dirty="0">
              <a:latin typeface="Samsung Sharp Sans" pitchFamily="2" charset="0"/>
              <a:ea typeface="Samsung Sharp Sans" pitchFamily="2" charset="0"/>
              <a:cs typeface="Samsung Sharp Sans" pitchFamily="2" charset="0"/>
            </a:endParaRPr>
          </a:p>
        </p:txBody>
      </p:sp>
      <p:sp>
        <p:nvSpPr>
          <p:cNvPr id="5888" name="Google Shape;5888;p639"/>
          <p:cNvSpPr/>
          <p:nvPr/>
        </p:nvSpPr>
        <p:spPr>
          <a:xfrm>
            <a:off x="184721" y="1368310"/>
            <a:ext cx="7069026" cy="5489690"/>
          </a:xfrm>
          <a:prstGeom prst="rect">
            <a:avLst/>
          </a:prstGeom>
          <a:noFill/>
          <a:ln>
            <a:noFill/>
          </a:ln>
        </p:spPr>
        <p:txBody>
          <a:bodyPr spcFirstLastPara="1" wrap="square" lIns="0" tIns="72000" rIns="144000" bIns="72000" anchor="t" anchorCtr="0">
            <a:spAutoFit/>
          </a:bodyPr>
          <a:lstStyle/>
          <a:p>
            <a:pPr marL="182563" indent="-182563" algn="just">
              <a:lnSpc>
                <a:spcPct val="115000"/>
              </a:lnSpc>
              <a:buClr>
                <a:srgbClr val="193EB0"/>
              </a:buClr>
              <a:buSzPts val="1300"/>
              <a:buFont typeface="Arial"/>
              <a:buChar char="‣"/>
            </a:pPr>
            <a:r>
              <a:rPr lang="es-ES" sz="1300" dirty="0">
                <a:solidFill>
                  <a:srgbClr val="262626"/>
                </a:solidFill>
                <a:latin typeface="SamsungOne 400" pitchFamily="34" charset="0"/>
                <a:ea typeface="SamsungOne 400" pitchFamily="34" charset="0"/>
              </a:rPr>
              <a:t>La matriz de confusión se puede hacer con una tabla cruzada de 2X2 junto con tablas cruzadas de 3X3 y superiores. Sin embargo, para facilitar la explicación, en este capítulo solo se utilizará la matriz de confusión 2X2.</a:t>
            </a:r>
            <a:endParaRPr lang="es-ES" dirty="0">
              <a:latin typeface="SamsungOne 400" pitchFamily="34" charset="0"/>
              <a:ea typeface="SamsungOne 400" pitchFamily="34" charset="0"/>
            </a:endParaRPr>
          </a:p>
          <a:p>
            <a:pPr marL="182563" indent="-182563" algn="just">
              <a:lnSpc>
                <a:spcPct val="115000"/>
              </a:lnSpc>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En la matriz de confusión de la diapositiva anterior, las dos O colocadas en diagonal son casos en los que los valores categóricos pronosticados y reales son los mismos, lo que muestra que el aprendizaje automático de clasificación predijo los resultados correctamente.</a:t>
            </a:r>
            <a:endParaRPr lang="es-ES" dirty="0">
              <a:latin typeface="SamsungOne 400" pitchFamily="34" charset="0"/>
              <a:ea typeface="SamsungOne 400" pitchFamily="34" charset="0"/>
            </a:endParaRPr>
          </a:p>
          <a:p>
            <a:pPr marL="182563" indent="-182563" algn="just">
              <a:lnSpc>
                <a:spcPct val="115000"/>
              </a:lnSpc>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Por otro lado, otras partes son casos en los que los valores categóricos pronosticados y reales no son los mismos, lo que significa que el modelo de aprendizaje automático hizo predicciones incorrectas.</a:t>
            </a:r>
            <a:endParaRPr lang="es-ES" dirty="0">
              <a:latin typeface="SamsungOne 400" pitchFamily="34" charset="0"/>
              <a:ea typeface="SamsungOne 400" pitchFamily="34" charset="0"/>
            </a:endParaRPr>
          </a:p>
          <a:p>
            <a:pPr marL="182563" indent="-182563" algn="just">
              <a:lnSpc>
                <a:spcPct val="115000"/>
              </a:lnSpc>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Las categorías que más interesan al análisis son las categorías positivas, y las demás se denominan categorías negativas. Según la precisión de la predicción (verdadera o falsa) con respecto a las categorías positivas y negativas, la clasificación precisa de las categorías interesadas se denomina TP (Verdadero positivo), mientras que la clasificación precisa de las categorías no interesadas se denomina TN (Verdadero negativo).</a:t>
            </a:r>
            <a:endParaRPr lang="es-ES" dirty="0">
              <a:latin typeface="SamsungOne 400" pitchFamily="34" charset="0"/>
              <a:ea typeface="SamsungOne 400" pitchFamily="34" charset="0"/>
            </a:endParaRPr>
          </a:p>
          <a:p>
            <a:pPr marL="182563" indent="-182563" algn="just">
              <a:lnSpc>
                <a:spcPct val="115000"/>
              </a:lnSpc>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La clasificación inexacta de categorías no interesadas en categorías interesadas se denomina FP (Falso Positivo), y la clasificación inexacta de categorías interesadas en categorías no interesadas se denomina FN (Falso Negativo).</a:t>
            </a:r>
            <a:endParaRPr lang="es-ES" dirty="0">
              <a:latin typeface="SamsungOne 400" pitchFamily="34" charset="0"/>
              <a:ea typeface="SamsungOne 400" pitchFamily="34" charset="0"/>
            </a:endParaRPr>
          </a:p>
          <a:p>
            <a:pPr marL="182563" indent="-182563" algn="just">
              <a:lnSpc>
                <a:spcPct val="115000"/>
              </a:lnSpc>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Hay varios tipos de métricas basadas en diferentes combinaciones de TP, TN, FP, FN de la matriz de confusión para la evaluación de resultados de análisis de métodos de clasificación de aprendizaje automático.</a:t>
            </a:r>
            <a:endParaRPr lang="es-ES" dirty="0">
              <a:latin typeface="SamsungOne 400" pitchFamily="34" charset="0"/>
              <a:ea typeface="SamsungOne 400" pitchFamily="34" charset="0"/>
            </a:endParaRPr>
          </a:p>
        </p:txBody>
      </p:sp>
      <p:sp>
        <p:nvSpPr>
          <p:cNvPr id="9" name="Google Shape;196;p5"/>
          <p:cNvSpPr/>
          <p:nvPr/>
        </p:nvSpPr>
        <p:spPr>
          <a:xfrm>
            <a:off x="10969176" y="6491429"/>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sp>
        <p:nvSpPr>
          <p:cNvPr id="10" name="Google Shape;5862;p637"/>
          <p:cNvSpPr/>
          <p:nvPr/>
        </p:nvSpPr>
        <p:spPr>
          <a:xfrm>
            <a:off x="3263539" y="237567"/>
            <a:ext cx="5739084"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3.3. Métricas de rendimiento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
        <p:nvSpPr>
          <p:cNvPr id="5898" name="Google Shape;5898;p640"/>
          <p:cNvSpPr/>
          <p:nvPr/>
        </p:nvSpPr>
        <p:spPr>
          <a:xfrm>
            <a:off x="7541595" y="1353904"/>
            <a:ext cx="4227053" cy="3048765"/>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dirty="0">
                <a:solidFill>
                  <a:srgbClr val="262626"/>
                </a:solidFill>
                <a:latin typeface="SamsungOne 400" pitchFamily="34" charset="0"/>
                <a:ea typeface="SamsungOne 400" pitchFamily="34" charset="0"/>
              </a:rPr>
              <a:t>Las principales métricas que se pueden calcular a partir de la matriz de confusión proporcionada anteriormente incluyen exactitud, tasa de error = 1 - exactitud, sensibilidad (también conocida como </a:t>
            </a:r>
            <a:r>
              <a:rPr lang="es-ES" sz="1300" dirty="0" err="1">
                <a:solidFill>
                  <a:srgbClr val="262626"/>
                </a:solidFill>
                <a:latin typeface="SamsungOne 400" pitchFamily="34" charset="0"/>
                <a:ea typeface="SamsungOne 400" pitchFamily="34" charset="0"/>
              </a:rPr>
              <a:t>recall</a:t>
            </a:r>
            <a:r>
              <a:rPr lang="es-ES" sz="1300" dirty="0">
                <a:solidFill>
                  <a:srgbClr val="262626"/>
                </a:solidFill>
                <a:latin typeface="SamsungOne 400" pitchFamily="34" charset="0"/>
                <a:ea typeface="SamsungOne 400" pitchFamily="34" charset="0"/>
              </a:rPr>
              <a:t>, tasa de aciertos, tasa de TP, etc.), especificidad, tasa de FP, precisión y otros. Entre ellos, la exactitud, la sensibilidad y la precisión son las métricas más utilizadas.</a:t>
            </a:r>
            <a:endParaRPr lang="es-ES" dirty="0">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Además, hay F-</a:t>
            </a:r>
            <a:r>
              <a:rPr lang="es-ES" sz="1300" dirty="0" err="1">
                <a:solidFill>
                  <a:srgbClr val="262626"/>
                </a:solidFill>
                <a:latin typeface="SamsungOne 400" pitchFamily="34" charset="0"/>
                <a:ea typeface="SamsungOne 400" pitchFamily="34" charset="0"/>
              </a:rPr>
              <a:t>Measure</a:t>
            </a:r>
            <a:r>
              <a:rPr lang="es-ES" sz="1300" dirty="0">
                <a:solidFill>
                  <a:srgbClr val="262626"/>
                </a:solidFill>
                <a:latin typeface="SamsungOne 400" pitchFamily="34" charset="0"/>
                <a:ea typeface="SamsungOne 400" pitchFamily="34" charset="0"/>
              </a:rPr>
              <a:t> (o F1-Score) que combina sensibilidad y precisión, y Kappa </a:t>
            </a:r>
            <a:r>
              <a:rPr lang="es-ES" sz="1300" dirty="0" err="1">
                <a:solidFill>
                  <a:srgbClr val="262626"/>
                </a:solidFill>
                <a:latin typeface="SamsungOne 400" pitchFamily="34" charset="0"/>
                <a:ea typeface="SamsungOne 400" pitchFamily="34" charset="0"/>
              </a:rPr>
              <a:t>Statistics</a:t>
            </a:r>
            <a:r>
              <a:rPr lang="es-ES" sz="1300" dirty="0">
                <a:solidFill>
                  <a:srgbClr val="262626"/>
                </a:solidFill>
                <a:latin typeface="SamsungOne 400" pitchFamily="34" charset="0"/>
                <a:ea typeface="SamsungOne 400" pitchFamily="34" charset="0"/>
              </a:rPr>
              <a:t> donde los valores pronosticados y reales del modelo de análisis son exactamente iguales. Las fórmulas de cálculo y las definiciones de varios tipos de métricas se proporcionan en la siguiente tabla</a:t>
            </a:r>
            <a:endParaRPr lang="es-ES" dirty="0">
              <a:latin typeface="SamsungOne 400" pitchFamily="34" charset="0"/>
              <a:ea typeface="SamsungOne 400"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03"/>
        <p:cNvGrpSpPr/>
        <p:nvPr/>
      </p:nvGrpSpPr>
      <p:grpSpPr>
        <a:xfrm>
          <a:off x="0" y="0"/>
          <a:ext cx="0" cy="0"/>
          <a:chOff x="0" y="0"/>
          <a:chExt cx="0" cy="0"/>
        </a:xfrm>
      </p:grpSpPr>
      <p:graphicFrame>
        <p:nvGraphicFramePr>
          <p:cNvPr id="5908" name="Google Shape;5908;p641"/>
          <p:cNvGraphicFramePr/>
          <p:nvPr>
            <p:extLst>
              <p:ext uri="{D42A27DB-BD31-4B8C-83A1-F6EECF244321}">
                <p14:modId xmlns:p14="http://schemas.microsoft.com/office/powerpoint/2010/main" val="2291404871"/>
              </p:ext>
            </p:extLst>
          </p:nvPr>
        </p:nvGraphicFramePr>
        <p:xfrm>
          <a:off x="495051" y="985012"/>
          <a:ext cx="11249909" cy="4353900"/>
        </p:xfrm>
        <a:graphic>
          <a:graphicData uri="http://schemas.openxmlformats.org/drawingml/2006/table">
            <a:tbl>
              <a:tblPr>
                <a:noFill/>
                <a:tableStyleId>{2DA71C9E-2CC4-4ECF-8513-781B4748C846}</a:tableStyleId>
              </a:tblPr>
              <a:tblGrid>
                <a:gridCol w="2074529">
                  <a:extLst>
                    <a:ext uri="{9D8B030D-6E8A-4147-A177-3AD203B41FA5}">
                      <a16:colId xmlns:a16="http://schemas.microsoft.com/office/drawing/2014/main" val="20000"/>
                    </a:ext>
                  </a:extLst>
                </a:gridCol>
                <a:gridCol w="2615907">
                  <a:extLst>
                    <a:ext uri="{9D8B030D-6E8A-4147-A177-3AD203B41FA5}">
                      <a16:colId xmlns:a16="http://schemas.microsoft.com/office/drawing/2014/main" val="20001"/>
                    </a:ext>
                  </a:extLst>
                </a:gridCol>
                <a:gridCol w="6559473">
                  <a:extLst>
                    <a:ext uri="{9D8B030D-6E8A-4147-A177-3AD203B41FA5}">
                      <a16:colId xmlns:a16="http://schemas.microsoft.com/office/drawing/2014/main" val="20002"/>
                    </a:ext>
                  </a:extLst>
                </a:gridCol>
              </a:tblGrid>
              <a:tr h="304800">
                <a:tc>
                  <a:txBody>
                    <a:bodyPr/>
                    <a:lstStyle/>
                    <a:p>
                      <a:pPr marL="0" marR="0" lvl="0" indent="0" algn="ctr" rtl="0">
                        <a:lnSpc>
                          <a:spcPct val="100000"/>
                        </a:lnSpc>
                        <a:spcBef>
                          <a:spcPts val="0"/>
                        </a:spcBef>
                        <a:spcAft>
                          <a:spcPts val="0"/>
                        </a:spcAft>
                        <a:buClr>
                          <a:srgbClr val="1429A0"/>
                        </a:buClr>
                        <a:buSzPts val="1400"/>
                        <a:buFont typeface="Arial"/>
                        <a:buNone/>
                      </a:pPr>
                      <a:r>
                        <a:rPr lang="es-ES" sz="1400" b="0" u="none" strike="noStrike" cap="none" noProof="0" dirty="0">
                          <a:solidFill>
                            <a:srgbClr val="1429A0"/>
                          </a:solidFill>
                          <a:latin typeface="Samsung Sharp Sans" pitchFamily="2" charset="0"/>
                          <a:ea typeface="Samsung Sharp Sans" pitchFamily="2" charset="0"/>
                          <a:cs typeface="Samsung Sharp Sans" pitchFamily="2" charset="0"/>
                          <a:sym typeface="Arial"/>
                        </a:rPr>
                        <a:t>Métrico</a:t>
                      </a: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1429A0"/>
                        </a:buClr>
                        <a:buSzPts val="1400"/>
                        <a:buFont typeface="Arial"/>
                        <a:buNone/>
                      </a:pPr>
                      <a:r>
                        <a:rPr lang="es-ES" sz="1400" b="0" u="none" strike="noStrike" cap="none" noProof="0">
                          <a:solidFill>
                            <a:srgbClr val="1429A0"/>
                          </a:solidFill>
                          <a:latin typeface="Samsung Sharp Sans" pitchFamily="2" charset="0"/>
                          <a:ea typeface="Samsung Sharp Sans" pitchFamily="2" charset="0"/>
                          <a:cs typeface="Samsung Sharp Sans" pitchFamily="2" charset="0"/>
                          <a:sym typeface="Arial"/>
                        </a:rPr>
                        <a:t>Fórmula de cálculo</a:t>
                      </a:r>
                    </a:p>
                  </a:txBody>
                  <a:tcPr marL="91450" marR="91450" marT="45725" marB="45725">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1429A0"/>
                        </a:buClr>
                        <a:buSzPts val="1400"/>
                        <a:buFont typeface="Arial"/>
                        <a:buNone/>
                      </a:pPr>
                      <a:r>
                        <a:rPr lang="es-ES" sz="1400" b="0" u="none" strike="noStrike" cap="none" noProof="0">
                          <a:solidFill>
                            <a:srgbClr val="1429A0"/>
                          </a:solidFill>
                          <a:latin typeface="Samsung Sharp Sans" pitchFamily="2" charset="0"/>
                          <a:ea typeface="Samsung Sharp Sans" pitchFamily="2" charset="0"/>
                          <a:cs typeface="Samsung Sharp Sans" pitchFamily="2" charset="0"/>
                          <a:sym typeface="Arial"/>
                        </a:rPr>
                        <a:t>Definición</a:t>
                      </a: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437750">
                <a:tc>
                  <a:txBody>
                    <a:bodyPr/>
                    <a:lstStyle/>
                    <a:p>
                      <a:pPr marL="0" marR="0" lvl="0" indent="0" algn="ctr" rtl="0">
                        <a:lnSpc>
                          <a:spcPct val="100000"/>
                        </a:lnSpc>
                        <a:spcBef>
                          <a:spcPts val="0"/>
                        </a:spcBef>
                        <a:spcAft>
                          <a:spcPts val="0"/>
                        </a:spcAft>
                        <a:buClr>
                          <a:srgbClr val="000000"/>
                        </a:buClr>
                        <a:buSzPts val="1200"/>
                        <a:buFont typeface="Arial"/>
                        <a:buNone/>
                      </a:pPr>
                      <a:r>
                        <a:rPr lang="es-ES" sz="1200" b="0" u="none" strike="noStrike" cap="none" noProof="0" dirty="0">
                          <a:solidFill>
                            <a:srgbClr val="262626"/>
                          </a:solidFill>
                          <a:latin typeface="SamsungOne 400" pitchFamily="34" charset="0"/>
                          <a:ea typeface="SamsungOne 400" pitchFamily="34" charset="0"/>
                          <a:cs typeface="Arial"/>
                          <a:sym typeface="Arial"/>
                        </a:rPr>
                        <a:t>Exactitud</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u="none" strike="noStrike" cap="none" noProof="0">
                          <a:latin typeface="SamsungOne 400" pitchFamily="34" charset="0"/>
                          <a:ea typeface="SamsungOne 400" pitchFamily="34" charset="0"/>
                          <a:cs typeface="Arial"/>
                          <a:sym typeface="Arial"/>
                        </a:rPr>
                        <a:t>(TP+TN) / (TP+TN+FP+FN)</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s-ES" sz="1200" b="0" u="none" strike="noStrike" cap="none" noProof="0" dirty="0">
                          <a:solidFill>
                            <a:srgbClr val="262626"/>
                          </a:solidFill>
                          <a:latin typeface="SamsungOne 400" pitchFamily="34" charset="0"/>
                          <a:ea typeface="SamsungOne 400" pitchFamily="34" charset="0"/>
                          <a:cs typeface="Arial"/>
                          <a:sym typeface="Arial"/>
                        </a:rPr>
                        <a:t>Relación de predicción precisa de la categoría de clasificación real</a:t>
                      </a:r>
                      <a:br>
                        <a:rPr lang="es-ES" sz="1200" b="0" u="none" strike="noStrike" cap="none" noProof="0" dirty="0">
                          <a:solidFill>
                            <a:srgbClr val="262626"/>
                          </a:solidFill>
                          <a:latin typeface="SamsungOne 400" pitchFamily="34" charset="0"/>
                          <a:ea typeface="SamsungOne 400" pitchFamily="34" charset="0"/>
                          <a:cs typeface="Arial"/>
                          <a:sym typeface="Arial"/>
                        </a:rPr>
                      </a:br>
                      <a:r>
                        <a:rPr lang="es-ES" sz="1200" b="0" u="none" strike="noStrike" cap="none" noProof="0" dirty="0">
                          <a:solidFill>
                            <a:srgbClr val="262626"/>
                          </a:solidFill>
                          <a:latin typeface="SamsungOne 400" pitchFamily="34" charset="0"/>
                          <a:ea typeface="SamsungOne 400" pitchFamily="34" charset="0"/>
                          <a:cs typeface="Arial"/>
                          <a:sym typeface="Arial"/>
                        </a:rPr>
                        <a:t>(Proporción de TP y TN de la predicción completa)</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437750">
                <a:tc>
                  <a:txBody>
                    <a:bodyPr/>
                    <a:lstStyle/>
                    <a:p>
                      <a:pPr marL="0" marR="0" lvl="0" indent="0" algn="ctr" rtl="0">
                        <a:lnSpc>
                          <a:spcPct val="100000"/>
                        </a:lnSpc>
                        <a:spcBef>
                          <a:spcPts val="0"/>
                        </a:spcBef>
                        <a:spcAft>
                          <a:spcPts val="0"/>
                        </a:spcAft>
                        <a:buClr>
                          <a:srgbClr val="000000"/>
                        </a:buClr>
                        <a:buSzPts val="1200"/>
                        <a:buFont typeface="Arial"/>
                        <a:buNone/>
                      </a:pPr>
                      <a:r>
                        <a:rPr lang="es-ES" sz="1200" b="0" u="none" strike="noStrike" cap="none" noProof="0">
                          <a:solidFill>
                            <a:srgbClr val="262626"/>
                          </a:solidFill>
                          <a:latin typeface="SamsungOne 400" pitchFamily="34" charset="0"/>
                          <a:ea typeface="SamsungOne 400" pitchFamily="34" charset="0"/>
                          <a:cs typeface="Arial"/>
                          <a:sym typeface="Arial"/>
                        </a:rPr>
                        <a:t>Tasa de error</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0" u="none" strike="noStrike" cap="none" noProof="0">
                          <a:solidFill>
                            <a:srgbClr val="262626"/>
                          </a:solidFill>
                          <a:latin typeface="SamsungOne 400" pitchFamily="34" charset="0"/>
                          <a:ea typeface="SamsungOne 400" pitchFamily="34" charset="0"/>
                          <a:cs typeface="Arial"/>
                          <a:sym typeface="Arial"/>
                        </a:rPr>
                        <a:t>(FP+FN) / (TP+TN+FP+FN)</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s-ES" sz="1200" b="0" u="none" strike="noStrike" cap="none" noProof="0" dirty="0">
                          <a:solidFill>
                            <a:srgbClr val="262626"/>
                          </a:solidFill>
                          <a:latin typeface="SamsungOne 400" pitchFamily="34" charset="0"/>
                          <a:ea typeface="SamsungOne 400" pitchFamily="34" charset="0"/>
                          <a:cs typeface="Arial"/>
                          <a:sym typeface="Arial"/>
                        </a:rPr>
                        <a:t>Proporción de predicción inexacta de la categoría de clasificación real</a:t>
                      </a:r>
                      <a:br>
                        <a:rPr lang="es-ES" sz="1200" b="0" u="none" strike="noStrike" cap="none" noProof="0" dirty="0">
                          <a:solidFill>
                            <a:srgbClr val="262626"/>
                          </a:solidFill>
                          <a:latin typeface="SamsungOne 400" pitchFamily="34" charset="0"/>
                          <a:ea typeface="SamsungOne 400" pitchFamily="34" charset="0"/>
                          <a:cs typeface="Arial"/>
                          <a:sym typeface="Arial"/>
                        </a:rPr>
                      </a:br>
                      <a:r>
                        <a:rPr lang="es-ES" sz="1200" b="0" u="none" strike="noStrike" cap="none" noProof="0" dirty="0">
                          <a:solidFill>
                            <a:srgbClr val="262626"/>
                          </a:solidFill>
                          <a:latin typeface="SamsungOne 400" pitchFamily="34" charset="0"/>
                          <a:ea typeface="SamsungOne 400" pitchFamily="34" charset="0"/>
                          <a:cs typeface="Arial"/>
                          <a:sym typeface="Arial"/>
                        </a:rPr>
                        <a:t>(Idéntico a 1 - exactitud)</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r h="437750">
                <a:tc>
                  <a:txBody>
                    <a:bodyPr/>
                    <a:lstStyle/>
                    <a:p>
                      <a:pPr marL="0" marR="0" lvl="0" indent="0" algn="ctr" rtl="0">
                        <a:lnSpc>
                          <a:spcPct val="100000"/>
                        </a:lnSpc>
                        <a:spcBef>
                          <a:spcPts val="0"/>
                        </a:spcBef>
                        <a:spcAft>
                          <a:spcPts val="0"/>
                        </a:spcAft>
                        <a:buClr>
                          <a:srgbClr val="000000"/>
                        </a:buClr>
                        <a:buSzPts val="1200"/>
                        <a:buFont typeface="Arial"/>
                        <a:buNone/>
                      </a:pPr>
                      <a:r>
                        <a:rPr lang="es-ES" sz="1200" b="0" u="none" strike="noStrike" cap="none" noProof="0" dirty="0">
                          <a:solidFill>
                            <a:srgbClr val="262626"/>
                          </a:solidFill>
                          <a:latin typeface="SamsungOne 400" pitchFamily="34" charset="0"/>
                          <a:ea typeface="SamsungOne 400" pitchFamily="34" charset="0"/>
                          <a:cs typeface="Arial"/>
                          <a:sym typeface="Arial"/>
                        </a:rPr>
                        <a:t>Sensibilidad</a:t>
                      </a:r>
                      <a:br>
                        <a:rPr lang="es-ES" sz="1200" b="0" u="none" strike="noStrike" cap="none" noProof="0" dirty="0">
                          <a:solidFill>
                            <a:srgbClr val="262626"/>
                          </a:solidFill>
                          <a:latin typeface="SamsungOne 400" pitchFamily="34" charset="0"/>
                          <a:ea typeface="SamsungOne 400" pitchFamily="34" charset="0"/>
                          <a:cs typeface="Arial"/>
                          <a:sym typeface="Arial"/>
                        </a:rPr>
                      </a:br>
                      <a:r>
                        <a:rPr lang="es-ES" sz="1200" b="0" u="none" strike="noStrike" cap="none" noProof="0" dirty="0">
                          <a:solidFill>
                            <a:srgbClr val="262626"/>
                          </a:solidFill>
                          <a:latin typeface="SamsungOne 400" pitchFamily="34" charset="0"/>
                          <a:ea typeface="SamsungOne 400" pitchFamily="34" charset="0"/>
                          <a:cs typeface="Arial"/>
                          <a:sym typeface="Arial"/>
                        </a:rPr>
                        <a:t>= Tasa TP</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0" u="none" strike="noStrike" cap="none" noProof="0">
                          <a:solidFill>
                            <a:srgbClr val="262626"/>
                          </a:solidFill>
                          <a:latin typeface="SamsungOne 400" pitchFamily="34" charset="0"/>
                          <a:ea typeface="SamsungOne 400" pitchFamily="34" charset="0"/>
                          <a:cs typeface="Arial"/>
                          <a:sym typeface="Arial"/>
                        </a:rPr>
                        <a:t>(TP) / (TP+FN)</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s-ES" sz="1200" b="0" u="none" strike="noStrike" cap="none" noProof="0">
                          <a:solidFill>
                            <a:srgbClr val="262626"/>
                          </a:solidFill>
                          <a:latin typeface="SamsungOne 400" pitchFamily="34" charset="0"/>
                          <a:ea typeface="SamsungOne 400" pitchFamily="34" charset="0"/>
                          <a:cs typeface="Arial"/>
                          <a:sym typeface="Arial"/>
                        </a:rPr>
                        <a:t>Proporción de predicción precisa a 'positivo' de categorías 'positivas' reales (Verdadero positivo, también conocido como Recall, Hit Ratio, TP Rate)</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3"/>
                  </a:ext>
                </a:extLst>
              </a:tr>
              <a:tr h="437750">
                <a:tc>
                  <a:txBody>
                    <a:bodyPr/>
                    <a:lstStyle/>
                    <a:p>
                      <a:pPr marL="0" marR="0" lvl="0" indent="0" algn="ctr" rtl="0">
                        <a:lnSpc>
                          <a:spcPct val="100000"/>
                        </a:lnSpc>
                        <a:spcBef>
                          <a:spcPts val="0"/>
                        </a:spcBef>
                        <a:spcAft>
                          <a:spcPts val="0"/>
                        </a:spcAft>
                        <a:buClr>
                          <a:srgbClr val="000000"/>
                        </a:buClr>
                        <a:buSzPts val="1200"/>
                        <a:buFont typeface="Arial"/>
                        <a:buNone/>
                      </a:pPr>
                      <a:r>
                        <a:rPr lang="es-ES" sz="1200" b="0" u="none" strike="noStrike" cap="none" noProof="0">
                          <a:solidFill>
                            <a:srgbClr val="262626"/>
                          </a:solidFill>
                          <a:latin typeface="SamsungOne 400" pitchFamily="34" charset="0"/>
                          <a:ea typeface="SamsungOne 400" pitchFamily="34" charset="0"/>
                          <a:cs typeface="Arial"/>
                          <a:sym typeface="Arial"/>
                        </a:rPr>
                        <a:t>Especificidad</a:t>
                      </a:r>
                      <a:endParaRPr lang="es-ES" sz="1400" u="none" strike="noStrike" cap="none" noProof="0">
                        <a:latin typeface="SamsungOne 400" pitchFamily="34" charset="0"/>
                        <a:ea typeface="SamsungOne 400" pitchFamily="34" charset="0"/>
                      </a:endParaRP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0" u="none" strike="noStrike" cap="none" noProof="0">
                          <a:solidFill>
                            <a:srgbClr val="262626"/>
                          </a:solidFill>
                          <a:latin typeface="SamsungOne 400" pitchFamily="34" charset="0"/>
                          <a:ea typeface="SamsungOne 400" pitchFamily="34" charset="0"/>
                          <a:cs typeface="Arial"/>
                          <a:sym typeface="Arial"/>
                        </a:rPr>
                        <a:t>(TN) / (TN+FP)</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s-ES" sz="1200" b="0" u="none" strike="noStrike" cap="none" noProof="0">
                          <a:solidFill>
                            <a:srgbClr val="262626"/>
                          </a:solidFill>
                          <a:latin typeface="SamsungOne 400" pitchFamily="34" charset="0"/>
                          <a:ea typeface="SamsungOne 400" pitchFamily="34" charset="0"/>
                          <a:cs typeface="Arial"/>
                          <a:sym typeface="Arial"/>
                        </a:rPr>
                        <a:t>Proporción de predicción precisa a 'negativo' de categorías reales 'negativas' (negativo verdadero)</a:t>
                      </a:r>
                      <a:endParaRPr lang="es-ES" sz="1400" u="none" strike="noStrike" cap="none" noProof="0">
                        <a:latin typeface="SamsungOne 400" pitchFamily="34" charset="0"/>
                        <a:ea typeface="SamsungOne 400" pitchFamily="34" charset="0"/>
                      </a:endParaRP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4"/>
                  </a:ext>
                </a:extLst>
              </a:tr>
              <a:tr h="437750">
                <a:tc>
                  <a:txBody>
                    <a:bodyPr/>
                    <a:lstStyle/>
                    <a:p>
                      <a:pPr marL="0" marR="0" lvl="0" indent="0" algn="ctr" rtl="0">
                        <a:lnSpc>
                          <a:spcPct val="100000"/>
                        </a:lnSpc>
                        <a:spcBef>
                          <a:spcPts val="0"/>
                        </a:spcBef>
                        <a:spcAft>
                          <a:spcPts val="0"/>
                        </a:spcAft>
                        <a:buClr>
                          <a:srgbClr val="000000"/>
                        </a:buClr>
                        <a:buSzPts val="1200"/>
                        <a:buFont typeface="Arial"/>
                        <a:buNone/>
                      </a:pPr>
                      <a:r>
                        <a:rPr lang="es-ES" sz="1200" b="0" u="none" strike="noStrike" cap="none" noProof="0">
                          <a:solidFill>
                            <a:srgbClr val="262626"/>
                          </a:solidFill>
                          <a:latin typeface="SamsungOne 400" pitchFamily="34" charset="0"/>
                          <a:ea typeface="SamsungOne 400" pitchFamily="34" charset="0"/>
                          <a:cs typeface="Arial"/>
                          <a:sym typeface="Arial"/>
                        </a:rPr>
                        <a:t>Tasa de FP</a:t>
                      </a:r>
                      <a:endParaRPr lang="es-ES" sz="1400" u="none" strike="noStrike" cap="none" noProof="0">
                        <a:latin typeface="SamsungOne 400" pitchFamily="34" charset="0"/>
                        <a:ea typeface="SamsungOne 400" pitchFamily="34" charset="0"/>
                      </a:endParaRP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0" u="none" strike="noStrike" cap="none" noProof="0">
                          <a:solidFill>
                            <a:srgbClr val="262626"/>
                          </a:solidFill>
                          <a:latin typeface="SamsungOne 400" pitchFamily="34" charset="0"/>
                          <a:ea typeface="SamsungOne 400" pitchFamily="34" charset="0"/>
                          <a:cs typeface="Arial"/>
                          <a:sym typeface="Arial"/>
                        </a:rPr>
                        <a:t>(FP) / (TN+FP)</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s-ES" sz="1200" b="0" u="none" strike="noStrike" cap="none" noProof="0">
                          <a:solidFill>
                            <a:srgbClr val="262626"/>
                          </a:solidFill>
                          <a:latin typeface="SamsungOne 400" pitchFamily="34" charset="0"/>
                          <a:ea typeface="SamsungOne 400" pitchFamily="34" charset="0"/>
                          <a:cs typeface="Arial"/>
                          <a:sym typeface="Arial"/>
                        </a:rPr>
                        <a:t>Proporción de predicción inexacta a 'positivo' de categorías reales 'negativas' = 1-especificidad</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5"/>
                  </a:ext>
                </a:extLst>
              </a:tr>
              <a:tr h="269450">
                <a:tc>
                  <a:txBody>
                    <a:bodyPr/>
                    <a:lstStyle/>
                    <a:p>
                      <a:pPr marL="0" marR="0" lvl="0" indent="0" algn="ctr" rtl="0">
                        <a:lnSpc>
                          <a:spcPct val="100000"/>
                        </a:lnSpc>
                        <a:spcBef>
                          <a:spcPts val="0"/>
                        </a:spcBef>
                        <a:spcAft>
                          <a:spcPts val="0"/>
                        </a:spcAft>
                        <a:buClr>
                          <a:srgbClr val="000000"/>
                        </a:buClr>
                        <a:buSzPts val="1200"/>
                        <a:buFont typeface="Arial"/>
                        <a:buNone/>
                      </a:pPr>
                      <a:r>
                        <a:rPr lang="es-ES" sz="1200" b="0" u="none" strike="noStrike" cap="none" noProof="0">
                          <a:solidFill>
                            <a:srgbClr val="262626"/>
                          </a:solidFill>
                          <a:latin typeface="SamsungOne 400" pitchFamily="34" charset="0"/>
                          <a:ea typeface="SamsungOne 400" pitchFamily="34" charset="0"/>
                          <a:cs typeface="Arial"/>
                          <a:sym typeface="Arial"/>
                        </a:rPr>
                        <a:t>Precisión</a:t>
                      </a:r>
                      <a:endParaRPr lang="es-ES" sz="1400" u="none" strike="noStrike" cap="none" noProof="0">
                        <a:latin typeface="SamsungOne 400" pitchFamily="34" charset="0"/>
                        <a:ea typeface="SamsungOne 400" pitchFamily="34" charset="0"/>
                      </a:endParaRP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ES" sz="1200" b="0" u="none" strike="noStrike" cap="none" noProof="0">
                          <a:solidFill>
                            <a:srgbClr val="262626"/>
                          </a:solidFill>
                          <a:latin typeface="SamsungOne 400" pitchFamily="34" charset="0"/>
                          <a:ea typeface="SamsungOne 400" pitchFamily="34" charset="0"/>
                          <a:cs typeface="Arial"/>
                          <a:sym typeface="Arial"/>
                        </a:rPr>
                        <a:t>(TP) / (TP+FP)</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s-ES" sz="1200" b="0" u="none" strike="noStrike" cap="none" noProof="0">
                          <a:solidFill>
                            <a:srgbClr val="262626"/>
                          </a:solidFill>
                          <a:latin typeface="SamsungOne 400" pitchFamily="34" charset="0"/>
                          <a:ea typeface="SamsungOne 400" pitchFamily="34" charset="0"/>
                          <a:cs typeface="Arial"/>
                          <a:sym typeface="Arial"/>
                        </a:rPr>
                        <a:t>Proporción de 'Verdaderos positivos' reales a partir de la proporción de 'positivos' predichos.</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6"/>
                  </a:ext>
                </a:extLst>
              </a:tr>
              <a:tr h="787325">
                <a:tc>
                  <a:txBody>
                    <a:bodyPr/>
                    <a:lstStyle/>
                    <a:p>
                      <a:pPr marL="0" marR="0" lvl="0" indent="0" algn="ctr" rtl="0">
                        <a:lnSpc>
                          <a:spcPct val="100000"/>
                        </a:lnSpc>
                        <a:spcBef>
                          <a:spcPts val="0"/>
                        </a:spcBef>
                        <a:spcAft>
                          <a:spcPts val="0"/>
                        </a:spcAft>
                        <a:buClr>
                          <a:srgbClr val="000000"/>
                        </a:buClr>
                        <a:buSzPts val="1200"/>
                        <a:buFont typeface="Arial"/>
                        <a:buNone/>
                      </a:pPr>
                      <a:r>
                        <a:rPr lang="es-ES" sz="1200" b="0" u="none" strike="noStrike" cap="none" noProof="0">
                          <a:solidFill>
                            <a:srgbClr val="262626"/>
                          </a:solidFill>
                          <a:latin typeface="SamsungOne 400" pitchFamily="34" charset="0"/>
                          <a:ea typeface="SamsungOne 400" pitchFamily="34" charset="0"/>
                          <a:cs typeface="Arial"/>
                          <a:sym typeface="Arial"/>
                        </a:rPr>
                        <a:t>Medida F</a:t>
                      </a:r>
                      <a:br>
                        <a:rPr lang="es-ES" sz="1200" b="0" u="none" strike="noStrike" cap="none" noProof="0">
                          <a:solidFill>
                            <a:srgbClr val="262626"/>
                          </a:solidFill>
                          <a:latin typeface="SamsungOne 400" pitchFamily="34" charset="0"/>
                          <a:ea typeface="SamsungOne 400" pitchFamily="34" charset="0"/>
                          <a:cs typeface="Arial"/>
                          <a:sym typeface="Arial"/>
                        </a:rPr>
                      </a:br>
                      <a:r>
                        <a:rPr lang="es-ES" sz="1200" b="0" u="none" strike="noStrike" cap="none" noProof="0">
                          <a:solidFill>
                            <a:srgbClr val="262626"/>
                          </a:solidFill>
                          <a:latin typeface="SamsungOne 400" pitchFamily="34" charset="0"/>
                          <a:ea typeface="SamsungOne 400" pitchFamily="34" charset="0"/>
                          <a:cs typeface="Arial"/>
                          <a:sym typeface="Arial"/>
                        </a:rPr>
                        <a:t>(Puntuación F1)</a:t>
                      </a:r>
                      <a:endParaRPr lang="es-ES" sz="1400" u="none" strike="noStrike" cap="none" noProof="0">
                        <a:latin typeface="SamsungOne 400" pitchFamily="34" charset="0"/>
                        <a:ea typeface="SamsungOne 400" pitchFamily="34" charset="0"/>
                      </a:endParaRP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799"/>
                        <a:buFont typeface="Arial"/>
                        <a:buNone/>
                      </a:pPr>
                      <a:endParaRPr lang="es-ES" sz="1799" u="none" strike="noStrike" cap="none" noProof="0">
                        <a:latin typeface="SamsungOne 400" pitchFamily="34" charset="0"/>
                        <a:ea typeface="SamsungOne 400" pitchFamily="34" charset="0"/>
                      </a:endParaRP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s-ES" sz="1200" b="0" u="none" strike="noStrike" cap="none" noProof="0">
                          <a:solidFill>
                            <a:srgbClr val="262626"/>
                          </a:solidFill>
                          <a:latin typeface="SamsungOne 400" pitchFamily="34" charset="0"/>
                          <a:ea typeface="SamsungOne 400" pitchFamily="34" charset="0"/>
                          <a:cs typeface="Arial"/>
                          <a:sym typeface="Arial"/>
                        </a:rPr>
                        <a:t>Con un rango entre 0~1, es la media armónica entre la precisión y la sensibilidad (recuperación). Si tanto la precisión como la sensibilidad son altas, f-Measure también tiende a tener un valor mayor.</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7"/>
                  </a:ext>
                </a:extLst>
              </a:tr>
              <a:tr h="803525">
                <a:tc>
                  <a:txBody>
                    <a:bodyPr/>
                    <a:lstStyle/>
                    <a:p>
                      <a:pPr marL="0" marR="0" lvl="0" indent="0" algn="ctr" rtl="0">
                        <a:lnSpc>
                          <a:spcPct val="100000"/>
                        </a:lnSpc>
                        <a:spcBef>
                          <a:spcPts val="0"/>
                        </a:spcBef>
                        <a:spcAft>
                          <a:spcPts val="0"/>
                        </a:spcAft>
                        <a:buClr>
                          <a:srgbClr val="000000"/>
                        </a:buClr>
                        <a:buSzPts val="1200"/>
                        <a:buFont typeface="Arial"/>
                        <a:buNone/>
                      </a:pPr>
                      <a:r>
                        <a:rPr lang="es-ES" sz="1200" b="0" u="none" strike="noStrike" cap="none" noProof="0">
                          <a:solidFill>
                            <a:srgbClr val="262626"/>
                          </a:solidFill>
                          <a:latin typeface="SamsungOne 400" pitchFamily="34" charset="0"/>
                          <a:ea typeface="SamsungOne 400" pitchFamily="34" charset="0"/>
                          <a:cs typeface="Arial"/>
                          <a:sym typeface="Arial"/>
                        </a:rPr>
                        <a:t>Estadística Kappa</a:t>
                      </a:r>
                      <a:endParaRPr lang="es-ES" sz="1400" u="none" strike="noStrike" cap="none" noProof="0">
                        <a:latin typeface="SamsungOne 400" pitchFamily="34" charset="0"/>
                        <a:ea typeface="SamsungOne 400" pitchFamily="34" charset="0"/>
                      </a:endParaRP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799"/>
                        <a:buFont typeface="Arial"/>
                        <a:buNone/>
                      </a:pPr>
                      <a:endParaRPr lang="es-ES" sz="1799" u="none" strike="noStrike" cap="none" noProof="0" dirty="0">
                        <a:latin typeface="SamsungOne 400" pitchFamily="34" charset="0"/>
                        <a:ea typeface="SamsungOne 400" pitchFamily="34" charset="0"/>
                      </a:endParaRP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s-ES" sz="1200" b="0" u="none" strike="noStrike" cap="none" noProof="0" dirty="0">
                          <a:solidFill>
                            <a:srgbClr val="262626"/>
                          </a:solidFill>
                          <a:latin typeface="SamsungOne 400" pitchFamily="34" charset="0"/>
                          <a:ea typeface="SamsungOne 400" pitchFamily="34" charset="0"/>
                          <a:cs typeface="Arial"/>
                          <a:sym typeface="Arial"/>
                        </a:rPr>
                        <a:t>El valor después de eliminar la concordancia coincidente entre los valores predichos y reales del modelo. (Osciló entre 0 y 1, y cuando el valor está más cerca de 1, los valores previstos y reales del modelo coinciden con precisión, y los valores no coinciden cuando el valor se acerca a 0).</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0" name="Google Shape;5862;p637"/>
          <p:cNvSpPr/>
          <p:nvPr/>
        </p:nvSpPr>
        <p:spPr>
          <a:xfrm>
            <a:off x="3263539" y="237567"/>
            <a:ext cx="5739084"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3.3. Métricas de rendimiento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
        <p:nvSpPr>
          <p:cNvPr id="5918" name="Google Shape;5918;p642"/>
          <p:cNvSpPr/>
          <p:nvPr/>
        </p:nvSpPr>
        <p:spPr>
          <a:xfrm>
            <a:off x="495051" y="5450313"/>
            <a:ext cx="10792709" cy="1248272"/>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dirty="0">
                <a:solidFill>
                  <a:srgbClr val="262626"/>
                </a:solidFill>
                <a:latin typeface="SamsungOne 400" pitchFamily="34" charset="0"/>
                <a:ea typeface="SamsungOne 400" pitchFamily="34" charset="0"/>
              </a:rPr>
              <a:t>La sensibilidad significa qué tan bien la categoría 'positiva' real se predice como 'positiva', y la precisión es el índice que muestra la proporción de 'positivo' real de las categorías 'positivas' pronosticadas, por lo que son métricas que explican directamente qué tan bien el modelo de análisis de aprendizaje automático de clasificación clasifica los valores categóricos interesados ​​de las variables objetivas.</a:t>
            </a:r>
            <a:endParaRPr lang="es-ES" dirty="0">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Por lo tanto, la sensibilidad y la precisión son las métricas más utilizadas y significativas para clasificar los resultados del aprendizaje automático en la vida real.</a:t>
            </a:r>
            <a:endParaRPr lang="es-ES" dirty="0">
              <a:latin typeface="SamsungOne 400" pitchFamily="34" charset="0"/>
              <a:ea typeface="SamsungOne 400"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23"/>
        <p:cNvGrpSpPr/>
        <p:nvPr/>
      </p:nvGrpSpPr>
      <p:grpSpPr>
        <a:xfrm>
          <a:off x="0" y="0"/>
          <a:ext cx="0" cy="0"/>
          <a:chOff x="0" y="0"/>
          <a:chExt cx="0" cy="0"/>
        </a:xfrm>
      </p:grpSpPr>
      <p:sp>
        <p:nvSpPr>
          <p:cNvPr id="5927" name="Google Shape;5927;p643"/>
          <p:cNvSpPr/>
          <p:nvPr/>
        </p:nvSpPr>
        <p:spPr>
          <a:xfrm>
            <a:off x="362392" y="1062730"/>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Matriz de confusión</a:t>
            </a:r>
            <a:endParaRPr lang="es-ES" dirty="0">
              <a:latin typeface="Samsung Sharp Sans" pitchFamily="2" charset="0"/>
              <a:ea typeface="Samsung Sharp Sans" pitchFamily="2" charset="0"/>
              <a:cs typeface="Samsung Sharp Sans" pitchFamily="2" charset="0"/>
            </a:endParaRPr>
          </a:p>
        </p:txBody>
      </p:sp>
      <p:sp>
        <p:nvSpPr>
          <p:cNvPr id="5928" name="Google Shape;5928;p643"/>
          <p:cNvSpPr/>
          <p:nvPr/>
        </p:nvSpPr>
        <p:spPr>
          <a:xfrm>
            <a:off x="505211" y="2570943"/>
            <a:ext cx="8632825"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dirty="0">
                <a:solidFill>
                  <a:srgbClr val="262626"/>
                </a:solidFill>
                <a:latin typeface="SamsungOne 400" pitchFamily="34" charset="0"/>
                <a:ea typeface="SamsungOne 400" pitchFamily="34" charset="0"/>
              </a:rPr>
              <a:t>La matriz de confusión es una tabla de contingencia que cuenta las frecuencias de lo real frente a lo pronosticado.</a:t>
            </a:r>
            <a:endParaRPr lang="es-ES" dirty="0">
              <a:latin typeface="SamsungOne 400" pitchFamily="34" charset="0"/>
              <a:ea typeface="SamsungOne 400" pitchFamily="34" charset="0"/>
            </a:endParaRPr>
          </a:p>
        </p:txBody>
      </p:sp>
      <p:graphicFrame>
        <p:nvGraphicFramePr>
          <p:cNvPr id="5929" name="Google Shape;5929;p643"/>
          <p:cNvGraphicFramePr/>
          <p:nvPr>
            <p:extLst>
              <p:ext uri="{D42A27DB-BD31-4B8C-83A1-F6EECF244321}">
                <p14:modId xmlns:p14="http://schemas.microsoft.com/office/powerpoint/2010/main" val="2122556648"/>
              </p:ext>
            </p:extLst>
          </p:nvPr>
        </p:nvGraphicFramePr>
        <p:xfrm>
          <a:off x="896928" y="1549339"/>
          <a:ext cx="8280000" cy="923170"/>
        </p:xfrm>
        <a:graphic>
          <a:graphicData uri="http://schemas.openxmlformats.org/drawingml/2006/table">
            <a:tbl>
              <a:tblPr>
                <a:noFill/>
                <a:tableStyleId>{2DA71C9E-2CC4-4ECF-8513-781B4748C846}</a:tableStyleId>
              </a:tblPr>
              <a:tblGrid>
                <a:gridCol w="2760000">
                  <a:extLst>
                    <a:ext uri="{9D8B030D-6E8A-4147-A177-3AD203B41FA5}">
                      <a16:colId xmlns:a16="http://schemas.microsoft.com/office/drawing/2014/main" val="20000"/>
                    </a:ext>
                  </a:extLst>
                </a:gridCol>
                <a:gridCol w="2760000">
                  <a:extLst>
                    <a:ext uri="{9D8B030D-6E8A-4147-A177-3AD203B41FA5}">
                      <a16:colId xmlns:a16="http://schemas.microsoft.com/office/drawing/2014/main" val="20001"/>
                    </a:ext>
                  </a:extLst>
                </a:gridCol>
                <a:gridCol w="2760000">
                  <a:extLst>
                    <a:ext uri="{9D8B030D-6E8A-4147-A177-3AD203B41FA5}">
                      <a16:colId xmlns:a16="http://schemas.microsoft.com/office/drawing/2014/main" val="20002"/>
                    </a:ext>
                  </a:extLst>
                </a:gridCol>
              </a:tblGrid>
              <a:tr h="282475">
                <a:tc>
                  <a:txBody>
                    <a:bodyPr/>
                    <a:lstStyle/>
                    <a:p>
                      <a:pPr marL="0" marR="0" lvl="0" indent="0" algn="ctr" rtl="0">
                        <a:lnSpc>
                          <a:spcPct val="100000"/>
                        </a:lnSpc>
                        <a:spcBef>
                          <a:spcPts val="0"/>
                        </a:spcBef>
                        <a:spcAft>
                          <a:spcPts val="0"/>
                        </a:spcAft>
                        <a:buClr>
                          <a:schemeClr val="dk1"/>
                        </a:buClr>
                        <a:buSzPts val="1300"/>
                        <a:buFont typeface="Calibri"/>
                        <a:buNone/>
                      </a:pPr>
                      <a:endParaRPr sz="1300" b="0" u="none" strike="noStrike" cap="none" dirty="0">
                        <a:solidFill>
                          <a:srgbClr val="1D48D1"/>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1429A0"/>
                          </a:solidFill>
                          <a:latin typeface="SamsungOne 400" pitchFamily="34" charset="0"/>
                          <a:ea typeface="SamsungOne 400" pitchFamily="34" charset="0"/>
                          <a:cs typeface="Arial"/>
                          <a:sym typeface="Arial"/>
                        </a:rPr>
                        <a:t>Real 0</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1429A0"/>
                          </a:solidFill>
                          <a:latin typeface="SamsungOne 400" pitchFamily="34" charset="0"/>
                          <a:ea typeface="SamsungOne 400" pitchFamily="34" charset="0"/>
                          <a:cs typeface="Arial"/>
                          <a:sym typeface="Arial"/>
                        </a:rPr>
                        <a:t>Real 1</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316800">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1429A0"/>
                          </a:solidFill>
                          <a:latin typeface="SamsungOne 400" pitchFamily="34" charset="0"/>
                          <a:ea typeface="SamsungOne 400" pitchFamily="34" charset="0"/>
                          <a:cs typeface="Arial"/>
                          <a:sym typeface="Arial"/>
                        </a:rPr>
                        <a:t>Pronóstico</a:t>
                      </a:r>
                      <a:r>
                        <a:rPr lang="en-US" sz="1300" b="0" u="none" strike="noStrike" cap="none" dirty="0">
                          <a:solidFill>
                            <a:srgbClr val="1429A0"/>
                          </a:solidFill>
                          <a:latin typeface="SamsungOne 400" pitchFamily="34" charset="0"/>
                          <a:ea typeface="SamsungOne 400" pitchFamily="34" charset="0"/>
                          <a:cs typeface="Arial"/>
                          <a:sym typeface="Arial"/>
                        </a:rPr>
                        <a:t> 0</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262626"/>
                          </a:solidFill>
                          <a:latin typeface="SamsungOne 400" pitchFamily="34" charset="0"/>
                          <a:ea typeface="SamsungOne 400" pitchFamily="34" charset="0"/>
                          <a:cs typeface="Arial"/>
                          <a:sym typeface="Arial"/>
                        </a:rPr>
                        <a:t>120</a:t>
                      </a:r>
                      <a:endParaRPr sz="1300" b="0" u="none" strike="noStrike" cap="none" dirty="0">
                        <a:solidFill>
                          <a:srgbClr val="262626"/>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262626"/>
                          </a:solidFill>
                          <a:latin typeface="SamsungOne 400" pitchFamily="34" charset="0"/>
                          <a:ea typeface="SamsungOne 400" pitchFamily="34" charset="0"/>
                          <a:cs typeface="Arial"/>
                          <a:sym typeface="Arial"/>
                        </a:rPr>
                        <a:t>5</a:t>
                      </a:r>
                      <a:endParaRPr sz="1300" b="0" u="none" strike="noStrike" cap="none" dirty="0">
                        <a:solidFill>
                          <a:srgbClr val="262626"/>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316800">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1429A0"/>
                          </a:solidFill>
                          <a:latin typeface="SamsungOne 400" pitchFamily="34" charset="0"/>
                          <a:ea typeface="SamsungOne 400" pitchFamily="34" charset="0"/>
                          <a:cs typeface="Arial"/>
                          <a:sym typeface="Arial"/>
                        </a:rPr>
                        <a:t>Pronóstico</a:t>
                      </a:r>
                      <a:r>
                        <a:rPr lang="en-US" sz="1300" b="0" u="none" strike="noStrike" cap="none" dirty="0">
                          <a:solidFill>
                            <a:srgbClr val="1429A0"/>
                          </a:solidFill>
                          <a:latin typeface="SamsungOne 400" pitchFamily="34" charset="0"/>
                          <a:ea typeface="SamsungOne 400" pitchFamily="34" charset="0"/>
                          <a:cs typeface="Arial"/>
                          <a:sym typeface="Arial"/>
                        </a:rPr>
                        <a:t> 1</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262626"/>
                          </a:solidFill>
                          <a:latin typeface="SamsungOne 400" pitchFamily="34" charset="0"/>
                          <a:ea typeface="SamsungOne 400" pitchFamily="34" charset="0"/>
                          <a:cs typeface="Arial"/>
                          <a:sym typeface="Arial"/>
                        </a:rPr>
                        <a:t>15</a:t>
                      </a:r>
                      <a:endParaRPr sz="1300" b="0" u="none" strike="noStrike" cap="none" dirty="0">
                        <a:solidFill>
                          <a:srgbClr val="262626"/>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262626"/>
                          </a:solidFill>
                          <a:latin typeface="SamsungOne 400" pitchFamily="34" charset="0"/>
                          <a:ea typeface="SamsungOne 400" pitchFamily="34" charset="0"/>
                          <a:cs typeface="Arial"/>
                          <a:sym typeface="Arial"/>
                        </a:rPr>
                        <a:t>20</a:t>
                      </a:r>
                      <a:endParaRPr sz="1300" b="0" u="none" strike="noStrike" cap="none" dirty="0">
                        <a:solidFill>
                          <a:srgbClr val="262626"/>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930" name="Google Shape;5930;p643"/>
          <p:cNvSpPr/>
          <p:nvPr/>
        </p:nvSpPr>
        <p:spPr>
          <a:xfrm>
            <a:off x="505211" y="1539182"/>
            <a:ext cx="290279" cy="223667"/>
          </a:xfrm>
          <a:prstGeom prst="roundRect">
            <a:avLst>
              <a:gd name="adj" fmla="val 16667"/>
            </a:avLst>
          </a:prstGeom>
          <a:solidFill>
            <a:srgbClr val="193EB0"/>
          </a:solidFill>
          <a:ln>
            <a:noFill/>
          </a:ln>
        </p:spPr>
        <p:txBody>
          <a:bodyPr spcFirstLastPara="1" wrap="square" lIns="0" tIns="45700" rIns="0" bIns="45700" anchor="ctr" anchorCtr="0">
            <a:noAutofit/>
          </a:bodyPr>
          <a:lstStyle/>
          <a:p>
            <a:pPr algn="ctr">
              <a:buSzPts val="1300"/>
            </a:pPr>
            <a:r>
              <a:rPr lang="es-ES" sz="1300" b="1" dirty="0">
                <a:solidFill>
                  <a:schemeClr val="lt1"/>
                </a:solidFill>
                <a:latin typeface="SamsungOne 400" pitchFamily="34" charset="0"/>
                <a:ea typeface="SamsungOne 400" pitchFamily="34" charset="0"/>
              </a:rPr>
              <a:t>Ex</a:t>
            </a:r>
          </a:p>
        </p:txBody>
      </p:sp>
      <p:sp>
        <p:nvSpPr>
          <p:cNvPr id="11" name="Google Shape;196;p5"/>
          <p:cNvSpPr/>
          <p:nvPr/>
        </p:nvSpPr>
        <p:spPr>
          <a:xfrm>
            <a:off x="10969176" y="6491429"/>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sp>
        <p:nvSpPr>
          <p:cNvPr id="12" name="Google Shape;5862;p637"/>
          <p:cNvSpPr/>
          <p:nvPr/>
        </p:nvSpPr>
        <p:spPr>
          <a:xfrm>
            <a:off x="3263539" y="237567"/>
            <a:ext cx="5739084"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3.3. Métricas de rendimiento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
        <p:nvSpPr>
          <p:cNvPr id="5940" name="Google Shape;5940;p644"/>
          <p:cNvSpPr/>
          <p:nvPr/>
        </p:nvSpPr>
        <p:spPr>
          <a:xfrm>
            <a:off x="505211" y="5234025"/>
            <a:ext cx="8632825"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dirty="0">
                <a:solidFill>
                  <a:srgbClr val="262626"/>
                </a:solidFill>
                <a:latin typeface="SamsungOne 400" pitchFamily="34" charset="0"/>
                <a:ea typeface="SamsungOne 400" pitchFamily="34" charset="0"/>
              </a:rPr>
              <a:t>La exactitud es la relación entre la suma diagonal y la suma total.</a:t>
            </a:r>
            <a:endParaRPr lang="es-ES" dirty="0">
              <a:latin typeface="SamsungOne 400" pitchFamily="34" charset="0"/>
              <a:ea typeface="SamsungOne 400" pitchFamily="34" charset="0"/>
            </a:endParaRPr>
          </a:p>
        </p:txBody>
      </p:sp>
      <p:graphicFrame>
        <p:nvGraphicFramePr>
          <p:cNvPr id="5941" name="Google Shape;5941;p644"/>
          <p:cNvGraphicFramePr/>
          <p:nvPr>
            <p:extLst>
              <p:ext uri="{D42A27DB-BD31-4B8C-83A1-F6EECF244321}">
                <p14:modId xmlns:p14="http://schemas.microsoft.com/office/powerpoint/2010/main" val="2674346684"/>
              </p:ext>
            </p:extLst>
          </p:nvPr>
        </p:nvGraphicFramePr>
        <p:xfrm>
          <a:off x="896928" y="3303693"/>
          <a:ext cx="8280000" cy="923170"/>
        </p:xfrm>
        <a:graphic>
          <a:graphicData uri="http://schemas.openxmlformats.org/drawingml/2006/table">
            <a:tbl>
              <a:tblPr>
                <a:noFill/>
                <a:tableStyleId>{2DA71C9E-2CC4-4ECF-8513-781B4748C846}</a:tableStyleId>
              </a:tblPr>
              <a:tblGrid>
                <a:gridCol w="2760000">
                  <a:extLst>
                    <a:ext uri="{9D8B030D-6E8A-4147-A177-3AD203B41FA5}">
                      <a16:colId xmlns:a16="http://schemas.microsoft.com/office/drawing/2014/main" val="20000"/>
                    </a:ext>
                  </a:extLst>
                </a:gridCol>
                <a:gridCol w="2760000">
                  <a:extLst>
                    <a:ext uri="{9D8B030D-6E8A-4147-A177-3AD203B41FA5}">
                      <a16:colId xmlns:a16="http://schemas.microsoft.com/office/drawing/2014/main" val="20001"/>
                    </a:ext>
                  </a:extLst>
                </a:gridCol>
                <a:gridCol w="2760000">
                  <a:extLst>
                    <a:ext uri="{9D8B030D-6E8A-4147-A177-3AD203B41FA5}">
                      <a16:colId xmlns:a16="http://schemas.microsoft.com/office/drawing/2014/main" val="20002"/>
                    </a:ext>
                  </a:extLst>
                </a:gridCol>
              </a:tblGrid>
              <a:tr h="282475">
                <a:tc>
                  <a:txBody>
                    <a:bodyPr/>
                    <a:lstStyle/>
                    <a:p>
                      <a:pPr marL="0" marR="0" lvl="0" indent="0" algn="ctr" rtl="0">
                        <a:lnSpc>
                          <a:spcPct val="100000"/>
                        </a:lnSpc>
                        <a:spcBef>
                          <a:spcPts val="0"/>
                        </a:spcBef>
                        <a:spcAft>
                          <a:spcPts val="0"/>
                        </a:spcAft>
                        <a:buClr>
                          <a:schemeClr val="dk1"/>
                        </a:buClr>
                        <a:buSzPts val="1300"/>
                        <a:buFont typeface="Calibri"/>
                        <a:buNone/>
                      </a:pPr>
                      <a:endParaRPr sz="1300" b="0" u="none" strike="noStrike" cap="none" dirty="0">
                        <a:solidFill>
                          <a:srgbClr val="1D48D1"/>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1429A0"/>
                          </a:solidFill>
                          <a:latin typeface="SamsungOne 400" pitchFamily="34" charset="0"/>
                          <a:ea typeface="SamsungOne 400" pitchFamily="34" charset="0"/>
                          <a:cs typeface="Arial"/>
                          <a:sym typeface="Arial"/>
                        </a:rPr>
                        <a:t>Real 0</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1429A0"/>
                          </a:solidFill>
                          <a:latin typeface="SamsungOne 400" pitchFamily="34" charset="0"/>
                          <a:ea typeface="SamsungOne 400" pitchFamily="34" charset="0"/>
                          <a:cs typeface="Arial"/>
                          <a:sym typeface="Arial"/>
                        </a:rPr>
                        <a:t>real 1</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316800">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1429A0"/>
                          </a:solidFill>
                          <a:latin typeface="SamsungOne 400" pitchFamily="34" charset="0"/>
                          <a:ea typeface="SamsungOne 400" pitchFamily="34" charset="0"/>
                          <a:cs typeface="Arial"/>
                          <a:sym typeface="Arial"/>
                        </a:rPr>
                        <a:t>Pronóstico</a:t>
                      </a:r>
                      <a:r>
                        <a:rPr lang="en-US" sz="1300" b="0" u="none" strike="noStrike" cap="none" dirty="0">
                          <a:solidFill>
                            <a:srgbClr val="1429A0"/>
                          </a:solidFill>
                          <a:latin typeface="SamsungOne 400" pitchFamily="34" charset="0"/>
                          <a:ea typeface="SamsungOne 400" pitchFamily="34" charset="0"/>
                          <a:cs typeface="Arial"/>
                          <a:sym typeface="Arial"/>
                        </a:rPr>
                        <a:t>  0</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1429A0"/>
                          </a:solidFill>
                          <a:latin typeface="SamsungOne 400" pitchFamily="34" charset="0"/>
                          <a:ea typeface="SamsungOne 400" pitchFamily="34" charset="0"/>
                          <a:cs typeface="Arial"/>
                          <a:sym typeface="Arial"/>
                        </a:rPr>
                        <a:t>120</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262626"/>
                          </a:solidFill>
                          <a:latin typeface="SamsungOne 400" pitchFamily="34" charset="0"/>
                          <a:ea typeface="SamsungOne 400" pitchFamily="34" charset="0"/>
                          <a:cs typeface="Arial"/>
                          <a:sym typeface="Arial"/>
                        </a:rPr>
                        <a:t>5</a:t>
                      </a:r>
                      <a:endParaRPr sz="1300" b="0" u="none" strike="noStrike" cap="none" dirty="0">
                        <a:solidFill>
                          <a:srgbClr val="262626"/>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316800">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1429A0"/>
                          </a:solidFill>
                          <a:latin typeface="SamsungOne 400" pitchFamily="34" charset="0"/>
                          <a:ea typeface="SamsungOne 400" pitchFamily="34" charset="0"/>
                          <a:cs typeface="Arial"/>
                          <a:sym typeface="Arial"/>
                        </a:rPr>
                        <a:t>Pronóstico</a:t>
                      </a:r>
                      <a:r>
                        <a:rPr lang="en-US" sz="1300" b="0" u="none" strike="noStrike" cap="none" dirty="0">
                          <a:solidFill>
                            <a:srgbClr val="1429A0"/>
                          </a:solidFill>
                          <a:latin typeface="SamsungOne 400" pitchFamily="34" charset="0"/>
                          <a:ea typeface="SamsungOne 400" pitchFamily="34" charset="0"/>
                          <a:cs typeface="Arial"/>
                          <a:sym typeface="Arial"/>
                        </a:rPr>
                        <a:t>  1</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262626"/>
                          </a:solidFill>
                          <a:latin typeface="SamsungOne 400" pitchFamily="34" charset="0"/>
                          <a:ea typeface="SamsungOne 400" pitchFamily="34" charset="0"/>
                          <a:cs typeface="Arial"/>
                          <a:sym typeface="Arial"/>
                        </a:rPr>
                        <a:t>15</a:t>
                      </a:r>
                      <a:endParaRPr sz="1300" b="0" u="none" strike="noStrike" cap="none" dirty="0">
                        <a:solidFill>
                          <a:srgbClr val="262626"/>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1429A0"/>
                          </a:solidFill>
                          <a:latin typeface="SamsungOne 400" pitchFamily="34" charset="0"/>
                          <a:ea typeface="SamsungOne 400" pitchFamily="34" charset="0"/>
                          <a:cs typeface="Arial"/>
                          <a:sym typeface="Arial"/>
                        </a:rPr>
                        <a:t>20</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942" name="Google Shape;5942;p644"/>
          <p:cNvSpPr/>
          <p:nvPr/>
        </p:nvSpPr>
        <p:spPr>
          <a:xfrm>
            <a:off x="505211" y="3293536"/>
            <a:ext cx="290279" cy="223667"/>
          </a:xfrm>
          <a:prstGeom prst="roundRect">
            <a:avLst>
              <a:gd name="adj" fmla="val 16667"/>
            </a:avLst>
          </a:prstGeom>
          <a:solidFill>
            <a:srgbClr val="193EB0"/>
          </a:solidFill>
          <a:ln>
            <a:noFill/>
          </a:ln>
        </p:spPr>
        <p:txBody>
          <a:bodyPr spcFirstLastPara="1" wrap="square" lIns="0" tIns="45700" rIns="0" bIns="45700" anchor="ctr" anchorCtr="0">
            <a:noAutofit/>
          </a:bodyPr>
          <a:lstStyle/>
          <a:p>
            <a:pPr algn="ctr">
              <a:buSzPts val="1300"/>
            </a:pPr>
            <a:r>
              <a:rPr lang="es-ES" sz="1300" b="1">
                <a:solidFill>
                  <a:schemeClr val="lt1"/>
                </a:solidFill>
                <a:latin typeface="SamsungOne 400" pitchFamily="34" charset="0"/>
                <a:ea typeface="SamsungOne 400" pitchFamily="34" charset="0"/>
              </a:rPr>
              <a:t>Ex</a:t>
            </a:r>
          </a:p>
        </p:txBody>
      </p:sp>
      <p:grpSp>
        <p:nvGrpSpPr>
          <p:cNvPr id="5943" name="Google Shape;5943;p644"/>
          <p:cNvGrpSpPr/>
          <p:nvPr/>
        </p:nvGrpSpPr>
        <p:grpSpPr>
          <a:xfrm>
            <a:off x="3669238" y="3584116"/>
            <a:ext cx="5508737" cy="642609"/>
            <a:chOff x="3835288" y="2986029"/>
            <a:chExt cx="5508737" cy="656721"/>
          </a:xfrm>
        </p:grpSpPr>
        <p:sp>
          <p:nvSpPr>
            <p:cNvPr id="5944" name="Google Shape;5944;p644"/>
            <p:cNvSpPr/>
            <p:nvPr/>
          </p:nvSpPr>
          <p:spPr>
            <a:xfrm>
              <a:off x="3835288" y="2986029"/>
              <a:ext cx="5508737" cy="649006"/>
            </a:xfrm>
            <a:prstGeom prst="rect">
              <a:avLst/>
            </a:prstGeom>
            <a:noFill/>
            <a:ln w="190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sp>
          <p:nvSpPr>
            <p:cNvPr id="5945" name="Google Shape;5945;p644"/>
            <p:cNvSpPr/>
            <p:nvPr/>
          </p:nvSpPr>
          <p:spPr>
            <a:xfrm rot="-5003811">
              <a:off x="6419794" y="1708236"/>
              <a:ext cx="287856" cy="3213549"/>
            </a:xfrm>
            <a:prstGeom prst="roundRect">
              <a:avLst>
                <a:gd name="adj" fmla="val 50000"/>
              </a:avLst>
            </a:prstGeom>
            <a:noFill/>
            <a:ln w="19050" cap="flat" cmpd="sng">
              <a:solidFill>
                <a:srgbClr val="1429A0"/>
              </a:solidFill>
              <a:prstDash val="dash"/>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grpSp>
      <p:sp>
        <p:nvSpPr>
          <p:cNvPr id="5946" name="Google Shape;5946;p644"/>
          <p:cNvSpPr/>
          <p:nvPr/>
        </p:nvSpPr>
        <p:spPr>
          <a:xfrm>
            <a:off x="2972256" y="4541452"/>
            <a:ext cx="3626213" cy="477567"/>
          </a:xfrm>
          <a:prstGeom prst="rect">
            <a:avLst/>
          </a:prstGeom>
          <a:blipFill rotWithShape="1">
            <a:blip r:embed="rId3">
              <a:alphaModFix/>
            </a:blip>
            <a:stretch>
              <a:fillRect b="-6405"/>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sp>
        <p:nvSpPr>
          <p:cNvPr id="5955" name="Google Shape;5955;p645"/>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Matriz de confusión: Sensibilidad</a:t>
            </a:r>
            <a:endParaRPr lang="es-ES">
              <a:latin typeface="Samsung Sharp Sans" pitchFamily="2" charset="0"/>
              <a:ea typeface="Samsung Sharp Sans" pitchFamily="2" charset="0"/>
              <a:cs typeface="Samsung Sharp Sans" pitchFamily="2" charset="0"/>
            </a:endParaRPr>
          </a:p>
        </p:txBody>
      </p:sp>
      <p:graphicFrame>
        <p:nvGraphicFramePr>
          <p:cNvPr id="5956" name="Google Shape;5956;p645"/>
          <p:cNvGraphicFramePr/>
          <p:nvPr>
            <p:extLst>
              <p:ext uri="{D42A27DB-BD31-4B8C-83A1-F6EECF244321}">
                <p14:modId xmlns:p14="http://schemas.microsoft.com/office/powerpoint/2010/main" val="1586484515"/>
              </p:ext>
            </p:extLst>
          </p:nvPr>
        </p:nvGraphicFramePr>
        <p:xfrm>
          <a:off x="2207568" y="1786702"/>
          <a:ext cx="8280000" cy="923170"/>
        </p:xfrm>
        <a:graphic>
          <a:graphicData uri="http://schemas.openxmlformats.org/drawingml/2006/table">
            <a:tbl>
              <a:tblPr>
                <a:noFill/>
                <a:tableStyleId>{2DA71C9E-2CC4-4ECF-8513-781B4748C846}</a:tableStyleId>
              </a:tblPr>
              <a:tblGrid>
                <a:gridCol w="2760000">
                  <a:extLst>
                    <a:ext uri="{9D8B030D-6E8A-4147-A177-3AD203B41FA5}">
                      <a16:colId xmlns:a16="http://schemas.microsoft.com/office/drawing/2014/main" val="20000"/>
                    </a:ext>
                  </a:extLst>
                </a:gridCol>
                <a:gridCol w="2760000">
                  <a:extLst>
                    <a:ext uri="{9D8B030D-6E8A-4147-A177-3AD203B41FA5}">
                      <a16:colId xmlns:a16="http://schemas.microsoft.com/office/drawing/2014/main" val="20001"/>
                    </a:ext>
                  </a:extLst>
                </a:gridCol>
                <a:gridCol w="2760000">
                  <a:extLst>
                    <a:ext uri="{9D8B030D-6E8A-4147-A177-3AD203B41FA5}">
                      <a16:colId xmlns:a16="http://schemas.microsoft.com/office/drawing/2014/main" val="20002"/>
                    </a:ext>
                  </a:extLst>
                </a:gridCol>
              </a:tblGrid>
              <a:tr h="282475">
                <a:tc>
                  <a:txBody>
                    <a:bodyPr/>
                    <a:lstStyle/>
                    <a:p>
                      <a:pPr marL="0" marR="0" lvl="0" indent="0" algn="ctr" rtl="0">
                        <a:lnSpc>
                          <a:spcPct val="100000"/>
                        </a:lnSpc>
                        <a:spcBef>
                          <a:spcPts val="0"/>
                        </a:spcBef>
                        <a:spcAft>
                          <a:spcPts val="0"/>
                        </a:spcAft>
                        <a:buClr>
                          <a:schemeClr val="dk1"/>
                        </a:buClr>
                        <a:buSzPts val="1300"/>
                        <a:buFont typeface="Calibri"/>
                        <a:buNone/>
                      </a:pPr>
                      <a:endParaRPr sz="1300" b="0" u="none" strike="noStrike" cap="none" dirty="0">
                        <a:solidFill>
                          <a:srgbClr val="1D48D1"/>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1429A0"/>
                          </a:solidFill>
                          <a:latin typeface="SamsungOne 400" pitchFamily="34" charset="0"/>
                          <a:ea typeface="SamsungOne 400" pitchFamily="34" charset="0"/>
                          <a:cs typeface="Arial"/>
                          <a:sym typeface="Arial"/>
                        </a:rPr>
                        <a:t>Real 0</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1429A0"/>
                          </a:solidFill>
                          <a:latin typeface="SamsungOne 400" pitchFamily="34" charset="0"/>
                          <a:ea typeface="SamsungOne 400" pitchFamily="34" charset="0"/>
                          <a:cs typeface="Arial"/>
                          <a:sym typeface="Arial"/>
                        </a:rPr>
                        <a:t>real 1</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316800">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1429A0"/>
                          </a:solidFill>
                          <a:latin typeface="SamsungOne 400" pitchFamily="34" charset="0"/>
                          <a:ea typeface="SamsungOne 400" pitchFamily="34" charset="0"/>
                          <a:cs typeface="Arial"/>
                          <a:sym typeface="Arial"/>
                        </a:rPr>
                        <a:t>Pronóstico</a:t>
                      </a:r>
                      <a:r>
                        <a:rPr lang="en-US" sz="1300" b="0" u="none" strike="noStrike" cap="none" dirty="0">
                          <a:solidFill>
                            <a:srgbClr val="1429A0"/>
                          </a:solidFill>
                          <a:latin typeface="SamsungOne 400" pitchFamily="34" charset="0"/>
                          <a:ea typeface="SamsungOne 400" pitchFamily="34" charset="0"/>
                          <a:cs typeface="Arial"/>
                          <a:sym typeface="Arial"/>
                        </a:rPr>
                        <a:t> 0</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262626"/>
                          </a:solidFill>
                          <a:latin typeface="SamsungOne 400" pitchFamily="34" charset="0"/>
                          <a:ea typeface="SamsungOne 400" pitchFamily="34" charset="0"/>
                          <a:cs typeface="Arial"/>
                          <a:sym typeface="Arial"/>
                        </a:rPr>
                        <a:t>120</a:t>
                      </a:r>
                      <a:endParaRPr sz="1300" b="0" u="none" strike="noStrike" cap="none" dirty="0">
                        <a:solidFill>
                          <a:srgbClr val="262626"/>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262626"/>
                          </a:solidFill>
                          <a:latin typeface="SamsungOne 400" pitchFamily="34" charset="0"/>
                          <a:ea typeface="SamsungOne 400" pitchFamily="34" charset="0"/>
                          <a:cs typeface="Arial"/>
                          <a:sym typeface="Arial"/>
                        </a:rPr>
                        <a:t>5</a:t>
                      </a:r>
                      <a:endParaRPr sz="1300" b="0" u="none" strike="noStrike" cap="none" dirty="0">
                        <a:solidFill>
                          <a:srgbClr val="262626"/>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316800">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1429A0"/>
                          </a:solidFill>
                          <a:latin typeface="SamsungOne 400" pitchFamily="34" charset="0"/>
                          <a:ea typeface="SamsungOne 400" pitchFamily="34" charset="0"/>
                          <a:cs typeface="Arial"/>
                          <a:sym typeface="Arial"/>
                        </a:rPr>
                        <a:t>Pronóstico</a:t>
                      </a:r>
                      <a:r>
                        <a:rPr lang="en-US" sz="1300" b="0" u="none" strike="noStrike" cap="none" dirty="0">
                          <a:solidFill>
                            <a:srgbClr val="1429A0"/>
                          </a:solidFill>
                          <a:latin typeface="SamsungOne 400" pitchFamily="34" charset="0"/>
                          <a:ea typeface="SamsungOne 400" pitchFamily="34" charset="0"/>
                          <a:cs typeface="Arial"/>
                          <a:sym typeface="Arial"/>
                        </a:rPr>
                        <a:t>  1</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262626"/>
                          </a:solidFill>
                          <a:latin typeface="SamsungOne 400" pitchFamily="34" charset="0"/>
                          <a:ea typeface="SamsungOne 400" pitchFamily="34" charset="0"/>
                          <a:cs typeface="Arial"/>
                          <a:sym typeface="Arial"/>
                        </a:rPr>
                        <a:t>15</a:t>
                      </a:r>
                      <a:endParaRPr sz="1300" b="0" u="none" strike="noStrike" cap="none" dirty="0">
                        <a:solidFill>
                          <a:srgbClr val="262626"/>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1429A0"/>
                          </a:solidFill>
                          <a:latin typeface="SamsungOne 400" pitchFamily="34" charset="0"/>
                          <a:ea typeface="SamsungOne 400" pitchFamily="34" charset="0"/>
                          <a:cs typeface="Arial"/>
                          <a:sym typeface="Arial"/>
                        </a:rPr>
                        <a:t>20</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957" name="Google Shape;5957;p645"/>
          <p:cNvSpPr/>
          <p:nvPr/>
        </p:nvSpPr>
        <p:spPr>
          <a:xfrm>
            <a:off x="1815851" y="1776545"/>
            <a:ext cx="290279" cy="223667"/>
          </a:xfrm>
          <a:prstGeom prst="roundRect">
            <a:avLst>
              <a:gd name="adj" fmla="val 16667"/>
            </a:avLst>
          </a:prstGeom>
          <a:solidFill>
            <a:srgbClr val="193EB0"/>
          </a:solidFill>
          <a:ln>
            <a:noFill/>
          </a:ln>
        </p:spPr>
        <p:txBody>
          <a:bodyPr spcFirstLastPara="1" wrap="square" lIns="0" tIns="45700" rIns="0" bIns="45700" anchor="ctr" anchorCtr="0">
            <a:noAutofit/>
          </a:bodyPr>
          <a:lstStyle/>
          <a:p>
            <a:pPr algn="ctr">
              <a:buSzPts val="1300"/>
            </a:pPr>
            <a:r>
              <a:rPr lang="es-ES" sz="1300" b="1">
                <a:solidFill>
                  <a:schemeClr val="lt1"/>
                </a:solidFill>
                <a:latin typeface="SamsungOne 400" pitchFamily="34" charset="0"/>
                <a:ea typeface="SamsungOne 400" pitchFamily="34" charset="0"/>
              </a:rPr>
              <a:t>Ex</a:t>
            </a:r>
          </a:p>
        </p:txBody>
      </p:sp>
      <p:sp>
        <p:nvSpPr>
          <p:cNvPr id="5958" name="Google Shape;5958;p645"/>
          <p:cNvSpPr/>
          <p:nvPr/>
        </p:nvSpPr>
        <p:spPr>
          <a:xfrm>
            <a:off x="4119454" y="3024073"/>
            <a:ext cx="3953097" cy="478336"/>
          </a:xfrm>
          <a:prstGeom prst="rect">
            <a:avLst/>
          </a:prstGeom>
          <a:blipFill rotWithShape="1">
            <a:blip r:embed="rId3">
              <a:alphaModFix/>
            </a:blip>
            <a:stretch>
              <a:fillRect b="-3793"/>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grpSp>
        <p:nvGrpSpPr>
          <p:cNvPr id="5959" name="Google Shape;5959;p645"/>
          <p:cNvGrpSpPr/>
          <p:nvPr/>
        </p:nvGrpSpPr>
        <p:grpSpPr>
          <a:xfrm>
            <a:off x="7716182" y="2067122"/>
            <a:ext cx="2772433" cy="635060"/>
            <a:chOff x="6571592" y="2067122"/>
            <a:chExt cx="2772433" cy="635060"/>
          </a:xfrm>
        </p:grpSpPr>
        <p:sp>
          <p:nvSpPr>
            <p:cNvPr id="5960" name="Google Shape;5960;p645"/>
            <p:cNvSpPr/>
            <p:nvPr/>
          </p:nvSpPr>
          <p:spPr>
            <a:xfrm>
              <a:off x="6571592" y="2067122"/>
              <a:ext cx="2772433" cy="635060"/>
            </a:xfrm>
            <a:prstGeom prst="rect">
              <a:avLst/>
            </a:prstGeom>
            <a:noFill/>
            <a:ln w="190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sp>
          <p:nvSpPr>
            <p:cNvPr id="5961" name="Google Shape;5961;p645"/>
            <p:cNvSpPr/>
            <p:nvPr/>
          </p:nvSpPr>
          <p:spPr>
            <a:xfrm rot="-5003811">
              <a:off x="7816411" y="2400587"/>
              <a:ext cx="282793" cy="288000"/>
            </a:xfrm>
            <a:prstGeom prst="roundRect">
              <a:avLst>
                <a:gd name="adj" fmla="val 50000"/>
              </a:avLst>
            </a:prstGeom>
            <a:noFill/>
            <a:ln w="19050" cap="flat" cmpd="sng">
              <a:solidFill>
                <a:srgbClr val="193EB0"/>
              </a:solidFill>
              <a:prstDash val="dash"/>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grpSp>
      <p:sp>
        <p:nvSpPr>
          <p:cNvPr id="14" name="Google Shape;196;p5"/>
          <p:cNvSpPr/>
          <p:nvPr/>
        </p:nvSpPr>
        <p:spPr>
          <a:xfrm>
            <a:off x="10969176" y="6491429"/>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sp>
        <p:nvSpPr>
          <p:cNvPr id="15" name="Google Shape;5862;p637"/>
          <p:cNvSpPr/>
          <p:nvPr/>
        </p:nvSpPr>
        <p:spPr>
          <a:xfrm>
            <a:off x="3263539" y="237567"/>
            <a:ext cx="5739084"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3.3. Métricas de rendimiento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
        <p:nvSpPr>
          <p:cNvPr id="5970" name="Google Shape;5970;p646"/>
          <p:cNvSpPr/>
          <p:nvPr/>
        </p:nvSpPr>
        <p:spPr>
          <a:xfrm>
            <a:off x="1703512" y="394037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Matriz de confusión: especificidad</a:t>
            </a:r>
            <a:endParaRPr lang="es-ES">
              <a:latin typeface="Samsung Sharp Sans" pitchFamily="2" charset="0"/>
              <a:ea typeface="Samsung Sharp Sans" pitchFamily="2" charset="0"/>
              <a:cs typeface="Samsung Sharp Sans" pitchFamily="2" charset="0"/>
            </a:endParaRPr>
          </a:p>
        </p:txBody>
      </p:sp>
      <p:graphicFrame>
        <p:nvGraphicFramePr>
          <p:cNvPr id="5971" name="Google Shape;5971;p646"/>
          <p:cNvGraphicFramePr/>
          <p:nvPr>
            <p:extLst>
              <p:ext uri="{D42A27DB-BD31-4B8C-83A1-F6EECF244321}">
                <p14:modId xmlns:p14="http://schemas.microsoft.com/office/powerpoint/2010/main" val="3593947554"/>
              </p:ext>
            </p:extLst>
          </p:nvPr>
        </p:nvGraphicFramePr>
        <p:xfrm>
          <a:off x="2207568" y="4298332"/>
          <a:ext cx="8280000" cy="923170"/>
        </p:xfrm>
        <a:graphic>
          <a:graphicData uri="http://schemas.openxmlformats.org/drawingml/2006/table">
            <a:tbl>
              <a:tblPr>
                <a:noFill/>
                <a:tableStyleId>{2DA71C9E-2CC4-4ECF-8513-781B4748C846}</a:tableStyleId>
              </a:tblPr>
              <a:tblGrid>
                <a:gridCol w="2760000">
                  <a:extLst>
                    <a:ext uri="{9D8B030D-6E8A-4147-A177-3AD203B41FA5}">
                      <a16:colId xmlns:a16="http://schemas.microsoft.com/office/drawing/2014/main" val="20000"/>
                    </a:ext>
                  </a:extLst>
                </a:gridCol>
                <a:gridCol w="2760000">
                  <a:extLst>
                    <a:ext uri="{9D8B030D-6E8A-4147-A177-3AD203B41FA5}">
                      <a16:colId xmlns:a16="http://schemas.microsoft.com/office/drawing/2014/main" val="20001"/>
                    </a:ext>
                  </a:extLst>
                </a:gridCol>
                <a:gridCol w="2760000">
                  <a:extLst>
                    <a:ext uri="{9D8B030D-6E8A-4147-A177-3AD203B41FA5}">
                      <a16:colId xmlns:a16="http://schemas.microsoft.com/office/drawing/2014/main" val="20002"/>
                    </a:ext>
                  </a:extLst>
                </a:gridCol>
              </a:tblGrid>
              <a:tr h="282475">
                <a:tc>
                  <a:txBody>
                    <a:bodyPr/>
                    <a:lstStyle/>
                    <a:p>
                      <a:pPr marL="0" marR="0" lvl="0" indent="0" algn="ctr" rtl="0">
                        <a:lnSpc>
                          <a:spcPct val="100000"/>
                        </a:lnSpc>
                        <a:spcBef>
                          <a:spcPts val="0"/>
                        </a:spcBef>
                        <a:spcAft>
                          <a:spcPts val="0"/>
                        </a:spcAft>
                        <a:buClr>
                          <a:schemeClr val="dk1"/>
                        </a:buClr>
                        <a:buSzPts val="1300"/>
                        <a:buFont typeface="Calibri"/>
                        <a:buNone/>
                      </a:pPr>
                      <a:endParaRPr sz="1300" b="0" u="none" strike="noStrike" cap="none" dirty="0">
                        <a:solidFill>
                          <a:srgbClr val="1D48D1"/>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1429A0"/>
                          </a:solidFill>
                          <a:latin typeface="SamsungOne 400" pitchFamily="34" charset="0"/>
                          <a:ea typeface="SamsungOne 400" pitchFamily="34" charset="0"/>
                          <a:cs typeface="Arial"/>
                          <a:sym typeface="Arial"/>
                        </a:rPr>
                        <a:t>Real 0</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1429A0"/>
                          </a:solidFill>
                          <a:latin typeface="SamsungOne 400" pitchFamily="34" charset="0"/>
                          <a:ea typeface="SamsungOne 400" pitchFamily="34" charset="0"/>
                          <a:cs typeface="Arial"/>
                          <a:sym typeface="Arial"/>
                        </a:rPr>
                        <a:t>real 1</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316800">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1429A0"/>
                          </a:solidFill>
                          <a:latin typeface="SamsungOne 400" pitchFamily="34" charset="0"/>
                          <a:ea typeface="SamsungOne 400" pitchFamily="34" charset="0"/>
                          <a:cs typeface="Arial"/>
                          <a:sym typeface="Arial"/>
                        </a:rPr>
                        <a:t>Pronóstico</a:t>
                      </a:r>
                      <a:r>
                        <a:rPr lang="en-US" sz="1300" b="0" u="none" strike="noStrike" cap="none" dirty="0">
                          <a:solidFill>
                            <a:srgbClr val="1429A0"/>
                          </a:solidFill>
                          <a:latin typeface="SamsungOne 400" pitchFamily="34" charset="0"/>
                          <a:ea typeface="SamsungOne 400" pitchFamily="34" charset="0"/>
                          <a:cs typeface="Arial"/>
                          <a:sym typeface="Arial"/>
                        </a:rPr>
                        <a:t>  0</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1429A0"/>
                          </a:solidFill>
                          <a:latin typeface="SamsungOne 400" pitchFamily="34" charset="0"/>
                          <a:ea typeface="SamsungOne 400" pitchFamily="34" charset="0"/>
                          <a:cs typeface="Arial"/>
                          <a:sym typeface="Arial"/>
                        </a:rPr>
                        <a:t>120</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262626"/>
                          </a:solidFill>
                          <a:latin typeface="SamsungOne 400" pitchFamily="34" charset="0"/>
                          <a:ea typeface="SamsungOne 400" pitchFamily="34" charset="0"/>
                          <a:cs typeface="Arial"/>
                          <a:sym typeface="Arial"/>
                        </a:rPr>
                        <a:t>5</a:t>
                      </a:r>
                      <a:endParaRPr sz="1300" b="0" u="none" strike="noStrike" cap="none" dirty="0">
                        <a:solidFill>
                          <a:srgbClr val="262626"/>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316800">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1429A0"/>
                          </a:solidFill>
                          <a:latin typeface="SamsungOne 400" pitchFamily="34" charset="0"/>
                          <a:ea typeface="SamsungOne 400" pitchFamily="34" charset="0"/>
                          <a:cs typeface="Arial"/>
                          <a:sym typeface="Arial"/>
                        </a:rPr>
                        <a:t>Pronóstico</a:t>
                      </a:r>
                      <a:r>
                        <a:rPr lang="en-US" sz="1300" b="0" u="none" strike="noStrike" cap="none" dirty="0">
                          <a:solidFill>
                            <a:srgbClr val="1429A0"/>
                          </a:solidFill>
                          <a:latin typeface="SamsungOne 400" pitchFamily="34" charset="0"/>
                          <a:ea typeface="SamsungOne 400" pitchFamily="34" charset="0"/>
                          <a:cs typeface="Arial"/>
                          <a:sym typeface="Arial"/>
                        </a:rPr>
                        <a:t>  1</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262626"/>
                          </a:solidFill>
                          <a:latin typeface="SamsungOne 400" pitchFamily="34" charset="0"/>
                          <a:ea typeface="SamsungOne 400" pitchFamily="34" charset="0"/>
                          <a:cs typeface="Arial"/>
                          <a:sym typeface="Arial"/>
                        </a:rPr>
                        <a:t>15</a:t>
                      </a:r>
                      <a:endParaRPr sz="1300" b="0" u="none" strike="noStrike" cap="none" dirty="0">
                        <a:solidFill>
                          <a:srgbClr val="262626"/>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chemeClr val="dk1"/>
                          </a:solidFill>
                          <a:latin typeface="SamsungOne 400" pitchFamily="34" charset="0"/>
                          <a:ea typeface="SamsungOne 400" pitchFamily="34" charset="0"/>
                          <a:cs typeface="Arial"/>
                          <a:sym typeface="Arial"/>
                        </a:rPr>
                        <a:t>20</a:t>
                      </a:r>
                      <a:endParaRPr sz="1300" b="0" u="none" strike="noStrike" cap="none" dirty="0">
                        <a:solidFill>
                          <a:schemeClr val="dk1"/>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972" name="Google Shape;5972;p646"/>
          <p:cNvSpPr/>
          <p:nvPr/>
        </p:nvSpPr>
        <p:spPr>
          <a:xfrm>
            <a:off x="1815851" y="4288175"/>
            <a:ext cx="290279" cy="223667"/>
          </a:xfrm>
          <a:prstGeom prst="roundRect">
            <a:avLst>
              <a:gd name="adj" fmla="val 16667"/>
            </a:avLst>
          </a:prstGeom>
          <a:solidFill>
            <a:srgbClr val="193EB0"/>
          </a:solidFill>
          <a:ln>
            <a:noFill/>
          </a:ln>
        </p:spPr>
        <p:txBody>
          <a:bodyPr spcFirstLastPara="1" wrap="square" lIns="0" tIns="45700" rIns="0" bIns="45700" anchor="ctr" anchorCtr="0">
            <a:noAutofit/>
          </a:bodyPr>
          <a:lstStyle/>
          <a:p>
            <a:pPr algn="ctr">
              <a:buSzPts val="1300"/>
            </a:pPr>
            <a:r>
              <a:rPr lang="es-ES" sz="1300" b="1">
                <a:solidFill>
                  <a:schemeClr val="lt1"/>
                </a:solidFill>
                <a:latin typeface="SamsungOne 400" pitchFamily="34" charset="0"/>
                <a:ea typeface="SamsungOne 400" pitchFamily="34" charset="0"/>
              </a:rPr>
              <a:t>Ex</a:t>
            </a:r>
          </a:p>
        </p:txBody>
      </p:sp>
      <p:sp>
        <p:nvSpPr>
          <p:cNvPr id="5973" name="Google Shape;5973;p646"/>
          <p:cNvSpPr/>
          <p:nvPr/>
        </p:nvSpPr>
        <p:spPr>
          <a:xfrm>
            <a:off x="4125063" y="5535703"/>
            <a:ext cx="3941877" cy="478336"/>
          </a:xfrm>
          <a:prstGeom prst="rect">
            <a:avLst/>
          </a:prstGeom>
          <a:blipFill rotWithShape="1">
            <a:blip r:embed="rId4">
              <a:alphaModFix/>
            </a:blip>
            <a:stretch>
              <a:fillRect b="-3793"/>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grpSp>
        <p:nvGrpSpPr>
          <p:cNvPr id="5974" name="Google Shape;5974;p646"/>
          <p:cNvGrpSpPr/>
          <p:nvPr/>
        </p:nvGrpSpPr>
        <p:grpSpPr>
          <a:xfrm>
            <a:off x="4961366" y="4578752"/>
            <a:ext cx="2772433" cy="635060"/>
            <a:chOff x="6571592" y="2067122"/>
            <a:chExt cx="2772433" cy="635060"/>
          </a:xfrm>
        </p:grpSpPr>
        <p:sp>
          <p:nvSpPr>
            <p:cNvPr id="5975" name="Google Shape;5975;p646"/>
            <p:cNvSpPr/>
            <p:nvPr/>
          </p:nvSpPr>
          <p:spPr>
            <a:xfrm>
              <a:off x="6571592" y="2067122"/>
              <a:ext cx="2772433" cy="635060"/>
            </a:xfrm>
            <a:prstGeom prst="rect">
              <a:avLst/>
            </a:prstGeom>
            <a:noFill/>
            <a:ln w="190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sp>
          <p:nvSpPr>
            <p:cNvPr id="5976" name="Google Shape;5976;p646"/>
            <p:cNvSpPr/>
            <p:nvPr/>
          </p:nvSpPr>
          <p:spPr>
            <a:xfrm rot="-5003811">
              <a:off x="7816411" y="2104281"/>
              <a:ext cx="282793" cy="288000"/>
            </a:xfrm>
            <a:prstGeom prst="roundRect">
              <a:avLst>
                <a:gd name="adj" fmla="val 50000"/>
              </a:avLst>
            </a:prstGeom>
            <a:noFill/>
            <a:ln w="19050" cap="flat" cmpd="sng">
              <a:solidFill>
                <a:srgbClr val="193EB0"/>
              </a:solidFill>
              <a:prstDash val="dash"/>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1"/>
        <p:cNvGrpSpPr/>
        <p:nvPr/>
      </p:nvGrpSpPr>
      <p:grpSpPr>
        <a:xfrm>
          <a:off x="0" y="0"/>
          <a:ext cx="0" cy="0"/>
          <a:chOff x="0" y="0"/>
          <a:chExt cx="0" cy="0"/>
        </a:xfrm>
      </p:grpSpPr>
      <p:sp>
        <p:nvSpPr>
          <p:cNvPr id="5985" name="Google Shape;5985;p647"/>
          <p:cNvSpPr/>
          <p:nvPr/>
        </p:nvSpPr>
        <p:spPr>
          <a:xfrm>
            <a:off x="382712" y="10731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Matriz de confusión: Precisión</a:t>
            </a:r>
            <a:endParaRPr lang="es-ES">
              <a:latin typeface="Samsung Sharp Sans" pitchFamily="2" charset="0"/>
              <a:ea typeface="Samsung Sharp Sans" pitchFamily="2" charset="0"/>
              <a:cs typeface="Samsung Sharp Sans" pitchFamily="2" charset="0"/>
            </a:endParaRPr>
          </a:p>
        </p:txBody>
      </p:sp>
      <p:graphicFrame>
        <p:nvGraphicFramePr>
          <p:cNvPr id="5986" name="Google Shape;5986;p647"/>
          <p:cNvGraphicFramePr/>
          <p:nvPr>
            <p:extLst>
              <p:ext uri="{D42A27DB-BD31-4B8C-83A1-F6EECF244321}">
                <p14:modId xmlns:p14="http://schemas.microsoft.com/office/powerpoint/2010/main" val="3668136578"/>
              </p:ext>
            </p:extLst>
          </p:nvPr>
        </p:nvGraphicFramePr>
        <p:xfrm>
          <a:off x="886768" y="1431102"/>
          <a:ext cx="8280000" cy="923170"/>
        </p:xfrm>
        <a:graphic>
          <a:graphicData uri="http://schemas.openxmlformats.org/drawingml/2006/table">
            <a:tbl>
              <a:tblPr>
                <a:noFill/>
                <a:tableStyleId>{2DA71C9E-2CC4-4ECF-8513-781B4748C846}</a:tableStyleId>
              </a:tblPr>
              <a:tblGrid>
                <a:gridCol w="2760000">
                  <a:extLst>
                    <a:ext uri="{9D8B030D-6E8A-4147-A177-3AD203B41FA5}">
                      <a16:colId xmlns:a16="http://schemas.microsoft.com/office/drawing/2014/main" val="20000"/>
                    </a:ext>
                  </a:extLst>
                </a:gridCol>
                <a:gridCol w="2760000">
                  <a:extLst>
                    <a:ext uri="{9D8B030D-6E8A-4147-A177-3AD203B41FA5}">
                      <a16:colId xmlns:a16="http://schemas.microsoft.com/office/drawing/2014/main" val="20001"/>
                    </a:ext>
                  </a:extLst>
                </a:gridCol>
                <a:gridCol w="2760000">
                  <a:extLst>
                    <a:ext uri="{9D8B030D-6E8A-4147-A177-3AD203B41FA5}">
                      <a16:colId xmlns:a16="http://schemas.microsoft.com/office/drawing/2014/main" val="20002"/>
                    </a:ext>
                  </a:extLst>
                </a:gridCol>
              </a:tblGrid>
              <a:tr h="282475">
                <a:tc>
                  <a:txBody>
                    <a:bodyPr/>
                    <a:lstStyle/>
                    <a:p>
                      <a:pPr marL="0" marR="0" lvl="0" indent="0" algn="ctr" rtl="0">
                        <a:lnSpc>
                          <a:spcPct val="100000"/>
                        </a:lnSpc>
                        <a:spcBef>
                          <a:spcPts val="0"/>
                        </a:spcBef>
                        <a:spcAft>
                          <a:spcPts val="0"/>
                        </a:spcAft>
                        <a:buClr>
                          <a:schemeClr val="dk1"/>
                        </a:buClr>
                        <a:buSzPts val="1300"/>
                        <a:buFont typeface="Calibri"/>
                        <a:buNone/>
                      </a:pPr>
                      <a:endParaRPr sz="1300" b="0" u="none" strike="noStrike" cap="none" dirty="0">
                        <a:solidFill>
                          <a:srgbClr val="1D48D1"/>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1429A0"/>
                          </a:solidFill>
                          <a:latin typeface="SamsungOne 400" pitchFamily="34" charset="0"/>
                          <a:ea typeface="SamsungOne 400" pitchFamily="34" charset="0"/>
                          <a:cs typeface="Arial"/>
                          <a:sym typeface="Arial"/>
                        </a:rPr>
                        <a:t>Real 0</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1429A0"/>
                          </a:solidFill>
                          <a:latin typeface="SamsungOne 400" pitchFamily="34" charset="0"/>
                          <a:ea typeface="SamsungOne 400" pitchFamily="34" charset="0"/>
                          <a:cs typeface="Arial"/>
                          <a:sym typeface="Arial"/>
                        </a:rPr>
                        <a:t>real 1</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316800">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1429A0"/>
                          </a:solidFill>
                          <a:latin typeface="SamsungOne 400" pitchFamily="34" charset="0"/>
                          <a:ea typeface="SamsungOne 400" pitchFamily="34" charset="0"/>
                          <a:cs typeface="Arial"/>
                          <a:sym typeface="Arial"/>
                        </a:rPr>
                        <a:t>Pronóstico</a:t>
                      </a:r>
                      <a:r>
                        <a:rPr lang="en-US" sz="1300" b="0" u="none" strike="noStrike" cap="none" dirty="0">
                          <a:solidFill>
                            <a:srgbClr val="1429A0"/>
                          </a:solidFill>
                          <a:latin typeface="SamsungOne 400" pitchFamily="34" charset="0"/>
                          <a:ea typeface="SamsungOne 400" pitchFamily="34" charset="0"/>
                          <a:cs typeface="Arial"/>
                          <a:sym typeface="Arial"/>
                        </a:rPr>
                        <a:t>  0</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chemeClr val="dk1"/>
                          </a:solidFill>
                          <a:latin typeface="SamsungOne 400" pitchFamily="34" charset="0"/>
                          <a:ea typeface="SamsungOne 400" pitchFamily="34" charset="0"/>
                          <a:cs typeface="Arial"/>
                          <a:sym typeface="Arial"/>
                        </a:rPr>
                        <a:t>120</a:t>
                      </a:r>
                      <a:endParaRPr sz="1300" b="0" u="none" strike="noStrike" cap="none" dirty="0">
                        <a:solidFill>
                          <a:schemeClr val="dk1"/>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262626"/>
                          </a:solidFill>
                          <a:latin typeface="SamsungOne 400" pitchFamily="34" charset="0"/>
                          <a:ea typeface="SamsungOne 400" pitchFamily="34" charset="0"/>
                          <a:cs typeface="Arial"/>
                          <a:sym typeface="Arial"/>
                        </a:rPr>
                        <a:t>5</a:t>
                      </a:r>
                      <a:endParaRPr sz="1300" b="0" u="none" strike="noStrike" cap="none" dirty="0">
                        <a:solidFill>
                          <a:srgbClr val="262626"/>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316800">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1429A0"/>
                          </a:solidFill>
                          <a:latin typeface="SamsungOne 400" pitchFamily="34" charset="0"/>
                          <a:ea typeface="SamsungOne 400" pitchFamily="34" charset="0"/>
                          <a:cs typeface="Arial"/>
                          <a:sym typeface="Arial"/>
                        </a:rPr>
                        <a:t>Pronóstico</a:t>
                      </a:r>
                      <a:r>
                        <a:rPr lang="en-US" sz="1300" b="0" u="none" strike="noStrike" cap="none" dirty="0">
                          <a:solidFill>
                            <a:srgbClr val="1429A0"/>
                          </a:solidFill>
                          <a:latin typeface="SamsungOne 400" pitchFamily="34" charset="0"/>
                          <a:ea typeface="SamsungOne 400" pitchFamily="34" charset="0"/>
                          <a:cs typeface="Arial"/>
                          <a:sym typeface="Arial"/>
                        </a:rPr>
                        <a:t>  1</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262626"/>
                          </a:solidFill>
                          <a:latin typeface="SamsungOne 400" pitchFamily="34" charset="0"/>
                          <a:ea typeface="SamsungOne 400" pitchFamily="34" charset="0"/>
                          <a:cs typeface="Arial"/>
                          <a:sym typeface="Arial"/>
                        </a:rPr>
                        <a:t>15</a:t>
                      </a:r>
                      <a:endParaRPr sz="1300" b="0" u="none" strike="noStrike" cap="none" dirty="0">
                        <a:solidFill>
                          <a:srgbClr val="262626"/>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1429A0"/>
                          </a:solidFill>
                          <a:latin typeface="SamsungOne 400" pitchFamily="34" charset="0"/>
                          <a:ea typeface="SamsungOne 400" pitchFamily="34" charset="0"/>
                          <a:cs typeface="Arial"/>
                          <a:sym typeface="Arial"/>
                        </a:rPr>
                        <a:t>20</a:t>
                      </a:r>
                      <a:endParaRPr sz="1300" b="0" u="none" strike="noStrike" cap="none" dirty="0">
                        <a:solidFill>
                          <a:srgbClr val="1429A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987" name="Google Shape;5987;p647"/>
          <p:cNvSpPr/>
          <p:nvPr/>
        </p:nvSpPr>
        <p:spPr>
          <a:xfrm>
            <a:off x="495051" y="1420945"/>
            <a:ext cx="290279" cy="223667"/>
          </a:xfrm>
          <a:prstGeom prst="roundRect">
            <a:avLst>
              <a:gd name="adj" fmla="val 16667"/>
            </a:avLst>
          </a:prstGeom>
          <a:solidFill>
            <a:srgbClr val="193EB0"/>
          </a:solidFill>
          <a:ln>
            <a:noFill/>
          </a:ln>
        </p:spPr>
        <p:txBody>
          <a:bodyPr spcFirstLastPara="1" wrap="square" lIns="0" tIns="45700" rIns="0" bIns="45700" anchor="ctr" anchorCtr="0">
            <a:noAutofit/>
          </a:bodyPr>
          <a:lstStyle/>
          <a:p>
            <a:pPr algn="ctr">
              <a:buSzPts val="1300"/>
            </a:pPr>
            <a:r>
              <a:rPr lang="es-ES" sz="1300" b="1">
                <a:solidFill>
                  <a:schemeClr val="lt1"/>
                </a:solidFill>
                <a:latin typeface="SamsungOne 400" pitchFamily="34" charset="0"/>
                <a:ea typeface="SamsungOne 400" pitchFamily="34" charset="0"/>
              </a:rPr>
              <a:t>Ex</a:t>
            </a:r>
          </a:p>
        </p:txBody>
      </p:sp>
      <p:sp>
        <p:nvSpPr>
          <p:cNvPr id="5988" name="Google Shape;5988;p647"/>
          <p:cNvSpPr/>
          <p:nvPr/>
        </p:nvSpPr>
        <p:spPr>
          <a:xfrm>
            <a:off x="2804262" y="2668473"/>
            <a:ext cx="3832872" cy="478336"/>
          </a:xfrm>
          <a:prstGeom prst="rect">
            <a:avLst/>
          </a:prstGeom>
          <a:blipFill rotWithShape="1">
            <a:blip r:embed="rId3">
              <a:alphaModFix/>
            </a:blip>
            <a:stretch>
              <a:fillRect b="-3793"/>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5989" name="Google Shape;5989;p647"/>
          <p:cNvSpPr/>
          <p:nvPr/>
        </p:nvSpPr>
        <p:spPr>
          <a:xfrm>
            <a:off x="3640566" y="2031971"/>
            <a:ext cx="5527249" cy="314613"/>
          </a:xfrm>
          <a:prstGeom prst="rect">
            <a:avLst/>
          </a:prstGeom>
          <a:noFill/>
          <a:ln w="190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sp>
        <p:nvSpPr>
          <p:cNvPr id="5990" name="Google Shape;5990;p647"/>
          <p:cNvSpPr/>
          <p:nvPr/>
        </p:nvSpPr>
        <p:spPr>
          <a:xfrm rot="-5003811">
            <a:off x="7640202" y="2044988"/>
            <a:ext cx="282793" cy="288000"/>
          </a:xfrm>
          <a:prstGeom prst="roundRect">
            <a:avLst>
              <a:gd name="adj" fmla="val 50000"/>
            </a:avLst>
          </a:prstGeom>
          <a:noFill/>
          <a:ln w="19050" cap="flat" cmpd="sng">
            <a:solidFill>
              <a:srgbClr val="193EB0"/>
            </a:solidFill>
            <a:prstDash val="dash"/>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sp>
        <p:nvSpPr>
          <p:cNvPr id="13" name="Google Shape;196;p5"/>
          <p:cNvSpPr/>
          <p:nvPr/>
        </p:nvSpPr>
        <p:spPr>
          <a:xfrm>
            <a:off x="10969176" y="6491429"/>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sp>
        <p:nvSpPr>
          <p:cNvPr id="14" name="Google Shape;5862;p637"/>
          <p:cNvSpPr/>
          <p:nvPr/>
        </p:nvSpPr>
        <p:spPr>
          <a:xfrm>
            <a:off x="3263539" y="237567"/>
            <a:ext cx="5739084"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3.3. Métricas de rendimiento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
        <p:nvSpPr>
          <p:cNvPr id="5999" name="Google Shape;5999;p648"/>
          <p:cNvSpPr/>
          <p:nvPr/>
        </p:nvSpPr>
        <p:spPr>
          <a:xfrm>
            <a:off x="450917" y="3359131"/>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Notas</a:t>
            </a:r>
            <a:endParaRPr lang="es-ES" dirty="0">
              <a:latin typeface="Samsung Sharp Sans" pitchFamily="2" charset="0"/>
              <a:ea typeface="Samsung Sharp Sans" pitchFamily="2" charset="0"/>
              <a:cs typeface="Samsung Sharp Sans" pitchFamily="2" charset="0"/>
            </a:endParaRPr>
          </a:p>
        </p:txBody>
      </p:sp>
      <p:sp>
        <p:nvSpPr>
          <p:cNvPr id="6000" name="Google Shape;6000;p648"/>
          <p:cNvSpPr/>
          <p:nvPr/>
        </p:nvSpPr>
        <p:spPr>
          <a:xfrm>
            <a:off x="450917" y="3631064"/>
            <a:ext cx="8632825"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La precisión por sí sola no es suficiente para la prueba.</a:t>
            </a:r>
            <a:endParaRPr lang="es-ES">
              <a:latin typeface="SamsungOne 400" pitchFamily="34" charset="0"/>
              <a:ea typeface="SamsungOne 400" pitchFamily="34" charset="0"/>
            </a:endParaRPr>
          </a:p>
        </p:txBody>
      </p:sp>
      <p:grpSp>
        <p:nvGrpSpPr>
          <p:cNvPr id="6001" name="Google Shape;6001;p648"/>
          <p:cNvGrpSpPr/>
          <p:nvPr/>
        </p:nvGrpSpPr>
        <p:grpSpPr>
          <a:xfrm>
            <a:off x="626610" y="3998179"/>
            <a:ext cx="8064896" cy="1048218"/>
            <a:chOff x="846956" y="3212976"/>
            <a:chExt cx="8064896" cy="1048218"/>
          </a:xfrm>
        </p:grpSpPr>
        <p:sp>
          <p:nvSpPr>
            <p:cNvPr id="6002" name="Google Shape;6002;p648"/>
            <p:cNvSpPr/>
            <p:nvPr/>
          </p:nvSpPr>
          <p:spPr>
            <a:xfrm>
              <a:off x="846956" y="3273873"/>
              <a:ext cx="290279" cy="223667"/>
            </a:xfrm>
            <a:prstGeom prst="roundRect">
              <a:avLst>
                <a:gd name="adj" fmla="val 16667"/>
              </a:avLst>
            </a:prstGeom>
            <a:solidFill>
              <a:srgbClr val="193EB0"/>
            </a:solidFill>
            <a:ln>
              <a:noFill/>
            </a:ln>
          </p:spPr>
          <p:txBody>
            <a:bodyPr spcFirstLastPara="1" wrap="square" lIns="0" tIns="45700" rIns="0" bIns="45700" anchor="ctr" anchorCtr="0">
              <a:noAutofit/>
            </a:bodyPr>
            <a:lstStyle/>
            <a:p>
              <a:pPr algn="ctr">
                <a:buSzPts val="1300"/>
              </a:pPr>
              <a:r>
                <a:rPr lang="es-ES" sz="1300" b="1">
                  <a:solidFill>
                    <a:schemeClr val="lt1"/>
                  </a:solidFill>
                  <a:latin typeface="SamsungOne 400" pitchFamily="34" charset="0"/>
                  <a:ea typeface="SamsungOne 400" pitchFamily="34" charset="0"/>
                </a:rPr>
                <a:t>Ex</a:t>
              </a:r>
            </a:p>
          </p:txBody>
        </p:sp>
        <p:sp>
          <p:nvSpPr>
            <p:cNvPr id="6003" name="Google Shape;6003;p648"/>
            <p:cNvSpPr/>
            <p:nvPr/>
          </p:nvSpPr>
          <p:spPr>
            <a:xfrm>
              <a:off x="1222454" y="3212976"/>
              <a:ext cx="7689398" cy="1048218"/>
            </a:xfrm>
            <a:prstGeom prst="rect">
              <a:avLst/>
            </a:prstGeom>
            <a:noFill/>
            <a:ln>
              <a:noFill/>
            </a:ln>
          </p:spPr>
          <p:txBody>
            <a:bodyPr spcFirstLastPara="1" wrap="square" lIns="0" tIns="72000" rIns="144000" bIns="72000" anchor="t" anchorCtr="0">
              <a:spAutoFit/>
            </a:bodyPr>
            <a:lstStyle/>
            <a:p>
              <a:pPr>
                <a:buSzPts val="1300"/>
              </a:pPr>
              <a:r>
                <a:rPr lang="es-ES" sz="1300">
                  <a:solidFill>
                    <a:srgbClr val="262626"/>
                  </a:solidFill>
                  <a:latin typeface="SamsungOne 400" pitchFamily="34" charset="0"/>
                  <a:ea typeface="SamsungOne 400" pitchFamily="34" charset="0"/>
                </a:rPr>
                <a:t>Si los fraudes constituyen solo el 1% de todas las transacciones, un sistema de detección de fraude (FDS) que predice cómo no fraudulentas todas las transacciones, la precisión sería bastante alta, del 99 %.</a:t>
              </a:r>
              <a:endParaRPr lang="es-ES">
                <a:latin typeface="SamsungOne 400" pitchFamily="34" charset="0"/>
                <a:ea typeface="SamsungOne 400" pitchFamily="34" charset="0"/>
              </a:endParaRPr>
            </a:p>
            <a:p>
              <a:pPr>
                <a:spcBef>
                  <a:spcPts val="800"/>
                </a:spcBef>
                <a:buSzPts val="1300"/>
              </a:pPr>
              <a:r>
                <a:rPr lang="es-ES" sz="1300">
                  <a:solidFill>
                    <a:srgbClr val="262626"/>
                  </a:solidFill>
                  <a:latin typeface="SamsungOne 400" pitchFamily="34" charset="0"/>
                  <a:ea typeface="SamsungOne 400" pitchFamily="34" charset="0"/>
                </a:rPr>
                <a:t>Sin embargo, tal FDS sería inútil porque pierde ese 1% que realmente importa.</a:t>
              </a:r>
              <a:endParaRPr lang="es-ES">
                <a:latin typeface="SamsungOne 400" pitchFamily="34" charset="0"/>
                <a:ea typeface="SamsungOne 400" pitchFamily="34" charset="0"/>
              </a:endParaRPr>
            </a:p>
          </p:txBody>
        </p:sp>
      </p:grpSp>
      <p:sp>
        <p:nvSpPr>
          <p:cNvPr id="6004" name="Google Shape;6004;p648"/>
          <p:cNvSpPr/>
          <p:nvPr/>
        </p:nvSpPr>
        <p:spPr>
          <a:xfrm>
            <a:off x="450916" y="5081298"/>
            <a:ext cx="8632800" cy="345600"/>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También debemos considerar otras métricas además de la precisión.</a:t>
            </a:r>
            <a:endParaRPr lang="es-ES">
              <a:latin typeface="SamsungOne 400" pitchFamily="34" charset="0"/>
              <a:ea typeface="SamsungOne 400"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95"/>
        <p:cNvGrpSpPr/>
        <p:nvPr/>
      </p:nvGrpSpPr>
      <p:grpSpPr>
        <a:xfrm>
          <a:off x="0" y="0"/>
          <a:ext cx="0" cy="0"/>
          <a:chOff x="0" y="0"/>
          <a:chExt cx="0" cy="0"/>
        </a:xfrm>
      </p:grpSpPr>
      <p:sp>
        <p:nvSpPr>
          <p:cNvPr id="13" name="Google Shape;196;p5"/>
          <p:cNvSpPr/>
          <p:nvPr/>
        </p:nvSpPr>
        <p:spPr>
          <a:xfrm>
            <a:off x="10969176" y="6491429"/>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sp>
        <p:nvSpPr>
          <p:cNvPr id="14" name="Google Shape;5862;p637"/>
          <p:cNvSpPr/>
          <p:nvPr/>
        </p:nvSpPr>
        <p:spPr>
          <a:xfrm>
            <a:off x="3263539" y="237567"/>
            <a:ext cx="5739084"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3.3. Métricas de rendimiento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
        <p:nvSpPr>
          <p:cNvPr id="6013" name="Google Shape;6013;p649"/>
          <p:cNvSpPr/>
          <p:nvPr/>
        </p:nvSpPr>
        <p:spPr>
          <a:xfrm>
            <a:off x="352232" y="104266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Terminología</a:t>
            </a:r>
            <a:endParaRPr lang="es-ES">
              <a:latin typeface="Samsung Sharp Sans" pitchFamily="2" charset="0"/>
              <a:ea typeface="Samsung Sharp Sans" pitchFamily="2" charset="0"/>
              <a:cs typeface="Samsung Sharp Sans" pitchFamily="2" charset="0"/>
            </a:endParaRPr>
          </a:p>
        </p:txBody>
      </p:sp>
      <p:sp>
        <p:nvSpPr>
          <p:cNvPr id="6014" name="Google Shape;6014;p649"/>
          <p:cNvSpPr/>
          <p:nvPr/>
        </p:nvSpPr>
        <p:spPr>
          <a:xfrm>
            <a:off x="461024" y="1387159"/>
            <a:ext cx="3626213" cy="477567"/>
          </a:xfrm>
          <a:prstGeom prst="rect">
            <a:avLst/>
          </a:prstGeom>
          <a:blipFill rotWithShape="1">
            <a:blip r:embed="rId3">
              <a:alphaModFix/>
            </a:blip>
            <a:stretch>
              <a:fillRect b="-5124"/>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6015" name="Google Shape;6015;p649"/>
          <p:cNvSpPr/>
          <p:nvPr/>
        </p:nvSpPr>
        <p:spPr>
          <a:xfrm>
            <a:off x="460060" y="2070541"/>
            <a:ext cx="3953097" cy="478336"/>
          </a:xfrm>
          <a:prstGeom prst="rect">
            <a:avLst/>
          </a:prstGeom>
          <a:blipFill rotWithShape="1">
            <a:blip r:embed="rId4">
              <a:alphaModFix/>
            </a:blip>
            <a:stretch>
              <a:fillRect b="-5124"/>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6016" name="Google Shape;6016;p649"/>
          <p:cNvSpPr/>
          <p:nvPr/>
        </p:nvSpPr>
        <p:spPr>
          <a:xfrm>
            <a:off x="471281" y="2754692"/>
            <a:ext cx="3941877" cy="478336"/>
          </a:xfrm>
          <a:prstGeom prst="rect">
            <a:avLst/>
          </a:prstGeom>
          <a:blipFill rotWithShape="1">
            <a:blip r:embed="rId5">
              <a:alphaModFix/>
            </a:blip>
            <a:stretch>
              <a:fillRect b="-3793"/>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6017" name="Google Shape;6017;p649"/>
          <p:cNvSpPr/>
          <p:nvPr/>
        </p:nvSpPr>
        <p:spPr>
          <a:xfrm>
            <a:off x="460058" y="3438843"/>
            <a:ext cx="3832872" cy="478336"/>
          </a:xfrm>
          <a:prstGeom prst="rect">
            <a:avLst/>
          </a:prstGeom>
          <a:blipFill rotWithShape="1">
            <a:blip r:embed="rId6">
              <a:alphaModFix/>
            </a:blip>
            <a:stretch>
              <a:fillRect b="-3793"/>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6018" name="Google Shape;6018;p649"/>
          <p:cNvSpPr/>
          <p:nvPr/>
        </p:nvSpPr>
        <p:spPr>
          <a:xfrm>
            <a:off x="460058" y="4122998"/>
            <a:ext cx="2988518" cy="473719"/>
          </a:xfrm>
          <a:prstGeom prst="rect">
            <a:avLst/>
          </a:prstGeom>
          <a:blipFill rotWithShape="1">
            <a:blip r:embed="rId7">
              <a:alphaModFix/>
            </a:blip>
            <a:stretch>
              <a:fillRect b="-2595"/>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6019" name="Google Shape;6019;p649"/>
          <p:cNvSpPr/>
          <p:nvPr/>
        </p:nvSpPr>
        <p:spPr>
          <a:xfrm>
            <a:off x="3556588" y="4187126"/>
            <a:ext cx="5540806" cy="345461"/>
          </a:xfrm>
          <a:prstGeom prst="rect">
            <a:avLst/>
          </a:prstGeom>
          <a:blipFill rotWithShape="1">
            <a:blip r:embed="rId8">
              <a:alphaModFix/>
            </a:blip>
            <a:stretch>
              <a:fillRect l="-108"/>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pic>
        <p:nvPicPr>
          <p:cNvPr id="6020" name="Google Shape;6020;p649"/>
          <p:cNvPicPr preferRelativeResize="0"/>
          <p:nvPr/>
        </p:nvPicPr>
        <p:blipFill>
          <a:blip r:embed="rId9">
            <a:alphaModFix/>
          </a:blip>
          <a:stretch>
            <a:fillRect/>
          </a:stretch>
        </p:blipFill>
        <p:spPr>
          <a:xfrm>
            <a:off x="3556583" y="4216979"/>
            <a:ext cx="4286250" cy="285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25"/>
        <p:cNvGrpSpPr/>
        <p:nvPr/>
      </p:nvGrpSpPr>
      <p:grpSpPr>
        <a:xfrm>
          <a:off x="0" y="0"/>
          <a:ext cx="0" cy="0"/>
          <a:chOff x="0" y="0"/>
          <a:chExt cx="0" cy="0"/>
        </a:xfrm>
      </p:grpSpPr>
      <p:sp>
        <p:nvSpPr>
          <p:cNvPr id="6029" name="Google Shape;6029;p650"/>
          <p:cNvSpPr/>
          <p:nvPr/>
        </p:nvSpPr>
        <p:spPr>
          <a:xfrm>
            <a:off x="301432" y="109346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Terminología</a:t>
            </a:r>
            <a:endParaRPr lang="es-ES">
              <a:latin typeface="Samsung Sharp Sans" pitchFamily="2" charset="0"/>
              <a:ea typeface="Samsung Sharp Sans" pitchFamily="2" charset="0"/>
              <a:cs typeface="Samsung Sharp Sans" pitchFamily="2" charset="0"/>
            </a:endParaRPr>
          </a:p>
        </p:txBody>
      </p:sp>
      <p:sp>
        <p:nvSpPr>
          <p:cNvPr id="6030" name="Google Shape;6030;p650"/>
          <p:cNvSpPr/>
          <p:nvPr/>
        </p:nvSpPr>
        <p:spPr>
          <a:xfrm>
            <a:off x="410239" y="1522877"/>
            <a:ext cx="4244100" cy="307736"/>
          </a:xfrm>
          <a:prstGeom prst="rect">
            <a:avLst/>
          </a:prstGeom>
          <a:solidFill>
            <a:srgbClr val="F2F2F2"/>
          </a:solidFill>
          <a:ln>
            <a:noFill/>
          </a:ln>
        </p:spPr>
        <p:txBody>
          <a:bodyPr spcFirstLastPara="1" wrap="square" lIns="144000" tIns="45700" rIns="144000" bIns="45700" anchor="ctr" anchorCtr="0">
            <a:spAutoFit/>
          </a:bodyPr>
          <a:lstStyle/>
          <a:p>
            <a:pPr>
              <a:buSzPts val="1400"/>
            </a:pPr>
            <a:r>
              <a:rPr lang="es-ES">
                <a:latin typeface="SamsungOne 400" pitchFamily="34" charset="0"/>
                <a:ea typeface="SamsungOne 400" pitchFamily="34" charset="0"/>
              </a:rPr>
              <a:t>Tasa de verdaderos positivos = Sensibilidad</a:t>
            </a:r>
          </a:p>
        </p:txBody>
      </p:sp>
      <p:sp>
        <p:nvSpPr>
          <p:cNvPr id="6031" name="Google Shape;6031;p650"/>
          <p:cNvSpPr/>
          <p:nvPr/>
        </p:nvSpPr>
        <p:spPr>
          <a:xfrm>
            <a:off x="409257" y="2086852"/>
            <a:ext cx="4244100" cy="307736"/>
          </a:xfrm>
          <a:prstGeom prst="rect">
            <a:avLst/>
          </a:prstGeom>
          <a:solidFill>
            <a:srgbClr val="F2F2F2"/>
          </a:solidFill>
          <a:ln>
            <a:noFill/>
          </a:ln>
        </p:spPr>
        <p:txBody>
          <a:bodyPr spcFirstLastPara="1" wrap="square" lIns="144000" tIns="45700" rIns="144000" bIns="45700" anchor="ctr" anchorCtr="0">
            <a:spAutoFit/>
          </a:bodyPr>
          <a:lstStyle/>
          <a:p>
            <a:pPr>
              <a:buSzPts val="1400"/>
            </a:pPr>
            <a:r>
              <a:rPr lang="es-ES">
                <a:latin typeface="SamsungOne 400" pitchFamily="34" charset="0"/>
                <a:ea typeface="SamsungOne 400" pitchFamily="34" charset="0"/>
              </a:rPr>
              <a:t>Tasa de verdaderos negativos = especificidad</a:t>
            </a:r>
          </a:p>
        </p:txBody>
      </p:sp>
      <p:sp>
        <p:nvSpPr>
          <p:cNvPr id="6032" name="Google Shape;6032;p650"/>
          <p:cNvSpPr/>
          <p:nvPr/>
        </p:nvSpPr>
        <p:spPr>
          <a:xfrm>
            <a:off x="420480" y="2635404"/>
            <a:ext cx="7488489" cy="478336"/>
          </a:xfrm>
          <a:prstGeom prst="rect">
            <a:avLst/>
          </a:prstGeom>
          <a:blipFill rotWithShape="1">
            <a:blip r:embed="rId3">
              <a:alphaModFix/>
            </a:blip>
            <a:stretch>
              <a:fillRect b="-3793"/>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6033" name="Google Shape;6033;p650"/>
          <p:cNvSpPr/>
          <p:nvPr/>
        </p:nvSpPr>
        <p:spPr>
          <a:xfrm>
            <a:off x="409260" y="3339156"/>
            <a:ext cx="7499710" cy="478336"/>
          </a:xfrm>
          <a:prstGeom prst="rect">
            <a:avLst/>
          </a:prstGeom>
          <a:blipFill rotWithShape="1">
            <a:blip r:embed="rId4">
              <a:alphaModFix/>
            </a:blip>
            <a:stretch>
              <a:fillRect b="-5124"/>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6034" name="Google Shape;6034;p650"/>
          <p:cNvSpPr/>
          <p:nvPr/>
        </p:nvSpPr>
        <p:spPr>
          <a:xfrm>
            <a:off x="409258" y="4058327"/>
            <a:ext cx="4406700" cy="307736"/>
          </a:xfrm>
          <a:prstGeom prst="rect">
            <a:avLst/>
          </a:prstGeom>
          <a:solidFill>
            <a:srgbClr val="F2F2F2"/>
          </a:solidFill>
          <a:ln>
            <a:noFill/>
          </a:ln>
        </p:spPr>
        <p:txBody>
          <a:bodyPr spcFirstLastPara="1" wrap="square" lIns="144000" tIns="45700" rIns="144000" bIns="45700" anchor="ctr" anchorCtr="0">
            <a:spAutoFit/>
          </a:bodyPr>
          <a:lstStyle/>
          <a:p>
            <a:pPr>
              <a:buSzPts val="1400"/>
            </a:pPr>
            <a:r>
              <a:rPr lang="es-ES">
                <a:latin typeface="SamsungOne 400" pitchFamily="34" charset="0"/>
                <a:ea typeface="SamsungOne 400" pitchFamily="34" charset="0"/>
              </a:rPr>
              <a:t>Valor pronosticado positivo = Precisión</a:t>
            </a:r>
          </a:p>
        </p:txBody>
      </p:sp>
      <p:pic>
        <p:nvPicPr>
          <p:cNvPr id="6035" name="Google Shape;6035;p650"/>
          <p:cNvPicPr preferRelativeResize="0"/>
          <p:nvPr/>
        </p:nvPicPr>
        <p:blipFill>
          <a:blip r:embed="rId5">
            <a:alphaModFix/>
          </a:blip>
          <a:stretch>
            <a:fillRect/>
          </a:stretch>
        </p:blipFill>
        <p:spPr>
          <a:xfrm>
            <a:off x="410234" y="3309520"/>
            <a:ext cx="7617975" cy="478350"/>
          </a:xfrm>
          <a:prstGeom prst="rect">
            <a:avLst/>
          </a:prstGeom>
          <a:noFill/>
          <a:ln>
            <a:noFill/>
          </a:ln>
        </p:spPr>
      </p:pic>
      <p:pic>
        <p:nvPicPr>
          <p:cNvPr id="6036" name="Google Shape;6036;p650"/>
          <p:cNvPicPr preferRelativeResize="0"/>
          <p:nvPr/>
        </p:nvPicPr>
        <p:blipFill>
          <a:blip r:embed="rId6">
            <a:alphaModFix/>
          </a:blip>
          <a:stretch>
            <a:fillRect/>
          </a:stretch>
        </p:blipFill>
        <p:spPr>
          <a:xfrm>
            <a:off x="420483" y="2641895"/>
            <a:ext cx="7499700" cy="478350"/>
          </a:xfrm>
          <a:prstGeom prst="rect">
            <a:avLst/>
          </a:prstGeom>
          <a:noFill/>
          <a:ln>
            <a:noFill/>
          </a:ln>
        </p:spPr>
      </p:pic>
      <p:sp>
        <p:nvSpPr>
          <p:cNvPr id="15" name="Google Shape;196;p5"/>
          <p:cNvSpPr/>
          <p:nvPr/>
        </p:nvSpPr>
        <p:spPr>
          <a:xfrm>
            <a:off x="10969176" y="6491429"/>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sp>
        <p:nvSpPr>
          <p:cNvPr id="12" name="Google Shape;5862;p637"/>
          <p:cNvSpPr/>
          <p:nvPr/>
        </p:nvSpPr>
        <p:spPr>
          <a:xfrm>
            <a:off x="3263539" y="237567"/>
            <a:ext cx="5739084"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3.3. Métricas de rendimiento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6284C-14D1-26A6-6D6B-334B6EBD7318}"/>
              </a:ext>
            </a:extLst>
          </p:cNvPr>
          <p:cNvSpPr>
            <a:spLocks noGrp="1"/>
          </p:cNvSpPr>
          <p:nvPr>
            <p:ph type="title"/>
          </p:nvPr>
        </p:nvSpPr>
        <p:spPr/>
        <p:txBody>
          <a:bodyPr>
            <a:normAutofit/>
          </a:bodyPr>
          <a:lstStyle/>
          <a:p>
            <a:r>
              <a:rPr lang="es-419" dirty="0"/>
              <a:t>EJEMPLO</a:t>
            </a:r>
            <a:endParaRPr lang="en-US" dirty="0"/>
          </a:p>
        </p:txBody>
      </p:sp>
      <p:sp>
        <p:nvSpPr>
          <p:cNvPr id="5" name="TextBox 4">
            <a:extLst>
              <a:ext uri="{FF2B5EF4-FFF2-40B4-BE49-F238E27FC236}">
                <a16:creationId xmlns:a16="http://schemas.microsoft.com/office/drawing/2014/main" id="{A3EC3AA0-722F-F804-0EF9-DB8510AA2832}"/>
              </a:ext>
            </a:extLst>
          </p:cNvPr>
          <p:cNvSpPr txBox="1"/>
          <p:nvPr/>
        </p:nvSpPr>
        <p:spPr>
          <a:xfrm>
            <a:off x="90847" y="850393"/>
            <a:ext cx="7488513" cy="1815882"/>
          </a:xfrm>
          <a:prstGeom prst="rect">
            <a:avLst/>
          </a:prstGeom>
          <a:noFill/>
        </p:spPr>
        <p:txBody>
          <a:bodyPr wrap="square">
            <a:spAutoFit/>
          </a:bodyPr>
          <a:lstStyle/>
          <a:p>
            <a:r>
              <a:rPr lang="es-ES" dirty="0"/>
              <a:t>Un modelo de aprendizaje automático predice si un correo electrónico es </a:t>
            </a:r>
            <a:r>
              <a:rPr lang="es-ES" b="1" dirty="0"/>
              <a:t>spam</a:t>
            </a:r>
            <a:r>
              <a:rPr lang="es-ES" dirty="0"/>
              <a:t> o </a:t>
            </a:r>
            <a:r>
              <a:rPr lang="es-ES" b="1" dirty="0"/>
              <a:t>no spam</a:t>
            </a:r>
            <a:r>
              <a:rPr lang="es-ES" dirty="0"/>
              <a:t>.</a:t>
            </a:r>
          </a:p>
          <a:p>
            <a:r>
              <a:rPr lang="es-ES" b="1" dirty="0"/>
              <a:t>Resultados reales (datos reales):</a:t>
            </a:r>
          </a:p>
          <a:p>
            <a:pPr>
              <a:buFont typeface="Arial" panose="020B0604020202020204" pitchFamily="34" charset="0"/>
              <a:buChar char="•"/>
            </a:pPr>
            <a:r>
              <a:rPr lang="es-ES" dirty="0"/>
              <a:t>60 correos son spam.</a:t>
            </a:r>
          </a:p>
          <a:p>
            <a:pPr>
              <a:buFont typeface="Arial" panose="020B0604020202020204" pitchFamily="34" charset="0"/>
              <a:buChar char="•"/>
            </a:pPr>
            <a:r>
              <a:rPr lang="es-ES" dirty="0"/>
              <a:t>40 correos son no spam.</a:t>
            </a:r>
          </a:p>
          <a:p>
            <a:r>
              <a:rPr lang="es-ES" b="1" dirty="0"/>
              <a:t>Predicciones del modelo:</a:t>
            </a:r>
          </a:p>
          <a:p>
            <a:pPr>
              <a:buFont typeface="Arial" panose="020B0604020202020204" pitchFamily="34" charset="0"/>
              <a:buChar char="•"/>
            </a:pPr>
            <a:r>
              <a:rPr lang="es-ES" dirty="0"/>
              <a:t>El modelo etiquetó 50 correos como spam y 50 como no spam.</a:t>
            </a:r>
          </a:p>
          <a:p>
            <a:pPr>
              <a:buFont typeface="Arial" panose="020B0604020202020204" pitchFamily="34" charset="0"/>
              <a:buChar char="•"/>
            </a:pPr>
            <a:r>
              <a:rPr lang="es-ES" dirty="0"/>
              <a:t>De los 50 etiquetados como spam, 45 eran realmente spam y 5 no eran spam.</a:t>
            </a:r>
          </a:p>
          <a:p>
            <a:pPr>
              <a:buFont typeface="Arial" panose="020B0604020202020204" pitchFamily="34" charset="0"/>
              <a:buChar char="•"/>
            </a:pPr>
            <a:r>
              <a:rPr lang="es-ES" dirty="0"/>
              <a:t>De los 50 etiquetados como no spam, 15 eran realmente spam y 35 no eran spam.</a:t>
            </a:r>
          </a:p>
        </p:txBody>
      </p:sp>
      <p:pic>
        <p:nvPicPr>
          <p:cNvPr id="7" name="Picture 6">
            <a:extLst>
              <a:ext uri="{FF2B5EF4-FFF2-40B4-BE49-F238E27FC236}">
                <a16:creationId xmlns:a16="http://schemas.microsoft.com/office/drawing/2014/main" id="{51059962-D979-0EB5-750C-C7FEB938FFAB}"/>
              </a:ext>
            </a:extLst>
          </p:cNvPr>
          <p:cNvPicPr>
            <a:picLocks noChangeAspect="1"/>
          </p:cNvPicPr>
          <p:nvPr/>
        </p:nvPicPr>
        <p:blipFill>
          <a:blip r:embed="rId2"/>
          <a:srcRect l="1628" r="17431"/>
          <a:stretch/>
        </p:blipFill>
        <p:spPr>
          <a:xfrm>
            <a:off x="538480" y="2782669"/>
            <a:ext cx="5557520" cy="1040727"/>
          </a:xfrm>
          <a:prstGeom prst="rect">
            <a:avLst/>
          </a:prstGeom>
        </p:spPr>
      </p:pic>
      <p:pic>
        <p:nvPicPr>
          <p:cNvPr id="11" name="Picture 10">
            <a:extLst>
              <a:ext uri="{FF2B5EF4-FFF2-40B4-BE49-F238E27FC236}">
                <a16:creationId xmlns:a16="http://schemas.microsoft.com/office/drawing/2014/main" id="{DC96B3AE-6B4F-BFC2-3DB8-3E472C38F673}"/>
              </a:ext>
            </a:extLst>
          </p:cNvPr>
          <p:cNvPicPr>
            <a:picLocks noChangeAspect="1"/>
          </p:cNvPicPr>
          <p:nvPr/>
        </p:nvPicPr>
        <p:blipFill>
          <a:blip r:embed="rId3"/>
          <a:stretch>
            <a:fillRect/>
          </a:stretch>
        </p:blipFill>
        <p:spPr>
          <a:xfrm>
            <a:off x="711200" y="3844194"/>
            <a:ext cx="4998720" cy="2829750"/>
          </a:xfrm>
          <a:prstGeom prst="rect">
            <a:avLst/>
          </a:prstGeom>
        </p:spPr>
      </p:pic>
      <p:pic>
        <p:nvPicPr>
          <p:cNvPr id="13" name="Picture 12">
            <a:extLst>
              <a:ext uri="{FF2B5EF4-FFF2-40B4-BE49-F238E27FC236}">
                <a16:creationId xmlns:a16="http://schemas.microsoft.com/office/drawing/2014/main" id="{47BC755F-3D26-908F-4419-4106D5E47A26}"/>
              </a:ext>
            </a:extLst>
          </p:cNvPr>
          <p:cNvPicPr>
            <a:picLocks noChangeAspect="1"/>
          </p:cNvPicPr>
          <p:nvPr/>
        </p:nvPicPr>
        <p:blipFill>
          <a:blip r:embed="rId4"/>
          <a:stretch>
            <a:fillRect/>
          </a:stretch>
        </p:blipFill>
        <p:spPr>
          <a:xfrm>
            <a:off x="5791199" y="3844194"/>
            <a:ext cx="6228675" cy="2221326"/>
          </a:xfrm>
          <a:prstGeom prst="rect">
            <a:avLst/>
          </a:prstGeom>
        </p:spPr>
      </p:pic>
      <p:sp>
        <p:nvSpPr>
          <p:cNvPr id="15" name="TextBox 14">
            <a:extLst>
              <a:ext uri="{FF2B5EF4-FFF2-40B4-BE49-F238E27FC236}">
                <a16:creationId xmlns:a16="http://schemas.microsoft.com/office/drawing/2014/main" id="{4E5AB07C-CFA3-A5DA-2296-45F3ABEBF2C2}"/>
              </a:ext>
            </a:extLst>
          </p:cNvPr>
          <p:cNvSpPr txBox="1"/>
          <p:nvPr/>
        </p:nvSpPr>
        <p:spPr>
          <a:xfrm>
            <a:off x="6859187" y="1361183"/>
            <a:ext cx="5241966" cy="2462213"/>
          </a:xfrm>
          <a:prstGeom prst="rect">
            <a:avLst/>
          </a:prstGeom>
          <a:noFill/>
        </p:spPr>
        <p:txBody>
          <a:bodyPr wrap="square">
            <a:spAutoFit/>
          </a:bodyPr>
          <a:lstStyle/>
          <a:p>
            <a:pPr algn="just"/>
            <a:r>
              <a:rPr lang="es-ES" b="1" dirty="0"/>
              <a:t>Interpretación:</a:t>
            </a:r>
          </a:p>
          <a:p>
            <a:pPr algn="just"/>
            <a:r>
              <a:rPr lang="es-ES" dirty="0"/>
              <a:t>Este ejemplo muestra cómo interpretar cada métrica de la matriz de confusión para evaluar el rendimiento del modelo en diferentes aspectos:</a:t>
            </a:r>
          </a:p>
          <a:p>
            <a:pPr algn="just">
              <a:buFont typeface="Arial" panose="020B0604020202020204" pitchFamily="34" charset="0"/>
              <a:buChar char="•"/>
            </a:pPr>
            <a:r>
              <a:rPr lang="es-ES" b="1" dirty="0" err="1"/>
              <a:t>Precision</a:t>
            </a:r>
            <a:r>
              <a:rPr lang="es-ES" dirty="0"/>
              <a:t> es alta (90%), lo que significa que el modelo comete pocos errores al etiquetar spam.</a:t>
            </a:r>
          </a:p>
          <a:p>
            <a:pPr algn="just">
              <a:buFont typeface="Arial" panose="020B0604020202020204" pitchFamily="34" charset="0"/>
              <a:buChar char="•"/>
            </a:pPr>
            <a:r>
              <a:rPr lang="es-ES" b="1" dirty="0" err="1"/>
              <a:t>Recall</a:t>
            </a:r>
            <a:r>
              <a:rPr lang="es-ES" dirty="0"/>
              <a:t> es más bajo (75%), indicando que algunos correos spam no fueron detectados.</a:t>
            </a:r>
          </a:p>
          <a:p>
            <a:pPr algn="just">
              <a:buFont typeface="Arial" panose="020B0604020202020204" pitchFamily="34" charset="0"/>
              <a:buChar char="•"/>
            </a:pPr>
            <a:r>
              <a:rPr lang="es-ES" b="1" dirty="0"/>
              <a:t>F1-Score</a:t>
            </a:r>
            <a:r>
              <a:rPr lang="es-ES" dirty="0"/>
              <a:t> ofrece un balance entre precisión y </a:t>
            </a:r>
            <a:r>
              <a:rPr lang="es-ES" dirty="0" err="1"/>
              <a:t>recall</a:t>
            </a:r>
            <a:r>
              <a:rPr lang="es-ES" dirty="0"/>
              <a:t>.</a:t>
            </a:r>
          </a:p>
          <a:p>
            <a:pPr algn="just">
              <a:buFont typeface="Arial" panose="020B0604020202020204" pitchFamily="34" charset="0"/>
              <a:buChar char="•"/>
            </a:pPr>
            <a:r>
              <a:rPr lang="es-ES" b="1" dirty="0" err="1"/>
              <a:t>Specificity</a:t>
            </a:r>
            <a:r>
              <a:rPr lang="es-ES" dirty="0"/>
              <a:t> muestra que el modelo es bastante bueno para identificar correctamente los correos no spam.</a:t>
            </a:r>
          </a:p>
        </p:txBody>
      </p:sp>
    </p:spTree>
    <p:extLst>
      <p:ext uri="{BB962C8B-B14F-4D97-AF65-F5344CB8AC3E}">
        <p14:creationId xmlns:p14="http://schemas.microsoft.com/office/powerpoint/2010/main" val="784320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41"/>
        <p:cNvGrpSpPr/>
        <p:nvPr/>
      </p:nvGrpSpPr>
      <p:grpSpPr>
        <a:xfrm>
          <a:off x="0" y="0"/>
          <a:ext cx="0" cy="0"/>
          <a:chOff x="0" y="0"/>
          <a:chExt cx="0" cy="0"/>
        </a:xfrm>
      </p:grpSpPr>
      <p:sp>
        <p:nvSpPr>
          <p:cNvPr id="6045" name="Google Shape;6045;p651"/>
          <p:cNvSpPr/>
          <p:nvPr/>
        </p:nvSpPr>
        <p:spPr>
          <a:xfrm>
            <a:off x="47432" y="1009426"/>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Curvas ROC</a:t>
            </a:r>
            <a:endParaRPr lang="es-ES" dirty="0">
              <a:latin typeface="Samsung Sharp Sans" pitchFamily="2" charset="0"/>
              <a:ea typeface="Samsung Sharp Sans" pitchFamily="2" charset="0"/>
              <a:cs typeface="Samsung Sharp Sans" pitchFamily="2" charset="0"/>
            </a:endParaRPr>
          </a:p>
        </p:txBody>
      </p:sp>
      <p:pic>
        <p:nvPicPr>
          <p:cNvPr id="6046" name="Google Shape;6046;p651"/>
          <p:cNvPicPr preferRelativeResize="0"/>
          <p:nvPr/>
        </p:nvPicPr>
        <p:blipFill rotWithShape="1">
          <a:blip r:embed="rId3">
            <a:alphaModFix/>
          </a:blip>
          <a:srcRect/>
          <a:stretch/>
        </p:blipFill>
        <p:spPr>
          <a:xfrm>
            <a:off x="230190" y="1334154"/>
            <a:ext cx="4213224" cy="2898460"/>
          </a:xfrm>
          <a:prstGeom prst="rect">
            <a:avLst/>
          </a:prstGeom>
          <a:noFill/>
          <a:ln>
            <a:noFill/>
          </a:ln>
        </p:spPr>
      </p:pic>
      <p:sp>
        <p:nvSpPr>
          <p:cNvPr id="6047" name="Google Shape;6047;p651"/>
          <p:cNvSpPr/>
          <p:nvPr/>
        </p:nvSpPr>
        <p:spPr>
          <a:xfrm>
            <a:off x="47433" y="4474963"/>
            <a:ext cx="4395982" cy="545516"/>
          </a:xfrm>
          <a:prstGeom prst="rect">
            <a:avLst/>
          </a:prstGeom>
          <a:noFill/>
          <a:ln>
            <a:noFill/>
          </a:ln>
        </p:spPr>
        <p:txBody>
          <a:bodyPr spcFirstLastPara="1" wrap="square" lIns="0" tIns="72000" rIns="144000" bIns="72000" anchor="t" anchorCtr="0">
            <a:spAutoFit/>
          </a:bodyPr>
          <a:lstStyle/>
          <a:p>
            <a:pPr marL="182526" indent="-182526">
              <a:buClr>
                <a:srgbClr val="193EB0"/>
              </a:buClr>
              <a:buSzPts val="1300"/>
              <a:buFont typeface="Arial"/>
              <a:buChar char="‣"/>
            </a:pPr>
            <a:r>
              <a:rPr lang="es-ES" sz="1300">
                <a:latin typeface="SamsungOne 400" pitchFamily="34" charset="0"/>
                <a:ea typeface="SamsungOne 400" pitchFamily="34" charset="0"/>
              </a:rPr>
              <a:t>La curva ROC es un gráfico paramétrico con respecto a la </a:t>
            </a:r>
            <a:r>
              <a:rPr lang="es-ES" sz="1300" i="1">
                <a:latin typeface="SamsungOne 400" pitchFamily="34" charset="0"/>
                <a:ea typeface="SamsungOne 400" pitchFamily="34" charset="0"/>
              </a:rPr>
              <a:t>probabilidad de corte</a:t>
            </a:r>
            <a:endParaRPr lang="es-ES">
              <a:latin typeface="SamsungOne 400" pitchFamily="34" charset="0"/>
              <a:ea typeface="SamsungOne 400" pitchFamily="34" charset="0"/>
            </a:endParaRPr>
          </a:p>
        </p:txBody>
      </p:sp>
      <p:sp>
        <p:nvSpPr>
          <p:cNvPr id="6048" name="Google Shape;6048;p651"/>
          <p:cNvSpPr txBox="1"/>
          <p:nvPr/>
        </p:nvSpPr>
        <p:spPr>
          <a:xfrm>
            <a:off x="1810035" y="4017172"/>
            <a:ext cx="1449114" cy="430887"/>
          </a:xfrm>
          <a:prstGeom prst="rect">
            <a:avLst/>
          </a:prstGeom>
          <a:solidFill>
            <a:schemeClr val="lt1"/>
          </a:solidFill>
          <a:ln>
            <a:noFill/>
          </a:ln>
        </p:spPr>
        <p:txBody>
          <a:bodyPr spcFirstLastPara="1" wrap="square" lIns="0" tIns="0" rIns="0" bIns="0" anchor="t" anchorCtr="0">
            <a:spAutoFit/>
          </a:bodyPr>
          <a:lstStyle/>
          <a:p>
            <a:pPr>
              <a:buSzPts val="1400"/>
            </a:pPr>
            <a:r>
              <a:rPr lang="es-ES">
                <a:solidFill>
                  <a:schemeClr val="dk1"/>
                </a:solidFill>
                <a:latin typeface="SamsungOne 400" pitchFamily="34" charset="0"/>
                <a:ea typeface="SamsungOne 400" pitchFamily="34" charset="0"/>
              </a:rPr>
              <a:t>Tasa de falsos positivos</a:t>
            </a:r>
            <a:endParaRPr lang="es-ES">
              <a:latin typeface="SamsungOne 400" pitchFamily="34" charset="0"/>
              <a:ea typeface="SamsungOne 400" pitchFamily="34" charset="0"/>
            </a:endParaRPr>
          </a:p>
        </p:txBody>
      </p:sp>
      <p:sp>
        <p:nvSpPr>
          <p:cNvPr id="6049" name="Google Shape;6049;p651"/>
          <p:cNvSpPr txBox="1"/>
          <p:nvPr/>
        </p:nvSpPr>
        <p:spPr>
          <a:xfrm rot="-5400000">
            <a:off x="-688812" y="2297169"/>
            <a:ext cx="2091000" cy="431100"/>
          </a:xfrm>
          <a:prstGeom prst="rect">
            <a:avLst/>
          </a:prstGeom>
          <a:solidFill>
            <a:schemeClr val="lt1"/>
          </a:solidFill>
          <a:ln>
            <a:noFill/>
          </a:ln>
        </p:spPr>
        <p:txBody>
          <a:bodyPr spcFirstLastPara="1" wrap="square" lIns="0" tIns="0" rIns="0" bIns="0" anchor="t" anchorCtr="0">
            <a:spAutoFit/>
          </a:bodyPr>
          <a:lstStyle/>
          <a:p>
            <a:pPr>
              <a:buSzPts val="1400"/>
            </a:pPr>
            <a:r>
              <a:rPr lang="es-ES">
                <a:solidFill>
                  <a:schemeClr val="dk1"/>
                </a:solidFill>
                <a:latin typeface="SamsungOne 400" pitchFamily="34" charset="0"/>
                <a:ea typeface="SamsungOne 400" pitchFamily="34" charset="0"/>
              </a:rPr>
              <a:t>Tasa de verdaderos positivos</a:t>
            </a:r>
            <a:endParaRPr lang="es-ES">
              <a:latin typeface="SamsungOne 400" pitchFamily="34" charset="0"/>
              <a:ea typeface="SamsungOne 400" pitchFamily="34" charset="0"/>
            </a:endParaRPr>
          </a:p>
        </p:txBody>
      </p:sp>
      <p:sp>
        <p:nvSpPr>
          <p:cNvPr id="12" name="Google Shape;196;p5"/>
          <p:cNvSpPr/>
          <p:nvPr/>
        </p:nvSpPr>
        <p:spPr>
          <a:xfrm>
            <a:off x="10969176" y="6491429"/>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sp>
        <p:nvSpPr>
          <p:cNvPr id="9" name="Google Shape;5862;p637"/>
          <p:cNvSpPr/>
          <p:nvPr/>
        </p:nvSpPr>
        <p:spPr>
          <a:xfrm>
            <a:off x="3263539" y="237567"/>
            <a:ext cx="5739084"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3.3. Métricas de rendimiento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graphicFrame>
        <p:nvGraphicFramePr>
          <p:cNvPr id="2" name="Google Shape;6058;p652">
            <a:extLst>
              <a:ext uri="{FF2B5EF4-FFF2-40B4-BE49-F238E27FC236}">
                <a16:creationId xmlns:a16="http://schemas.microsoft.com/office/drawing/2014/main" id="{499D85E7-EE36-B8E8-BDBA-D373CCFFEF1F}"/>
              </a:ext>
            </a:extLst>
          </p:cNvPr>
          <p:cNvGraphicFramePr/>
          <p:nvPr>
            <p:extLst>
              <p:ext uri="{D42A27DB-BD31-4B8C-83A1-F6EECF244321}">
                <p14:modId xmlns:p14="http://schemas.microsoft.com/office/powerpoint/2010/main" val="126935434"/>
              </p:ext>
            </p:extLst>
          </p:nvPr>
        </p:nvGraphicFramePr>
        <p:xfrm>
          <a:off x="8717364" y="1515046"/>
          <a:ext cx="3512000" cy="2487305"/>
        </p:xfrm>
        <a:graphic>
          <a:graphicData uri="http://schemas.openxmlformats.org/drawingml/2006/table">
            <a:tbl>
              <a:tblPr>
                <a:noFill/>
                <a:tableStyleId>{2DA71C9E-2CC4-4ECF-8513-781B4748C846}</a:tableStyleId>
              </a:tblPr>
              <a:tblGrid>
                <a:gridCol w="2294950">
                  <a:extLst>
                    <a:ext uri="{9D8B030D-6E8A-4147-A177-3AD203B41FA5}">
                      <a16:colId xmlns:a16="http://schemas.microsoft.com/office/drawing/2014/main" val="20000"/>
                    </a:ext>
                  </a:extLst>
                </a:gridCol>
                <a:gridCol w="1217050">
                  <a:extLst>
                    <a:ext uri="{9D8B030D-6E8A-4147-A177-3AD203B41FA5}">
                      <a16:colId xmlns:a16="http://schemas.microsoft.com/office/drawing/2014/main" val="20001"/>
                    </a:ext>
                  </a:extLst>
                </a:gridCol>
              </a:tblGrid>
              <a:tr h="286325">
                <a:tc gridSpan="2">
                  <a:txBody>
                    <a:bodyPr/>
                    <a:lstStyle/>
                    <a:p>
                      <a:pPr marL="0" marR="0" lvl="0" indent="0" algn="ctr" rtl="0">
                        <a:lnSpc>
                          <a:spcPct val="100000"/>
                        </a:lnSpc>
                        <a:spcBef>
                          <a:spcPts val="0"/>
                        </a:spcBef>
                        <a:spcAft>
                          <a:spcPts val="0"/>
                        </a:spcAft>
                        <a:buClr>
                          <a:srgbClr val="000000"/>
                        </a:buClr>
                        <a:buSzPts val="1400"/>
                        <a:buFont typeface="Arial"/>
                        <a:buNone/>
                      </a:pPr>
                      <a:r>
                        <a:rPr lang="en-US" sz="1400" b="0" u="none" strike="noStrike" cap="none" dirty="0" err="1">
                          <a:solidFill>
                            <a:srgbClr val="262626"/>
                          </a:solidFill>
                          <a:latin typeface="SamsungOne 400" pitchFamily="34" charset="0"/>
                          <a:ea typeface="SamsungOne 400" pitchFamily="34" charset="0"/>
                          <a:cs typeface="Arial"/>
                          <a:sym typeface="Arial"/>
                        </a:rPr>
                        <a:t>como</a:t>
                      </a:r>
                      <a:r>
                        <a:rPr lang="en-US" sz="1400" b="0" u="none" strike="noStrike" cap="none" dirty="0">
                          <a:solidFill>
                            <a:srgbClr val="262626"/>
                          </a:solidFill>
                          <a:latin typeface="SamsungOne 400" pitchFamily="34" charset="0"/>
                          <a:ea typeface="SamsungOne 400" pitchFamily="34" charset="0"/>
                          <a:cs typeface="Arial"/>
                          <a:sym typeface="Arial"/>
                        </a:rPr>
                        <a:t> el </a:t>
                      </a:r>
                      <a:r>
                        <a:rPr lang="en-US" sz="1400" b="0" u="none" strike="noStrike" cap="none" dirty="0" err="1">
                          <a:solidFill>
                            <a:srgbClr val="262626"/>
                          </a:solidFill>
                          <a:latin typeface="SamsungOne 400" pitchFamily="34" charset="0"/>
                          <a:ea typeface="SamsungOne 400" pitchFamily="34" charset="0"/>
                          <a:cs typeface="Arial"/>
                          <a:sym typeface="Arial"/>
                        </a:rPr>
                        <a:t>corte</a:t>
                      </a:r>
                      <a:r>
                        <a:rPr lang="en-US" sz="1400" b="0" u="none" strike="noStrike" cap="none" dirty="0">
                          <a:solidFill>
                            <a:srgbClr val="262626"/>
                          </a:solidFill>
                          <a:latin typeface="SamsungOne 400" pitchFamily="34" charset="0"/>
                          <a:ea typeface="SamsungOne 400" pitchFamily="34" charset="0"/>
                          <a:cs typeface="Arial"/>
                          <a:sym typeface="Arial"/>
                        </a:rPr>
                        <a:t> </a:t>
                      </a:r>
                      <a:r>
                        <a:rPr lang="en-US" sz="1400" b="0" u="none" strike="noStrike" cap="none" dirty="0" err="1">
                          <a:solidFill>
                            <a:srgbClr val="00B050"/>
                          </a:solidFill>
                          <a:latin typeface="SamsungOne 400" pitchFamily="34" charset="0"/>
                          <a:ea typeface="SamsungOne 400" pitchFamily="34" charset="0"/>
                          <a:cs typeface="Arial"/>
                          <a:sym typeface="Arial"/>
                        </a:rPr>
                        <a:t>aumenta</a:t>
                      </a:r>
                      <a:r>
                        <a:rPr lang="en-US" sz="1400" b="0" u="none" strike="noStrike" cap="none" dirty="0">
                          <a:solidFill>
                            <a:srgbClr val="00B050"/>
                          </a:solidFill>
                          <a:latin typeface="SamsungOne 400" pitchFamily="34" charset="0"/>
                          <a:ea typeface="SamsungOne 400" pitchFamily="34" charset="0"/>
                          <a:cs typeface="Arial"/>
                          <a:sym typeface="Arial"/>
                        </a:rPr>
                        <a:t> </a:t>
                      </a:r>
                      <a:r>
                        <a:rPr lang="en-US" sz="1400" b="0" u="none" strike="noStrike" cap="none" dirty="0">
                          <a:solidFill>
                            <a:srgbClr val="262626"/>
                          </a:solidFill>
                          <a:latin typeface="SamsungOne 400" pitchFamily="34" charset="0"/>
                          <a:ea typeface="SamsungOne 400" pitchFamily="34" charset="0"/>
                          <a:cs typeface="Arial"/>
                          <a:sym typeface="Arial"/>
                        </a:rPr>
                        <a:t>(</a:t>
                      </a:r>
                      <a:r>
                        <a:rPr lang="en-US" sz="1400" b="0" u="none" strike="noStrike" cap="none" dirty="0" err="1">
                          <a:solidFill>
                            <a:srgbClr val="262626"/>
                          </a:solidFill>
                          <a:latin typeface="SamsungOne 400" pitchFamily="34" charset="0"/>
                          <a:ea typeface="SamsungOne 400" pitchFamily="34" charset="0"/>
                          <a:cs typeface="Arial"/>
                          <a:sym typeface="Arial"/>
                        </a:rPr>
                        <a:t>más</a:t>
                      </a:r>
                      <a:r>
                        <a:rPr lang="en-US" sz="1400" b="0" u="none" strike="noStrike" cap="none" dirty="0">
                          <a:solidFill>
                            <a:srgbClr val="262626"/>
                          </a:solidFill>
                          <a:latin typeface="SamsungOne 400" pitchFamily="34" charset="0"/>
                          <a:ea typeface="SamsungOne 400" pitchFamily="34" charset="0"/>
                          <a:cs typeface="Arial"/>
                          <a:sym typeface="Arial"/>
                        </a:rPr>
                        <a:t> </a:t>
                      </a:r>
                      <a:r>
                        <a:rPr lang="en-US" sz="1400" b="0" u="none" strike="noStrike" cap="none" dirty="0" err="1">
                          <a:solidFill>
                            <a:srgbClr val="262626"/>
                          </a:solidFill>
                          <a:latin typeface="SamsungOne 400" pitchFamily="34" charset="0"/>
                          <a:ea typeface="SamsungOne 400" pitchFamily="34" charset="0"/>
                          <a:cs typeface="Arial"/>
                          <a:sym typeface="Arial"/>
                        </a:rPr>
                        <a:t>cerca</a:t>
                      </a:r>
                      <a:r>
                        <a:rPr lang="en-US" sz="1400" b="0" u="none" strike="noStrike" cap="none" dirty="0">
                          <a:solidFill>
                            <a:srgbClr val="262626"/>
                          </a:solidFill>
                          <a:latin typeface="SamsungOne 400" pitchFamily="34" charset="0"/>
                          <a:ea typeface="SamsungOne 400" pitchFamily="34" charset="0"/>
                          <a:cs typeface="Arial"/>
                          <a:sym typeface="Arial"/>
                        </a:rPr>
                        <a:t> de 1)</a:t>
                      </a:r>
                      <a:endParaRPr sz="1400" u="none" strike="noStrike" cap="none" dirty="0">
                        <a:latin typeface="SamsungOne 400" pitchFamily="34" charset="0"/>
                        <a:ea typeface="SamsungOne 400" pitchFamily="34"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1D48D1"/>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hMerge="1">
                  <a:txBody>
                    <a:bodyPr/>
                    <a:lstStyle/>
                    <a:p>
                      <a:endParaRPr lang="es-ES"/>
                    </a:p>
                  </a:txBody>
                  <a:tcPr/>
                </a:tc>
                <a:extLst>
                  <a:ext uri="{0D108BD9-81ED-4DB2-BD59-A6C34878D82A}">
                    <a16:rowId xmlns:a16="http://schemas.microsoft.com/office/drawing/2014/main" val="10000"/>
                  </a:ext>
                </a:extLst>
              </a:tr>
              <a:tr h="458100">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262626"/>
                          </a:solidFill>
                          <a:latin typeface="SamsungOne 400" pitchFamily="34" charset="0"/>
                          <a:ea typeface="SamsungOne 400" pitchFamily="34" charset="0"/>
                          <a:cs typeface="Arial"/>
                          <a:sym typeface="Arial"/>
                        </a:rPr>
                        <a:t>Métrica</a:t>
                      </a:r>
                      <a:r>
                        <a:rPr lang="en-US" sz="1300" b="0" u="none" strike="noStrike" cap="none" dirty="0">
                          <a:solidFill>
                            <a:srgbClr val="262626"/>
                          </a:solidFill>
                          <a:latin typeface="SamsungOne 400" pitchFamily="34" charset="0"/>
                          <a:ea typeface="SamsungOne 400" pitchFamily="34" charset="0"/>
                          <a:cs typeface="Arial"/>
                          <a:sym typeface="Arial"/>
                        </a:rPr>
                        <a:t> de </a:t>
                      </a:r>
                      <a:r>
                        <a:rPr lang="en-US" sz="1300" b="0" u="none" strike="noStrike" cap="none" dirty="0" err="1">
                          <a:solidFill>
                            <a:srgbClr val="262626"/>
                          </a:solidFill>
                          <a:latin typeface="SamsungOne 400" pitchFamily="34" charset="0"/>
                          <a:ea typeface="SamsungOne 400" pitchFamily="34" charset="0"/>
                          <a:cs typeface="Arial"/>
                          <a:sym typeface="Arial"/>
                        </a:rPr>
                        <a:t>rendimiento</a:t>
                      </a:r>
                      <a:endParaRPr sz="1400" u="none" strike="noStrike" cap="none" dirty="0">
                        <a:latin typeface="SamsungOne 400" pitchFamily="34" charset="0"/>
                        <a:ea typeface="SamsungOne 400" pitchFamily="34"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FF0000"/>
                          </a:solidFill>
                          <a:latin typeface="SamsungOne 400" pitchFamily="34" charset="0"/>
                          <a:ea typeface="SamsungOne 400" pitchFamily="34" charset="0"/>
                          <a:cs typeface="Arial"/>
                          <a:sym typeface="Arial"/>
                        </a:rPr>
                        <a:t>Aumentar</a:t>
                      </a:r>
                      <a:r>
                        <a:rPr lang="en-US" sz="1300" b="0" u="none" strike="noStrike" cap="none" dirty="0">
                          <a:solidFill>
                            <a:srgbClr val="193EB0"/>
                          </a:solidFill>
                          <a:latin typeface="SamsungOne 400" pitchFamily="34" charset="0"/>
                          <a:ea typeface="SamsungOne 400" pitchFamily="34" charset="0"/>
                          <a:cs typeface="Arial"/>
                          <a:sym typeface="Arial"/>
                        </a:rPr>
                        <a:t>/</a:t>
                      </a:r>
                      <a:endParaRPr sz="1400" u="none" strike="noStrike" cap="none" dirty="0">
                        <a:latin typeface="SamsungOne 400" pitchFamily="34" charset="0"/>
                        <a:ea typeface="SamsungOne 400" pitchFamily="34" charset="0"/>
                      </a:endParaRPr>
                    </a:p>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193EB0"/>
                          </a:solidFill>
                          <a:latin typeface="SamsungOne 400" pitchFamily="34" charset="0"/>
                          <a:ea typeface="SamsungOne 400" pitchFamily="34" charset="0"/>
                          <a:cs typeface="Arial"/>
                          <a:sym typeface="Arial"/>
                        </a:rPr>
                        <a:t>Disminuir</a:t>
                      </a:r>
                      <a:endParaRPr sz="1400" u="none" strike="noStrike" cap="none" dirty="0">
                        <a:latin typeface="SamsungOne 400" pitchFamily="34" charset="0"/>
                        <a:ea typeface="SamsungOne 400" pitchFamily="34" charset="0"/>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458100">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262626"/>
                          </a:solidFill>
                          <a:latin typeface="SamsungOne 400" pitchFamily="34" charset="0"/>
                          <a:ea typeface="SamsungOne 400" pitchFamily="34" charset="0"/>
                          <a:cs typeface="Arial"/>
                          <a:sym typeface="Arial"/>
                        </a:rPr>
                        <a:t>Tasa</a:t>
                      </a:r>
                      <a:r>
                        <a:rPr lang="en-US" sz="1300" b="0" u="none" strike="noStrike" cap="none" dirty="0">
                          <a:solidFill>
                            <a:srgbClr val="262626"/>
                          </a:solidFill>
                          <a:latin typeface="SamsungOne 400" pitchFamily="34" charset="0"/>
                          <a:ea typeface="SamsungOne 400" pitchFamily="34" charset="0"/>
                          <a:cs typeface="Arial"/>
                          <a:sym typeface="Arial"/>
                        </a:rPr>
                        <a:t> de </a:t>
                      </a:r>
                      <a:r>
                        <a:rPr lang="en-US" sz="1300" b="0" u="none" strike="noStrike" cap="none" dirty="0" err="1">
                          <a:solidFill>
                            <a:srgbClr val="262626"/>
                          </a:solidFill>
                          <a:latin typeface="SamsungOne 400" pitchFamily="34" charset="0"/>
                          <a:ea typeface="SamsungOne 400" pitchFamily="34" charset="0"/>
                          <a:cs typeface="Arial"/>
                          <a:sym typeface="Arial"/>
                        </a:rPr>
                        <a:t>verdaderos</a:t>
                      </a:r>
                      <a:r>
                        <a:rPr lang="en-US" sz="1300" b="0" u="none" strike="noStrike" cap="none" dirty="0">
                          <a:solidFill>
                            <a:srgbClr val="262626"/>
                          </a:solidFill>
                          <a:latin typeface="SamsungOne 400" pitchFamily="34" charset="0"/>
                          <a:ea typeface="SamsungOne 400" pitchFamily="34" charset="0"/>
                          <a:cs typeface="Arial"/>
                          <a:sym typeface="Arial"/>
                        </a:rPr>
                        <a:t> </a:t>
                      </a:r>
                      <a:r>
                        <a:rPr lang="en-US" sz="1300" b="0" u="none" strike="noStrike" cap="none" dirty="0" err="1">
                          <a:solidFill>
                            <a:srgbClr val="262626"/>
                          </a:solidFill>
                          <a:latin typeface="SamsungOne 400" pitchFamily="34" charset="0"/>
                          <a:ea typeface="SamsungOne 400" pitchFamily="34" charset="0"/>
                          <a:cs typeface="Arial"/>
                          <a:sym typeface="Arial"/>
                        </a:rPr>
                        <a:t>positivos</a:t>
                      </a:r>
                      <a:endParaRPr sz="1400" u="none" strike="noStrike" cap="none" dirty="0">
                        <a:latin typeface="SamsungOne 400" pitchFamily="34" charset="0"/>
                        <a:ea typeface="SamsungOne 400" pitchFamily="34" charset="0"/>
                      </a:endParaRPr>
                    </a:p>
                    <a:p>
                      <a:pPr marL="0" marR="0" lvl="0" indent="0" algn="ctr" rtl="0">
                        <a:lnSpc>
                          <a:spcPct val="100000"/>
                        </a:lnSpc>
                        <a:spcBef>
                          <a:spcPts val="0"/>
                        </a:spcBef>
                        <a:spcAft>
                          <a:spcPts val="0"/>
                        </a:spcAft>
                        <a:buClr>
                          <a:srgbClr val="262626"/>
                        </a:buClr>
                        <a:buSzPts val="1300"/>
                        <a:buFont typeface="Arial"/>
                        <a:buNone/>
                      </a:pPr>
                      <a:r>
                        <a:rPr lang="en-US" sz="1300" b="0" u="none" strike="noStrike" cap="none" dirty="0">
                          <a:solidFill>
                            <a:srgbClr val="262626"/>
                          </a:solidFill>
                          <a:latin typeface="SamsungOne 400" pitchFamily="34" charset="0"/>
                          <a:ea typeface="SamsungOne 400" pitchFamily="34" charset="0"/>
                          <a:cs typeface="Arial"/>
                          <a:sym typeface="Arial"/>
                        </a:rPr>
                        <a:t>(</a:t>
                      </a:r>
                      <a:r>
                        <a:rPr lang="en-US" sz="1300" b="0" u="none" strike="noStrike" cap="none" dirty="0" err="1">
                          <a:solidFill>
                            <a:srgbClr val="262626"/>
                          </a:solidFill>
                          <a:latin typeface="SamsungOne 400" pitchFamily="34" charset="0"/>
                          <a:ea typeface="SamsungOne 400" pitchFamily="34" charset="0"/>
                          <a:cs typeface="Arial"/>
                          <a:sym typeface="Arial"/>
                        </a:rPr>
                        <a:t>Sensibilidad</a:t>
                      </a:r>
                      <a:r>
                        <a:rPr lang="en-US" sz="1300" b="0" u="none" strike="noStrike" cap="none" dirty="0">
                          <a:solidFill>
                            <a:srgbClr val="262626"/>
                          </a:solidFill>
                          <a:latin typeface="SamsungOne 400" pitchFamily="34" charset="0"/>
                          <a:ea typeface="SamsungOne 400" pitchFamily="34" charset="0"/>
                          <a:cs typeface="Arial"/>
                          <a:sym typeface="Arial"/>
                        </a:rPr>
                        <a:t>)</a:t>
                      </a:r>
                      <a:endParaRPr sz="1400" u="none" strike="noStrike" cap="none" dirty="0">
                        <a:latin typeface="SamsungOne 400" pitchFamily="34" charset="0"/>
                        <a:ea typeface="SamsungOne 400" pitchFamily="34"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193EB0"/>
                          </a:solidFill>
                          <a:latin typeface="SamsungOne 400" pitchFamily="34" charset="0"/>
                          <a:ea typeface="SamsungOne 400" pitchFamily="34" charset="0"/>
                          <a:cs typeface="Arial"/>
                          <a:sym typeface="Arial"/>
                        </a:rPr>
                        <a:t>⇓</a:t>
                      </a:r>
                      <a:endParaRPr sz="1300" b="0" u="none" strike="noStrike" cap="none" dirty="0">
                        <a:solidFill>
                          <a:srgbClr val="193EB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r h="322300">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262626"/>
                          </a:solidFill>
                          <a:latin typeface="SamsungOne 400" pitchFamily="34" charset="0"/>
                          <a:ea typeface="SamsungOne 400" pitchFamily="34" charset="0"/>
                          <a:cs typeface="Arial"/>
                          <a:sym typeface="Arial"/>
                        </a:rPr>
                        <a:t>especificidad</a:t>
                      </a:r>
                      <a:endParaRPr sz="1400" u="none" strike="noStrike" cap="none" dirty="0">
                        <a:latin typeface="SamsungOne 400" pitchFamily="34" charset="0"/>
                        <a:ea typeface="SamsungOne 400" pitchFamily="34"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FF0000"/>
                          </a:solidFill>
                          <a:latin typeface="SamsungOne 400" pitchFamily="34" charset="0"/>
                          <a:ea typeface="SamsungOne 400" pitchFamily="34" charset="0"/>
                          <a:cs typeface="Arial"/>
                          <a:sym typeface="Arial"/>
                        </a:rPr>
                        <a:t>⇑</a:t>
                      </a:r>
                      <a:endParaRPr sz="1300" b="0" u="none" strike="noStrike" cap="none" dirty="0">
                        <a:solidFill>
                          <a:srgbClr val="FF000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3"/>
                  </a:ext>
                </a:extLst>
              </a:tr>
              <a:tr h="458100">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262626"/>
                          </a:solidFill>
                          <a:latin typeface="SamsungOne 400" pitchFamily="34" charset="0"/>
                          <a:ea typeface="SamsungOne 400" pitchFamily="34" charset="0"/>
                          <a:cs typeface="Arial"/>
                          <a:sym typeface="Arial"/>
                        </a:rPr>
                        <a:t>Tasa</a:t>
                      </a:r>
                      <a:r>
                        <a:rPr lang="en-US" sz="1300" b="0" u="none" strike="noStrike" cap="none" dirty="0">
                          <a:solidFill>
                            <a:srgbClr val="262626"/>
                          </a:solidFill>
                          <a:latin typeface="SamsungOne 400" pitchFamily="34" charset="0"/>
                          <a:ea typeface="SamsungOne 400" pitchFamily="34" charset="0"/>
                          <a:cs typeface="Arial"/>
                          <a:sym typeface="Arial"/>
                        </a:rPr>
                        <a:t> de </a:t>
                      </a:r>
                      <a:r>
                        <a:rPr lang="en-US" sz="1300" b="0" u="none" strike="noStrike" cap="none" dirty="0" err="1">
                          <a:solidFill>
                            <a:srgbClr val="262626"/>
                          </a:solidFill>
                          <a:latin typeface="SamsungOne 400" pitchFamily="34" charset="0"/>
                          <a:ea typeface="SamsungOne 400" pitchFamily="34" charset="0"/>
                          <a:cs typeface="Arial"/>
                          <a:sym typeface="Arial"/>
                        </a:rPr>
                        <a:t>falsos</a:t>
                      </a:r>
                      <a:r>
                        <a:rPr lang="en-US" sz="1300" b="0" u="none" strike="noStrike" cap="none" dirty="0">
                          <a:solidFill>
                            <a:srgbClr val="262626"/>
                          </a:solidFill>
                          <a:latin typeface="SamsungOne 400" pitchFamily="34" charset="0"/>
                          <a:ea typeface="SamsungOne 400" pitchFamily="34" charset="0"/>
                          <a:cs typeface="Arial"/>
                          <a:sym typeface="Arial"/>
                        </a:rPr>
                        <a:t> </a:t>
                      </a:r>
                      <a:r>
                        <a:rPr lang="en-US" sz="1300" b="0" u="none" strike="noStrike" cap="none" dirty="0" err="1">
                          <a:solidFill>
                            <a:srgbClr val="262626"/>
                          </a:solidFill>
                          <a:latin typeface="SamsungOne 400" pitchFamily="34" charset="0"/>
                          <a:ea typeface="SamsungOne 400" pitchFamily="34" charset="0"/>
                          <a:cs typeface="Arial"/>
                          <a:sym typeface="Arial"/>
                        </a:rPr>
                        <a:t>positivos</a:t>
                      </a:r>
                      <a:endParaRPr sz="1300" b="0" u="none" strike="noStrike" cap="none" dirty="0">
                        <a:solidFill>
                          <a:srgbClr val="262626"/>
                        </a:solidFill>
                        <a:latin typeface="SamsungOne 400" pitchFamily="34" charset="0"/>
                        <a:ea typeface="SamsungOne 400" pitchFamily="34" charset="0"/>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262626"/>
                          </a:solidFill>
                          <a:latin typeface="SamsungOne 400" pitchFamily="34" charset="0"/>
                          <a:ea typeface="SamsungOne 400" pitchFamily="34" charset="0"/>
                          <a:cs typeface="Arial"/>
                          <a:sym typeface="Arial"/>
                        </a:rPr>
                        <a:t>(1-Especificidad)</a:t>
                      </a:r>
                      <a:endParaRPr sz="1300" b="0" u="none" strike="noStrike" cap="none" dirty="0">
                        <a:solidFill>
                          <a:srgbClr val="262626"/>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193EB0"/>
                        </a:buClr>
                        <a:buSzPts val="1300"/>
                        <a:buFont typeface="Arial"/>
                        <a:buNone/>
                      </a:pPr>
                      <a:r>
                        <a:rPr lang="en-US" sz="1300" b="0" u="none" strike="noStrike" cap="none" dirty="0">
                          <a:solidFill>
                            <a:srgbClr val="193EB0"/>
                          </a:solidFill>
                          <a:latin typeface="SamsungOne 400" pitchFamily="34" charset="0"/>
                          <a:ea typeface="SamsungOne 400" pitchFamily="34" charset="0"/>
                          <a:cs typeface="Arial"/>
                          <a:sym typeface="Arial"/>
                        </a:rPr>
                        <a:t>⇓</a:t>
                      </a:r>
                      <a:endParaRPr sz="1300" b="0" u="none" strike="noStrike" cap="none" dirty="0">
                        <a:solidFill>
                          <a:srgbClr val="193EB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4"/>
                  </a:ext>
                </a:extLst>
              </a:tr>
              <a:tr h="397125">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262626"/>
                          </a:solidFill>
                          <a:latin typeface="SamsungOne 400" pitchFamily="34" charset="0"/>
                          <a:ea typeface="SamsungOne 400" pitchFamily="34" charset="0"/>
                          <a:cs typeface="Arial"/>
                          <a:sym typeface="Arial"/>
                        </a:rPr>
                        <a:t>Precisión</a:t>
                      </a:r>
                      <a:endParaRPr sz="1400" u="none" strike="noStrike" cap="none" dirty="0">
                        <a:latin typeface="SamsungOne 400" pitchFamily="34" charset="0"/>
                        <a:ea typeface="SamsungOne 400" pitchFamily="34"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300"/>
                        <a:buFont typeface="Arial"/>
                        <a:buNone/>
                      </a:pPr>
                      <a:r>
                        <a:rPr lang="en-US" sz="1300" b="0" u="none" strike="noStrike" cap="none" dirty="0">
                          <a:solidFill>
                            <a:srgbClr val="FF0000"/>
                          </a:solidFill>
                          <a:latin typeface="SamsungOne 400" pitchFamily="34" charset="0"/>
                          <a:ea typeface="SamsungOne 400" pitchFamily="34" charset="0"/>
                          <a:cs typeface="Arial"/>
                          <a:sym typeface="Arial"/>
                        </a:rPr>
                        <a:t>⇑</a:t>
                      </a:r>
                      <a:endParaRPr sz="1300" b="0" u="none" strike="noStrike" cap="none" dirty="0">
                        <a:solidFill>
                          <a:srgbClr val="FF000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3" name="Google Shape;6059;p652">
            <a:extLst>
              <a:ext uri="{FF2B5EF4-FFF2-40B4-BE49-F238E27FC236}">
                <a16:creationId xmlns:a16="http://schemas.microsoft.com/office/drawing/2014/main" id="{82DC4E2B-7869-B4AC-FDBF-C212FB82D944}"/>
              </a:ext>
            </a:extLst>
          </p:cNvPr>
          <p:cNvGrpSpPr/>
          <p:nvPr/>
        </p:nvGrpSpPr>
        <p:grpSpPr>
          <a:xfrm>
            <a:off x="4546753" y="1309469"/>
            <a:ext cx="4278005" cy="3112234"/>
            <a:chOff x="1286231" y="1742223"/>
            <a:chExt cx="4278005" cy="3112234"/>
          </a:xfrm>
        </p:grpSpPr>
        <p:pic>
          <p:nvPicPr>
            <p:cNvPr id="4" name="Google Shape;6060;p652">
              <a:extLst>
                <a:ext uri="{FF2B5EF4-FFF2-40B4-BE49-F238E27FC236}">
                  <a16:creationId xmlns:a16="http://schemas.microsoft.com/office/drawing/2014/main" id="{56A419AA-DDC4-A7C4-2FCF-FDB9AD28BAD9}"/>
                </a:ext>
              </a:extLst>
            </p:cNvPr>
            <p:cNvPicPr preferRelativeResize="0"/>
            <p:nvPr/>
          </p:nvPicPr>
          <p:blipFill rotWithShape="1">
            <a:blip r:embed="rId3">
              <a:alphaModFix/>
            </a:blip>
            <a:srcRect/>
            <a:stretch/>
          </p:blipFill>
          <p:spPr>
            <a:xfrm>
              <a:off x="1351012" y="1742223"/>
              <a:ext cx="4213224" cy="2898460"/>
            </a:xfrm>
            <a:prstGeom prst="rect">
              <a:avLst/>
            </a:prstGeom>
            <a:noFill/>
            <a:ln>
              <a:noFill/>
            </a:ln>
          </p:spPr>
        </p:pic>
        <p:sp>
          <p:nvSpPr>
            <p:cNvPr id="5" name="Google Shape;6061;p652">
              <a:extLst>
                <a:ext uri="{FF2B5EF4-FFF2-40B4-BE49-F238E27FC236}">
                  <a16:creationId xmlns:a16="http://schemas.microsoft.com/office/drawing/2014/main" id="{181E2C4A-95C2-1385-296C-81A937D58E1B}"/>
                </a:ext>
              </a:extLst>
            </p:cNvPr>
            <p:cNvSpPr txBox="1"/>
            <p:nvPr/>
          </p:nvSpPr>
          <p:spPr>
            <a:xfrm>
              <a:off x="2955118" y="4423570"/>
              <a:ext cx="1449115" cy="430887"/>
            </a:xfrm>
            <a:prstGeom prst="rect">
              <a:avLst/>
            </a:prstGeom>
            <a:solidFill>
              <a:schemeClr val="lt1"/>
            </a:solidFill>
            <a:ln>
              <a:noFill/>
            </a:ln>
          </p:spPr>
          <p:txBody>
            <a:bodyPr spcFirstLastPara="1" wrap="square" lIns="0" tIns="0" rIns="0" bIns="0" anchor="t" anchorCtr="0">
              <a:spAutoFit/>
            </a:bodyPr>
            <a:lstStyle/>
            <a:p>
              <a:pPr>
                <a:buSzPts val="1400"/>
              </a:pPr>
              <a:r>
                <a:rPr lang="es-ES">
                  <a:solidFill>
                    <a:schemeClr val="dk1"/>
                  </a:solidFill>
                  <a:latin typeface="SamsungOne 400" pitchFamily="34" charset="0"/>
                  <a:ea typeface="SamsungOne 400" pitchFamily="34" charset="0"/>
                </a:rPr>
                <a:t>Tasa de falsos positivos</a:t>
              </a:r>
              <a:endParaRPr lang="es-ES">
                <a:latin typeface="SamsungOne 400" pitchFamily="34" charset="0"/>
                <a:ea typeface="SamsungOne 400" pitchFamily="34" charset="0"/>
              </a:endParaRPr>
            </a:p>
          </p:txBody>
        </p:sp>
        <p:sp>
          <p:nvSpPr>
            <p:cNvPr id="6" name="Google Shape;6062;p652">
              <a:extLst>
                <a:ext uri="{FF2B5EF4-FFF2-40B4-BE49-F238E27FC236}">
                  <a16:creationId xmlns:a16="http://schemas.microsoft.com/office/drawing/2014/main" id="{A7A9ACD6-E7D1-6B2E-E114-41B4BA8DB33A}"/>
                </a:ext>
              </a:extLst>
            </p:cNvPr>
            <p:cNvSpPr txBox="1"/>
            <p:nvPr/>
          </p:nvSpPr>
          <p:spPr>
            <a:xfrm rot="-5400000">
              <a:off x="543281" y="2790574"/>
              <a:ext cx="1917000" cy="431100"/>
            </a:xfrm>
            <a:prstGeom prst="rect">
              <a:avLst/>
            </a:prstGeom>
            <a:solidFill>
              <a:schemeClr val="lt1"/>
            </a:solidFill>
            <a:ln>
              <a:noFill/>
            </a:ln>
          </p:spPr>
          <p:txBody>
            <a:bodyPr spcFirstLastPara="1" wrap="square" lIns="0" tIns="0" rIns="0" bIns="0" anchor="t" anchorCtr="0">
              <a:spAutoFit/>
            </a:bodyPr>
            <a:lstStyle/>
            <a:p>
              <a:pPr>
                <a:buSzPts val="1400"/>
              </a:pPr>
              <a:r>
                <a:rPr lang="es-ES">
                  <a:solidFill>
                    <a:schemeClr val="dk1"/>
                  </a:solidFill>
                  <a:latin typeface="SamsungOne 400" pitchFamily="34" charset="0"/>
                  <a:ea typeface="SamsungOne 400" pitchFamily="34" charset="0"/>
                </a:rPr>
                <a:t>Tasa de verdaderos positivos</a:t>
              </a:r>
              <a:endParaRPr lang="es-ES">
                <a:latin typeface="SamsungOne 400" pitchFamily="34" charset="0"/>
                <a:ea typeface="SamsungOne 400" pitchFamily="34" charset="0"/>
              </a:endParaRPr>
            </a:p>
          </p:txBody>
        </p:sp>
        <p:grpSp>
          <p:nvGrpSpPr>
            <p:cNvPr id="7" name="Google Shape;6063;p652">
              <a:extLst>
                <a:ext uri="{FF2B5EF4-FFF2-40B4-BE49-F238E27FC236}">
                  <a16:creationId xmlns:a16="http://schemas.microsoft.com/office/drawing/2014/main" id="{F0390994-9F73-4818-7933-E5DC9A67A4BD}"/>
                </a:ext>
              </a:extLst>
            </p:cNvPr>
            <p:cNvGrpSpPr/>
            <p:nvPr/>
          </p:nvGrpSpPr>
          <p:grpSpPr>
            <a:xfrm>
              <a:off x="2005974" y="3088666"/>
              <a:ext cx="1433270" cy="1216005"/>
              <a:chOff x="4352722" y="3617385"/>
              <a:chExt cx="1341227" cy="1216005"/>
            </a:xfrm>
          </p:grpSpPr>
          <p:cxnSp>
            <p:nvCxnSpPr>
              <p:cNvPr id="8" name="Google Shape;6064;p652">
                <a:extLst>
                  <a:ext uri="{FF2B5EF4-FFF2-40B4-BE49-F238E27FC236}">
                    <a16:creationId xmlns:a16="http://schemas.microsoft.com/office/drawing/2014/main" id="{6B231751-F345-968E-A629-D8F456ED366A}"/>
                  </a:ext>
                </a:extLst>
              </p:cNvPr>
              <p:cNvCxnSpPr/>
              <p:nvPr/>
            </p:nvCxnSpPr>
            <p:spPr>
              <a:xfrm flipH="1">
                <a:off x="4352722" y="4027995"/>
                <a:ext cx="237455" cy="805395"/>
              </a:xfrm>
              <a:prstGeom prst="straightConnector1">
                <a:avLst/>
              </a:prstGeom>
              <a:noFill/>
              <a:ln w="12700" cap="flat" cmpd="sng">
                <a:solidFill>
                  <a:srgbClr val="1D48D1"/>
                </a:solidFill>
                <a:prstDash val="solid"/>
                <a:miter lim="800000"/>
                <a:headEnd type="none" w="sm" len="sm"/>
                <a:tailEnd type="triangle" w="med" len="med"/>
              </a:ln>
            </p:spPr>
          </p:cxnSp>
          <p:sp>
            <p:nvSpPr>
              <p:cNvPr id="10" name="Google Shape;6065;p652">
                <a:extLst>
                  <a:ext uri="{FF2B5EF4-FFF2-40B4-BE49-F238E27FC236}">
                    <a16:creationId xmlns:a16="http://schemas.microsoft.com/office/drawing/2014/main" id="{82D5358C-888B-C84D-1105-63AFA59AD153}"/>
                  </a:ext>
                </a:extLst>
              </p:cNvPr>
              <p:cNvSpPr txBox="1"/>
              <p:nvPr/>
            </p:nvSpPr>
            <p:spPr>
              <a:xfrm>
                <a:off x="4526511" y="3617385"/>
                <a:ext cx="1167438" cy="738623"/>
              </a:xfrm>
              <a:prstGeom prst="rect">
                <a:avLst/>
              </a:prstGeom>
              <a:noFill/>
              <a:ln>
                <a:noFill/>
              </a:ln>
            </p:spPr>
            <p:txBody>
              <a:bodyPr spcFirstLastPara="1" wrap="square" lIns="91425" tIns="45700" rIns="91425" bIns="45700" anchor="t" anchorCtr="0">
                <a:spAutoFit/>
              </a:bodyPr>
              <a:lstStyle/>
              <a:p>
                <a:pPr algn="ctr">
                  <a:buSzPts val="1400"/>
                </a:pPr>
                <a:r>
                  <a:rPr lang="es-ES">
                    <a:solidFill>
                      <a:schemeClr val="dk1"/>
                    </a:solidFill>
                    <a:latin typeface="SamsungOne 400" pitchFamily="34" charset="0"/>
                    <a:ea typeface="SamsungOne 400" pitchFamily="34" charset="0"/>
                  </a:rPr>
                  <a:t>como el corte</a:t>
                </a:r>
              </a:p>
              <a:p>
                <a:pPr algn="ctr">
                  <a:buSzPts val="1400"/>
                </a:pPr>
                <a:r>
                  <a:rPr lang="es-ES">
                    <a:solidFill>
                      <a:srgbClr val="00B050"/>
                    </a:solidFill>
                    <a:latin typeface="SamsungOne 400" pitchFamily="34" charset="0"/>
                    <a:ea typeface="SamsungOne 400" pitchFamily="34" charset="0"/>
                  </a:rPr>
                  <a:t>aumenta</a:t>
                </a:r>
              </a:p>
            </p:txBody>
          </p:sp>
        </p:grpSp>
      </p:grpSp>
      <p:sp>
        <p:nvSpPr>
          <p:cNvPr id="11" name="Google Shape;6066;p652">
            <a:extLst>
              <a:ext uri="{FF2B5EF4-FFF2-40B4-BE49-F238E27FC236}">
                <a16:creationId xmlns:a16="http://schemas.microsoft.com/office/drawing/2014/main" id="{50D55155-3997-943A-BB63-4659C19D81AA}"/>
              </a:ext>
            </a:extLst>
          </p:cNvPr>
          <p:cNvSpPr/>
          <p:nvPr/>
        </p:nvSpPr>
        <p:spPr>
          <a:xfrm>
            <a:off x="4400964" y="4474643"/>
            <a:ext cx="8632800" cy="345600"/>
          </a:xfrm>
          <a:prstGeom prst="rect">
            <a:avLst/>
          </a:prstGeom>
          <a:noFill/>
          <a:ln>
            <a:noFill/>
          </a:ln>
        </p:spPr>
        <p:txBody>
          <a:bodyPr spcFirstLastPara="1" wrap="square" lIns="0" tIns="72000" rIns="144000" bIns="72000" anchor="t" anchorCtr="0">
            <a:noAutofit/>
          </a:bodyPr>
          <a:lstStyle/>
          <a:p>
            <a:pPr marL="182525" indent="-182525">
              <a:buClr>
                <a:srgbClr val="193EB0"/>
              </a:buClr>
              <a:buSzPts val="1300"/>
              <a:buFont typeface="Arial"/>
              <a:buChar char="‣"/>
            </a:pPr>
            <a:r>
              <a:rPr lang="es-ES" sz="1300">
                <a:latin typeface="SamsungOne 400" pitchFamily="34" charset="0"/>
                <a:ea typeface="SamsungOne 400" pitchFamily="34" charset="0"/>
              </a:rPr>
              <a:t>La curva ROC es un gráfico paramétrico con respecto a la </a:t>
            </a:r>
            <a:r>
              <a:rPr lang="es-ES" sz="1300" i="1">
                <a:latin typeface="SamsungOne 400" pitchFamily="34" charset="0"/>
                <a:ea typeface="SamsungOne 400" pitchFamily="34" charset="0"/>
              </a:rPr>
              <a:t>probabilidad de corte</a:t>
            </a:r>
            <a:endParaRPr lang="es-ES">
              <a:latin typeface="SamsungOne 400" pitchFamily="34" charset="0"/>
              <a:ea typeface="SamsungOne 400" pitchFamily="34" charset="0"/>
            </a:endParaRPr>
          </a:p>
        </p:txBody>
      </p:sp>
      <p:sp>
        <p:nvSpPr>
          <p:cNvPr id="15" name="TextBox 14">
            <a:extLst>
              <a:ext uri="{FF2B5EF4-FFF2-40B4-BE49-F238E27FC236}">
                <a16:creationId xmlns:a16="http://schemas.microsoft.com/office/drawing/2014/main" id="{A3C40AA1-A2CE-8DA3-1AD2-42738D9840FF}"/>
              </a:ext>
            </a:extLst>
          </p:cNvPr>
          <p:cNvSpPr txBox="1"/>
          <p:nvPr/>
        </p:nvSpPr>
        <p:spPr>
          <a:xfrm>
            <a:off x="768702" y="5279334"/>
            <a:ext cx="9503090" cy="954107"/>
          </a:xfrm>
          <a:prstGeom prst="rect">
            <a:avLst/>
          </a:prstGeom>
          <a:noFill/>
        </p:spPr>
        <p:txBody>
          <a:bodyPr wrap="square">
            <a:spAutoFit/>
          </a:bodyPr>
          <a:lstStyle/>
          <a:p>
            <a:r>
              <a:rPr lang="es-ES" dirty="0"/>
              <a:t>La </a:t>
            </a:r>
            <a:r>
              <a:rPr lang="es-ES" b="1" dirty="0"/>
              <a:t>Curva ROC</a:t>
            </a:r>
            <a:r>
              <a:rPr lang="es-ES" dirty="0"/>
              <a:t> (Receiver </a:t>
            </a:r>
            <a:r>
              <a:rPr lang="es-ES" dirty="0" err="1"/>
              <a:t>Operating</a:t>
            </a:r>
            <a:r>
              <a:rPr lang="es-ES" dirty="0"/>
              <a:t> </a:t>
            </a:r>
            <a:r>
              <a:rPr lang="es-ES" dirty="0" err="1"/>
              <a:t>Characteristic</a:t>
            </a:r>
            <a:r>
              <a:rPr lang="es-ES" dirty="0"/>
              <a:t>) es una herramienta gráfica utilizada para evaluar el rendimiento de un modelo de clasificación binaria. Proporciona una manera de analizar cómo el modelo equilibra la </a:t>
            </a:r>
            <a:r>
              <a:rPr lang="es-ES" b="1" dirty="0"/>
              <a:t>sensibilidad</a:t>
            </a:r>
            <a:r>
              <a:rPr lang="es-ES" dirty="0"/>
              <a:t> (capacidad para identificar correctamente los positivos) y la </a:t>
            </a:r>
            <a:r>
              <a:rPr lang="es-ES" b="1" dirty="0"/>
              <a:t>especificidad</a:t>
            </a:r>
            <a:r>
              <a:rPr lang="es-ES" dirty="0"/>
              <a:t> (capacidad para evitar falsos positivos) a medida que varía el umbral de decisión.</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72"/>
        <p:cNvGrpSpPr/>
        <p:nvPr/>
      </p:nvGrpSpPr>
      <p:grpSpPr>
        <a:xfrm>
          <a:off x="0" y="0"/>
          <a:ext cx="0" cy="0"/>
          <a:chOff x="0" y="0"/>
          <a:chExt cx="0" cy="0"/>
        </a:xfrm>
      </p:grpSpPr>
      <p:grpSp>
        <p:nvGrpSpPr>
          <p:cNvPr id="6076" name="Google Shape;6076;p653"/>
          <p:cNvGrpSpPr/>
          <p:nvPr/>
        </p:nvGrpSpPr>
        <p:grpSpPr>
          <a:xfrm>
            <a:off x="2142789" y="1826684"/>
            <a:ext cx="4278005" cy="3112234"/>
            <a:chOff x="1286231" y="1742223"/>
            <a:chExt cx="4278005" cy="3112234"/>
          </a:xfrm>
        </p:grpSpPr>
        <p:pic>
          <p:nvPicPr>
            <p:cNvPr id="6077" name="Google Shape;6077;p653"/>
            <p:cNvPicPr preferRelativeResize="0"/>
            <p:nvPr/>
          </p:nvPicPr>
          <p:blipFill rotWithShape="1">
            <a:blip r:embed="rId3">
              <a:alphaModFix/>
            </a:blip>
            <a:srcRect/>
            <a:stretch/>
          </p:blipFill>
          <p:spPr>
            <a:xfrm>
              <a:off x="1351012" y="1742223"/>
              <a:ext cx="4213224" cy="2898460"/>
            </a:xfrm>
            <a:prstGeom prst="rect">
              <a:avLst/>
            </a:prstGeom>
            <a:noFill/>
            <a:ln>
              <a:noFill/>
            </a:ln>
          </p:spPr>
        </p:pic>
        <p:sp>
          <p:nvSpPr>
            <p:cNvPr id="6078" name="Google Shape;6078;p653"/>
            <p:cNvSpPr txBox="1"/>
            <p:nvPr/>
          </p:nvSpPr>
          <p:spPr>
            <a:xfrm>
              <a:off x="2955118" y="4423570"/>
              <a:ext cx="1449115" cy="430887"/>
            </a:xfrm>
            <a:prstGeom prst="rect">
              <a:avLst/>
            </a:prstGeom>
            <a:solidFill>
              <a:schemeClr val="lt1"/>
            </a:solidFill>
            <a:ln>
              <a:noFill/>
            </a:ln>
          </p:spPr>
          <p:txBody>
            <a:bodyPr spcFirstLastPara="1" wrap="square" lIns="0" tIns="0" rIns="0" bIns="0" anchor="t" anchorCtr="0">
              <a:spAutoFit/>
            </a:bodyPr>
            <a:lstStyle/>
            <a:p>
              <a:pPr>
                <a:buSzPts val="1400"/>
              </a:pPr>
              <a:r>
                <a:rPr lang="es-ES">
                  <a:solidFill>
                    <a:schemeClr val="dk1"/>
                  </a:solidFill>
                  <a:latin typeface="SamsungOne 400" pitchFamily="34" charset="0"/>
                  <a:ea typeface="SamsungOne 400" pitchFamily="34" charset="0"/>
                </a:rPr>
                <a:t>Tasa de falsos positivos</a:t>
              </a:r>
              <a:endParaRPr lang="es-ES">
                <a:latin typeface="SamsungOne 400" pitchFamily="34" charset="0"/>
                <a:ea typeface="SamsungOne 400" pitchFamily="34" charset="0"/>
              </a:endParaRPr>
            </a:p>
          </p:txBody>
        </p:sp>
        <p:sp>
          <p:nvSpPr>
            <p:cNvPr id="6079" name="Google Shape;6079;p653"/>
            <p:cNvSpPr txBox="1"/>
            <p:nvPr/>
          </p:nvSpPr>
          <p:spPr>
            <a:xfrm rot="-5400000">
              <a:off x="534281" y="2781590"/>
              <a:ext cx="1935000" cy="431100"/>
            </a:xfrm>
            <a:prstGeom prst="rect">
              <a:avLst/>
            </a:prstGeom>
            <a:solidFill>
              <a:schemeClr val="lt1"/>
            </a:solidFill>
            <a:ln>
              <a:noFill/>
            </a:ln>
          </p:spPr>
          <p:txBody>
            <a:bodyPr spcFirstLastPara="1" wrap="square" lIns="0" tIns="0" rIns="0" bIns="0" anchor="t" anchorCtr="0">
              <a:spAutoFit/>
            </a:bodyPr>
            <a:lstStyle/>
            <a:p>
              <a:pPr>
                <a:buSzPts val="1400"/>
              </a:pPr>
              <a:r>
                <a:rPr lang="es-ES">
                  <a:solidFill>
                    <a:schemeClr val="dk1"/>
                  </a:solidFill>
                  <a:latin typeface="SamsungOne 400" pitchFamily="34" charset="0"/>
                  <a:ea typeface="SamsungOne 400" pitchFamily="34" charset="0"/>
                </a:rPr>
                <a:t>Tasa de verdaderos positivos</a:t>
              </a:r>
              <a:endParaRPr lang="es-ES">
                <a:latin typeface="SamsungOne 400" pitchFamily="34" charset="0"/>
                <a:ea typeface="SamsungOne 400" pitchFamily="34" charset="0"/>
              </a:endParaRPr>
            </a:p>
          </p:txBody>
        </p:sp>
        <p:grpSp>
          <p:nvGrpSpPr>
            <p:cNvPr id="6080" name="Google Shape;6080;p653"/>
            <p:cNvGrpSpPr/>
            <p:nvPr/>
          </p:nvGrpSpPr>
          <p:grpSpPr>
            <a:xfrm>
              <a:off x="3545140" y="2080785"/>
              <a:ext cx="1810786" cy="840813"/>
              <a:chOff x="5738102" y="2558939"/>
              <a:chExt cx="1694499" cy="840813"/>
            </a:xfrm>
          </p:grpSpPr>
          <p:cxnSp>
            <p:nvCxnSpPr>
              <p:cNvPr id="6081" name="Google Shape;6081;p653"/>
              <p:cNvCxnSpPr/>
              <p:nvPr/>
            </p:nvCxnSpPr>
            <p:spPr>
              <a:xfrm rot="10800000" flipH="1">
                <a:off x="6807819" y="2558939"/>
                <a:ext cx="624782" cy="46016"/>
              </a:xfrm>
              <a:prstGeom prst="straightConnector1">
                <a:avLst/>
              </a:prstGeom>
              <a:noFill/>
              <a:ln w="12700" cap="flat" cmpd="sng">
                <a:solidFill>
                  <a:srgbClr val="1D48D1"/>
                </a:solidFill>
                <a:prstDash val="solid"/>
                <a:miter lim="800000"/>
                <a:headEnd type="none" w="sm" len="sm"/>
                <a:tailEnd type="triangle" w="med" len="med"/>
              </a:ln>
            </p:spPr>
          </p:cxnSp>
          <p:sp>
            <p:nvSpPr>
              <p:cNvPr id="6082" name="Google Shape;6082;p653"/>
              <p:cNvSpPr txBox="1"/>
              <p:nvPr/>
            </p:nvSpPr>
            <p:spPr>
              <a:xfrm>
                <a:off x="5738102" y="2661129"/>
                <a:ext cx="1167439" cy="738623"/>
              </a:xfrm>
              <a:prstGeom prst="rect">
                <a:avLst/>
              </a:prstGeom>
              <a:noFill/>
              <a:ln>
                <a:noFill/>
              </a:ln>
            </p:spPr>
            <p:txBody>
              <a:bodyPr spcFirstLastPara="1" wrap="square" lIns="91425" tIns="45700" rIns="91425" bIns="45700" anchor="t" anchorCtr="0">
                <a:spAutoFit/>
              </a:bodyPr>
              <a:lstStyle/>
              <a:p>
                <a:pPr algn="ctr">
                  <a:buSzPts val="1400"/>
                </a:pPr>
                <a:r>
                  <a:rPr lang="es-ES">
                    <a:solidFill>
                      <a:schemeClr val="dk1"/>
                    </a:solidFill>
                    <a:latin typeface="SamsungOne 400" pitchFamily="34" charset="0"/>
                    <a:ea typeface="SamsungOne 400" pitchFamily="34" charset="0"/>
                  </a:rPr>
                  <a:t>como el corte</a:t>
                </a:r>
                <a:endParaRPr lang="es-ES">
                  <a:latin typeface="SamsungOne 400" pitchFamily="34" charset="0"/>
                  <a:ea typeface="SamsungOne 400" pitchFamily="34" charset="0"/>
                </a:endParaRPr>
              </a:p>
              <a:p>
                <a:pPr algn="ctr">
                  <a:buSzPts val="1400"/>
                </a:pPr>
                <a:r>
                  <a:rPr lang="es-ES">
                    <a:solidFill>
                      <a:srgbClr val="00B050"/>
                    </a:solidFill>
                    <a:latin typeface="SamsungOne 400" pitchFamily="34" charset="0"/>
                    <a:ea typeface="SamsungOne 400" pitchFamily="34" charset="0"/>
                  </a:rPr>
                  <a:t>disminuye</a:t>
                </a:r>
                <a:endParaRPr lang="es-ES">
                  <a:latin typeface="SamsungOne 400" pitchFamily="34" charset="0"/>
                  <a:ea typeface="SamsungOne 400" pitchFamily="34" charset="0"/>
                </a:endParaRPr>
              </a:p>
            </p:txBody>
          </p:sp>
        </p:grpSp>
      </p:grpSp>
      <p:graphicFrame>
        <p:nvGraphicFramePr>
          <p:cNvPr id="6083" name="Google Shape;6083;p653"/>
          <p:cNvGraphicFramePr/>
          <p:nvPr>
            <p:extLst>
              <p:ext uri="{D42A27DB-BD31-4B8C-83A1-F6EECF244321}">
                <p14:modId xmlns:p14="http://schemas.microsoft.com/office/powerpoint/2010/main" val="39703642"/>
              </p:ext>
            </p:extLst>
          </p:nvPr>
        </p:nvGraphicFramePr>
        <p:xfrm>
          <a:off x="6544444" y="2000713"/>
          <a:ext cx="3512000" cy="2487305"/>
        </p:xfrm>
        <a:graphic>
          <a:graphicData uri="http://schemas.openxmlformats.org/drawingml/2006/table">
            <a:tbl>
              <a:tblPr>
                <a:noFill/>
                <a:tableStyleId>{2DA71C9E-2CC4-4ECF-8513-781B4748C846}</a:tableStyleId>
              </a:tblPr>
              <a:tblGrid>
                <a:gridCol w="2294950">
                  <a:extLst>
                    <a:ext uri="{9D8B030D-6E8A-4147-A177-3AD203B41FA5}">
                      <a16:colId xmlns:a16="http://schemas.microsoft.com/office/drawing/2014/main" val="20000"/>
                    </a:ext>
                  </a:extLst>
                </a:gridCol>
                <a:gridCol w="1217050">
                  <a:extLst>
                    <a:ext uri="{9D8B030D-6E8A-4147-A177-3AD203B41FA5}">
                      <a16:colId xmlns:a16="http://schemas.microsoft.com/office/drawing/2014/main" val="20001"/>
                    </a:ext>
                  </a:extLst>
                </a:gridCol>
              </a:tblGrid>
              <a:tr h="286325">
                <a:tc gridSpan="2">
                  <a:txBody>
                    <a:bodyPr/>
                    <a:lstStyle/>
                    <a:p>
                      <a:pPr marL="0" marR="0" lvl="0" indent="0" algn="ctr" rtl="0">
                        <a:lnSpc>
                          <a:spcPct val="100000"/>
                        </a:lnSpc>
                        <a:spcBef>
                          <a:spcPts val="0"/>
                        </a:spcBef>
                        <a:spcAft>
                          <a:spcPts val="0"/>
                        </a:spcAft>
                        <a:buClr>
                          <a:srgbClr val="000000"/>
                        </a:buClr>
                        <a:buSzPts val="1400"/>
                        <a:buFont typeface="Arial"/>
                        <a:buNone/>
                      </a:pPr>
                      <a:r>
                        <a:rPr lang="en-US" sz="1400" b="0" u="none" strike="noStrike" cap="none" dirty="0" err="1">
                          <a:solidFill>
                            <a:srgbClr val="262626"/>
                          </a:solidFill>
                          <a:latin typeface="SamsungOne 400" pitchFamily="34" charset="0"/>
                          <a:ea typeface="SamsungOne 400" pitchFamily="34" charset="0"/>
                          <a:cs typeface="Arial"/>
                          <a:sym typeface="Arial"/>
                        </a:rPr>
                        <a:t>como</a:t>
                      </a:r>
                      <a:r>
                        <a:rPr lang="en-US" sz="1400" b="0" u="none" strike="noStrike" cap="none" dirty="0">
                          <a:solidFill>
                            <a:srgbClr val="262626"/>
                          </a:solidFill>
                          <a:latin typeface="SamsungOne 400" pitchFamily="34" charset="0"/>
                          <a:ea typeface="SamsungOne 400" pitchFamily="34" charset="0"/>
                          <a:cs typeface="Arial"/>
                          <a:sym typeface="Arial"/>
                        </a:rPr>
                        <a:t> el </a:t>
                      </a:r>
                      <a:r>
                        <a:rPr lang="en-US" sz="1400" b="0" u="none" strike="noStrike" cap="none" dirty="0" err="1">
                          <a:solidFill>
                            <a:srgbClr val="262626"/>
                          </a:solidFill>
                          <a:latin typeface="SamsungOne 400" pitchFamily="34" charset="0"/>
                          <a:ea typeface="SamsungOne 400" pitchFamily="34" charset="0"/>
                          <a:cs typeface="Arial"/>
                          <a:sym typeface="Arial"/>
                        </a:rPr>
                        <a:t>corte</a:t>
                      </a:r>
                      <a:r>
                        <a:rPr lang="en-US" sz="1400" b="0" u="none" strike="noStrike" cap="none" dirty="0">
                          <a:solidFill>
                            <a:srgbClr val="262626"/>
                          </a:solidFill>
                          <a:latin typeface="SamsungOne 400" pitchFamily="34" charset="0"/>
                          <a:ea typeface="SamsungOne 400" pitchFamily="34" charset="0"/>
                          <a:cs typeface="Arial"/>
                          <a:sym typeface="Arial"/>
                        </a:rPr>
                        <a:t> </a:t>
                      </a:r>
                      <a:r>
                        <a:rPr lang="en-US" sz="1400" b="0" u="none" strike="noStrike" cap="none" dirty="0" err="1">
                          <a:solidFill>
                            <a:srgbClr val="00B050"/>
                          </a:solidFill>
                          <a:latin typeface="SamsungOne 400" pitchFamily="34" charset="0"/>
                          <a:ea typeface="SamsungOne 400" pitchFamily="34" charset="0"/>
                          <a:cs typeface="Arial"/>
                          <a:sym typeface="Arial"/>
                        </a:rPr>
                        <a:t>disminuye</a:t>
                      </a:r>
                      <a:r>
                        <a:rPr lang="en-US" sz="1400" b="0" u="none" strike="noStrike" cap="none" dirty="0">
                          <a:solidFill>
                            <a:srgbClr val="262626"/>
                          </a:solidFill>
                          <a:latin typeface="SamsungOne 400" pitchFamily="34" charset="0"/>
                          <a:ea typeface="SamsungOne 400" pitchFamily="34" charset="0"/>
                          <a:cs typeface="Arial"/>
                          <a:sym typeface="Arial"/>
                        </a:rPr>
                        <a:t>(</a:t>
                      </a:r>
                      <a:r>
                        <a:rPr lang="en-US" sz="1400" b="0" u="none" strike="noStrike" cap="none" dirty="0" err="1">
                          <a:solidFill>
                            <a:srgbClr val="262626"/>
                          </a:solidFill>
                          <a:latin typeface="SamsungOne 400" pitchFamily="34" charset="0"/>
                          <a:ea typeface="SamsungOne 400" pitchFamily="34" charset="0"/>
                          <a:cs typeface="Arial"/>
                          <a:sym typeface="Arial"/>
                        </a:rPr>
                        <a:t>más</a:t>
                      </a:r>
                      <a:r>
                        <a:rPr lang="en-US" sz="1400" b="0" u="none" strike="noStrike" cap="none" dirty="0">
                          <a:solidFill>
                            <a:srgbClr val="262626"/>
                          </a:solidFill>
                          <a:latin typeface="SamsungOne 400" pitchFamily="34" charset="0"/>
                          <a:ea typeface="SamsungOne 400" pitchFamily="34" charset="0"/>
                          <a:cs typeface="Arial"/>
                          <a:sym typeface="Arial"/>
                        </a:rPr>
                        <a:t> </a:t>
                      </a:r>
                      <a:r>
                        <a:rPr lang="en-US" sz="1400" b="0" u="none" strike="noStrike" cap="none" dirty="0" err="1">
                          <a:solidFill>
                            <a:srgbClr val="262626"/>
                          </a:solidFill>
                          <a:latin typeface="SamsungOne 400" pitchFamily="34" charset="0"/>
                          <a:ea typeface="SamsungOne 400" pitchFamily="34" charset="0"/>
                          <a:cs typeface="Arial"/>
                          <a:sym typeface="Arial"/>
                        </a:rPr>
                        <a:t>cerca</a:t>
                      </a:r>
                      <a:r>
                        <a:rPr lang="en-US" sz="1400" b="0" u="none" strike="noStrike" cap="none" dirty="0">
                          <a:solidFill>
                            <a:srgbClr val="262626"/>
                          </a:solidFill>
                          <a:latin typeface="SamsungOne 400" pitchFamily="34" charset="0"/>
                          <a:ea typeface="SamsungOne 400" pitchFamily="34" charset="0"/>
                          <a:cs typeface="Arial"/>
                          <a:sym typeface="Arial"/>
                        </a:rPr>
                        <a:t> de 0)</a:t>
                      </a:r>
                      <a:endParaRPr sz="1400" u="none" strike="noStrike" cap="none" dirty="0">
                        <a:latin typeface="SamsungOne 400" pitchFamily="34" charset="0"/>
                        <a:ea typeface="SamsungOne 400" pitchFamily="34"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1D48D1"/>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hMerge="1">
                  <a:txBody>
                    <a:bodyPr/>
                    <a:lstStyle/>
                    <a:p>
                      <a:endParaRPr lang="es-ES"/>
                    </a:p>
                  </a:txBody>
                  <a:tcPr/>
                </a:tc>
                <a:extLst>
                  <a:ext uri="{0D108BD9-81ED-4DB2-BD59-A6C34878D82A}">
                    <a16:rowId xmlns:a16="http://schemas.microsoft.com/office/drawing/2014/main" val="10000"/>
                  </a:ext>
                </a:extLst>
              </a:tr>
              <a:tr h="458100">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262626"/>
                          </a:solidFill>
                          <a:latin typeface="SamsungOne 400" pitchFamily="34" charset="0"/>
                          <a:ea typeface="SamsungOne 400" pitchFamily="34" charset="0"/>
                          <a:cs typeface="Arial"/>
                          <a:sym typeface="Arial"/>
                        </a:rPr>
                        <a:t>Métrica</a:t>
                      </a:r>
                      <a:r>
                        <a:rPr lang="en-US" sz="1300" b="0" u="none" strike="noStrike" cap="none" dirty="0">
                          <a:solidFill>
                            <a:srgbClr val="262626"/>
                          </a:solidFill>
                          <a:latin typeface="SamsungOne 400" pitchFamily="34" charset="0"/>
                          <a:ea typeface="SamsungOne 400" pitchFamily="34" charset="0"/>
                          <a:cs typeface="Arial"/>
                          <a:sym typeface="Arial"/>
                        </a:rPr>
                        <a:t> de </a:t>
                      </a:r>
                      <a:r>
                        <a:rPr lang="en-US" sz="1300" b="0" u="none" strike="noStrike" cap="none" dirty="0" err="1">
                          <a:solidFill>
                            <a:srgbClr val="262626"/>
                          </a:solidFill>
                          <a:latin typeface="SamsungOne 400" pitchFamily="34" charset="0"/>
                          <a:ea typeface="SamsungOne 400" pitchFamily="34" charset="0"/>
                          <a:cs typeface="Arial"/>
                          <a:sym typeface="Arial"/>
                        </a:rPr>
                        <a:t>rendimiento</a:t>
                      </a:r>
                      <a:endParaRPr sz="1400" u="none" strike="noStrike" cap="none" dirty="0">
                        <a:latin typeface="SamsungOne 400" pitchFamily="34" charset="0"/>
                        <a:ea typeface="SamsungOne 400" pitchFamily="34"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FF0000"/>
                          </a:solidFill>
                          <a:latin typeface="SamsungOne 400" pitchFamily="34" charset="0"/>
                          <a:ea typeface="SamsungOne 400" pitchFamily="34" charset="0"/>
                          <a:cs typeface="Arial"/>
                          <a:sym typeface="Arial"/>
                        </a:rPr>
                        <a:t>Aumentar</a:t>
                      </a:r>
                      <a:r>
                        <a:rPr lang="en-US" sz="1300" b="0" u="none" strike="noStrike" cap="none" dirty="0">
                          <a:solidFill>
                            <a:srgbClr val="193EB0"/>
                          </a:solidFill>
                          <a:latin typeface="SamsungOne 400" pitchFamily="34" charset="0"/>
                          <a:ea typeface="SamsungOne 400" pitchFamily="34" charset="0"/>
                          <a:cs typeface="Arial"/>
                          <a:sym typeface="Arial"/>
                        </a:rPr>
                        <a:t>/</a:t>
                      </a:r>
                      <a:endParaRPr sz="1400" u="none" strike="noStrike" cap="none" dirty="0">
                        <a:latin typeface="SamsungOne 400" pitchFamily="34" charset="0"/>
                        <a:ea typeface="SamsungOne 400" pitchFamily="34" charset="0"/>
                      </a:endParaRPr>
                    </a:p>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193EB0"/>
                          </a:solidFill>
                          <a:latin typeface="SamsungOne 400" pitchFamily="34" charset="0"/>
                          <a:ea typeface="SamsungOne 400" pitchFamily="34" charset="0"/>
                          <a:cs typeface="Arial"/>
                          <a:sym typeface="Arial"/>
                        </a:rPr>
                        <a:t>Disminuir</a:t>
                      </a:r>
                      <a:endParaRPr sz="1400" u="none" strike="noStrike" cap="none" dirty="0">
                        <a:latin typeface="SamsungOne 400" pitchFamily="34" charset="0"/>
                        <a:ea typeface="SamsungOne 400" pitchFamily="34" charset="0"/>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458100">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262626"/>
                          </a:solidFill>
                          <a:latin typeface="SamsungOne 400" pitchFamily="34" charset="0"/>
                          <a:ea typeface="SamsungOne 400" pitchFamily="34" charset="0"/>
                          <a:cs typeface="Arial"/>
                          <a:sym typeface="Arial"/>
                        </a:rPr>
                        <a:t>Tasa</a:t>
                      </a:r>
                      <a:r>
                        <a:rPr lang="en-US" sz="1300" b="0" u="none" strike="noStrike" cap="none" dirty="0">
                          <a:solidFill>
                            <a:srgbClr val="262626"/>
                          </a:solidFill>
                          <a:latin typeface="SamsungOne 400" pitchFamily="34" charset="0"/>
                          <a:ea typeface="SamsungOne 400" pitchFamily="34" charset="0"/>
                          <a:cs typeface="Arial"/>
                          <a:sym typeface="Arial"/>
                        </a:rPr>
                        <a:t> de </a:t>
                      </a:r>
                      <a:r>
                        <a:rPr lang="en-US" sz="1300" b="0" u="none" strike="noStrike" cap="none" dirty="0" err="1">
                          <a:solidFill>
                            <a:srgbClr val="262626"/>
                          </a:solidFill>
                          <a:latin typeface="SamsungOne 400" pitchFamily="34" charset="0"/>
                          <a:ea typeface="SamsungOne 400" pitchFamily="34" charset="0"/>
                          <a:cs typeface="Arial"/>
                          <a:sym typeface="Arial"/>
                        </a:rPr>
                        <a:t>verdaderos</a:t>
                      </a:r>
                      <a:r>
                        <a:rPr lang="en-US" sz="1300" b="0" u="none" strike="noStrike" cap="none" dirty="0">
                          <a:solidFill>
                            <a:srgbClr val="262626"/>
                          </a:solidFill>
                          <a:latin typeface="SamsungOne 400" pitchFamily="34" charset="0"/>
                          <a:ea typeface="SamsungOne 400" pitchFamily="34" charset="0"/>
                          <a:cs typeface="Arial"/>
                          <a:sym typeface="Arial"/>
                        </a:rPr>
                        <a:t> </a:t>
                      </a:r>
                      <a:r>
                        <a:rPr lang="en-US" sz="1300" b="0" u="none" strike="noStrike" cap="none" dirty="0" err="1">
                          <a:solidFill>
                            <a:srgbClr val="262626"/>
                          </a:solidFill>
                          <a:latin typeface="SamsungOne 400" pitchFamily="34" charset="0"/>
                          <a:ea typeface="SamsungOne 400" pitchFamily="34" charset="0"/>
                          <a:cs typeface="Arial"/>
                          <a:sym typeface="Arial"/>
                        </a:rPr>
                        <a:t>positivos</a:t>
                      </a:r>
                      <a:endParaRPr sz="1400" u="none" strike="noStrike" cap="none" dirty="0">
                        <a:latin typeface="SamsungOne 400" pitchFamily="34" charset="0"/>
                        <a:ea typeface="SamsungOne 400" pitchFamily="34" charset="0"/>
                      </a:endParaRPr>
                    </a:p>
                    <a:p>
                      <a:pPr marL="0" marR="0" lvl="0" indent="0" algn="ctr" rtl="0">
                        <a:lnSpc>
                          <a:spcPct val="100000"/>
                        </a:lnSpc>
                        <a:spcBef>
                          <a:spcPts val="0"/>
                        </a:spcBef>
                        <a:spcAft>
                          <a:spcPts val="0"/>
                        </a:spcAft>
                        <a:buClr>
                          <a:srgbClr val="262626"/>
                        </a:buClr>
                        <a:buSzPts val="1300"/>
                        <a:buFont typeface="Arial"/>
                        <a:buNone/>
                      </a:pPr>
                      <a:r>
                        <a:rPr lang="en-US" sz="1300" b="0" u="none" strike="noStrike" cap="none" dirty="0">
                          <a:solidFill>
                            <a:srgbClr val="262626"/>
                          </a:solidFill>
                          <a:latin typeface="SamsungOne 400" pitchFamily="34" charset="0"/>
                          <a:ea typeface="SamsungOne 400" pitchFamily="34" charset="0"/>
                          <a:cs typeface="Arial"/>
                          <a:sym typeface="Arial"/>
                        </a:rPr>
                        <a:t>(</a:t>
                      </a:r>
                      <a:r>
                        <a:rPr lang="en-US" sz="1300" b="0" u="none" strike="noStrike" cap="none" dirty="0" err="1">
                          <a:solidFill>
                            <a:srgbClr val="262626"/>
                          </a:solidFill>
                          <a:latin typeface="SamsungOne 400" pitchFamily="34" charset="0"/>
                          <a:ea typeface="SamsungOne 400" pitchFamily="34" charset="0"/>
                          <a:cs typeface="Arial"/>
                          <a:sym typeface="Arial"/>
                        </a:rPr>
                        <a:t>Sensibilidad</a:t>
                      </a:r>
                      <a:r>
                        <a:rPr lang="en-US" sz="1300" b="0" u="none" strike="noStrike" cap="none" dirty="0">
                          <a:solidFill>
                            <a:srgbClr val="262626"/>
                          </a:solidFill>
                          <a:latin typeface="SamsungOne 400" pitchFamily="34" charset="0"/>
                          <a:ea typeface="SamsungOne 400" pitchFamily="34" charset="0"/>
                          <a:cs typeface="Arial"/>
                          <a:sym typeface="Arial"/>
                        </a:rPr>
                        <a:t>)</a:t>
                      </a:r>
                      <a:endParaRPr sz="1400" u="none" strike="noStrike" cap="none" dirty="0">
                        <a:latin typeface="SamsungOne 400" pitchFamily="34" charset="0"/>
                        <a:ea typeface="SamsungOne 400" pitchFamily="34"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FF0000"/>
                          </a:solidFill>
                          <a:latin typeface="SamsungOne 400" pitchFamily="34" charset="0"/>
                          <a:ea typeface="SamsungOne 400" pitchFamily="34" charset="0"/>
                          <a:cs typeface="Arial"/>
                          <a:sym typeface="Arial"/>
                        </a:rPr>
                        <a:t>⇑</a:t>
                      </a:r>
                      <a:endParaRPr sz="1300" b="0" u="none" strike="noStrike" cap="none" dirty="0">
                        <a:solidFill>
                          <a:srgbClr val="FF000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r h="322300">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262626"/>
                          </a:solidFill>
                          <a:latin typeface="SamsungOne 400" pitchFamily="34" charset="0"/>
                          <a:ea typeface="SamsungOne 400" pitchFamily="34" charset="0"/>
                          <a:cs typeface="Arial"/>
                          <a:sym typeface="Arial"/>
                        </a:rPr>
                        <a:t>especificidad</a:t>
                      </a:r>
                      <a:endParaRPr sz="1400" u="none" strike="noStrike" cap="none" dirty="0">
                        <a:latin typeface="SamsungOne 400" pitchFamily="34" charset="0"/>
                        <a:ea typeface="SamsungOne 400" pitchFamily="34"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193EB0"/>
                        </a:buClr>
                        <a:buSzPts val="1300"/>
                        <a:buFont typeface="Arial"/>
                        <a:buNone/>
                      </a:pPr>
                      <a:r>
                        <a:rPr lang="en-US" sz="1300" b="0" u="none" strike="noStrike" cap="none" dirty="0">
                          <a:solidFill>
                            <a:srgbClr val="193EB0"/>
                          </a:solidFill>
                          <a:latin typeface="SamsungOne 400" pitchFamily="34" charset="0"/>
                          <a:ea typeface="SamsungOne 400" pitchFamily="34" charset="0"/>
                          <a:cs typeface="Arial"/>
                          <a:sym typeface="Arial"/>
                        </a:rPr>
                        <a:t>⇓</a:t>
                      </a:r>
                      <a:endParaRPr sz="1300" b="0" u="none" strike="noStrike" cap="none" dirty="0">
                        <a:solidFill>
                          <a:srgbClr val="193EB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3"/>
                  </a:ext>
                </a:extLst>
              </a:tr>
              <a:tr h="458100">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262626"/>
                          </a:solidFill>
                          <a:latin typeface="SamsungOne 400" pitchFamily="34" charset="0"/>
                          <a:ea typeface="SamsungOne 400" pitchFamily="34" charset="0"/>
                          <a:cs typeface="Arial"/>
                          <a:sym typeface="Arial"/>
                        </a:rPr>
                        <a:t>Tasa</a:t>
                      </a:r>
                      <a:r>
                        <a:rPr lang="en-US" sz="1300" b="0" u="none" strike="noStrike" cap="none" dirty="0">
                          <a:solidFill>
                            <a:srgbClr val="262626"/>
                          </a:solidFill>
                          <a:latin typeface="SamsungOne 400" pitchFamily="34" charset="0"/>
                          <a:ea typeface="SamsungOne 400" pitchFamily="34" charset="0"/>
                          <a:cs typeface="Arial"/>
                          <a:sym typeface="Arial"/>
                        </a:rPr>
                        <a:t> de </a:t>
                      </a:r>
                      <a:r>
                        <a:rPr lang="en-US" sz="1300" b="0" u="none" strike="noStrike" cap="none" dirty="0" err="1">
                          <a:solidFill>
                            <a:srgbClr val="262626"/>
                          </a:solidFill>
                          <a:latin typeface="SamsungOne 400" pitchFamily="34" charset="0"/>
                          <a:ea typeface="SamsungOne 400" pitchFamily="34" charset="0"/>
                          <a:cs typeface="Arial"/>
                          <a:sym typeface="Arial"/>
                        </a:rPr>
                        <a:t>falsos</a:t>
                      </a:r>
                      <a:r>
                        <a:rPr lang="en-US" sz="1300" b="0" u="none" strike="noStrike" cap="none" dirty="0">
                          <a:solidFill>
                            <a:srgbClr val="262626"/>
                          </a:solidFill>
                          <a:latin typeface="SamsungOne 400" pitchFamily="34" charset="0"/>
                          <a:ea typeface="SamsungOne 400" pitchFamily="34" charset="0"/>
                          <a:cs typeface="Arial"/>
                          <a:sym typeface="Arial"/>
                        </a:rPr>
                        <a:t> </a:t>
                      </a:r>
                      <a:r>
                        <a:rPr lang="en-US" sz="1300" b="0" u="none" strike="noStrike" cap="none" dirty="0" err="1">
                          <a:solidFill>
                            <a:srgbClr val="262626"/>
                          </a:solidFill>
                          <a:latin typeface="SamsungOne 400" pitchFamily="34" charset="0"/>
                          <a:ea typeface="SamsungOne 400" pitchFamily="34" charset="0"/>
                          <a:cs typeface="Arial"/>
                          <a:sym typeface="Arial"/>
                        </a:rPr>
                        <a:t>positivos</a:t>
                      </a:r>
                      <a:endParaRPr sz="1300" b="0" u="none" strike="noStrike" cap="none" dirty="0">
                        <a:solidFill>
                          <a:srgbClr val="262626"/>
                        </a:solidFill>
                        <a:latin typeface="SamsungOne 400" pitchFamily="34" charset="0"/>
                        <a:ea typeface="SamsungOne 400" pitchFamily="34" charset="0"/>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a:solidFill>
                            <a:srgbClr val="262626"/>
                          </a:solidFill>
                          <a:latin typeface="SamsungOne 400" pitchFamily="34" charset="0"/>
                          <a:ea typeface="SamsungOne 400" pitchFamily="34" charset="0"/>
                          <a:cs typeface="Arial"/>
                          <a:sym typeface="Arial"/>
                        </a:rPr>
                        <a:t>(1-Especificidad)</a:t>
                      </a:r>
                      <a:endParaRPr sz="1300" b="0" u="none" strike="noStrike" cap="none" dirty="0">
                        <a:solidFill>
                          <a:srgbClr val="262626"/>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300"/>
                        <a:buFont typeface="Arial"/>
                        <a:buNone/>
                      </a:pPr>
                      <a:r>
                        <a:rPr lang="en-US" sz="1300" b="0" u="none" strike="noStrike" cap="none" dirty="0">
                          <a:solidFill>
                            <a:srgbClr val="FF0000"/>
                          </a:solidFill>
                          <a:latin typeface="SamsungOne 400" pitchFamily="34" charset="0"/>
                          <a:ea typeface="SamsungOne 400" pitchFamily="34" charset="0"/>
                          <a:cs typeface="Arial"/>
                          <a:sym typeface="Arial"/>
                        </a:rPr>
                        <a:t>⇑</a:t>
                      </a:r>
                      <a:endParaRPr sz="1300" b="0" u="none" strike="noStrike" cap="none" dirty="0">
                        <a:solidFill>
                          <a:srgbClr val="FF000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4"/>
                  </a:ext>
                </a:extLst>
              </a:tr>
              <a:tr h="397125">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dirty="0" err="1">
                          <a:solidFill>
                            <a:srgbClr val="262626"/>
                          </a:solidFill>
                          <a:latin typeface="SamsungOne 400" pitchFamily="34" charset="0"/>
                          <a:ea typeface="SamsungOne 400" pitchFamily="34" charset="0"/>
                          <a:cs typeface="Arial"/>
                          <a:sym typeface="Arial"/>
                        </a:rPr>
                        <a:t>Precisión</a:t>
                      </a:r>
                      <a:endParaRPr sz="1400" u="none" strike="noStrike" cap="none" dirty="0">
                        <a:latin typeface="SamsungOne 400" pitchFamily="34" charset="0"/>
                        <a:ea typeface="SamsungOne 400" pitchFamily="34"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193EB0"/>
                        </a:buClr>
                        <a:buSzPts val="1300"/>
                        <a:buFont typeface="Arial"/>
                        <a:buNone/>
                      </a:pPr>
                      <a:r>
                        <a:rPr lang="en-US" sz="1300" b="0" u="none" strike="noStrike" cap="none" dirty="0">
                          <a:solidFill>
                            <a:srgbClr val="193EB0"/>
                          </a:solidFill>
                          <a:latin typeface="SamsungOne 400" pitchFamily="34" charset="0"/>
                          <a:ea typeface="SamsungOne 400" pitchFamily="34" charset="0"/>
                          <a:cs typeface="Arial"/>
                          <a:sym typeface="Arial"/>
                        </a:rPr>
                        <a:t>⇓</a:t>
                      </a:r>
                      <a:endParaRPr sz="1300" b="0" u="none" strike="noStrike" cap="none" dirty="0">
                        <a:solidFill>
                          <a:srgbClr val="193EB0"/>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084" name="Google Shape;6084;p653"/>
          <p:cNvSpPr/>
          <p:nvPr/>
        </p:nvSpPr>
        <p:spPr>
          <a:xfrm>
            <a:off x="1815850" y="4977174"/>
            <a:ext cx="8632800" cy="345600"/>
          </a:xfrm>
          <a:prstGeom prst="rect">
            <a:avLst/>
          </a:prstGeom>
          <a:noFill/>
          <a:ln>
            <a:noFill/>
          </a:ln>
        </p:spPr>
        <p:txBody>
          <a:bodyPr spcFirstLastPara="1" wrap="square" lIns="0" tIns="72000" rIns="144000" bIns="72000" anchor="t" anchorCtr="0">
            <a:noAutofit/>
          </a:bodyPr>
          <a:lstStyle/>
          <a:p>
            <a:pPr marL="182525" indent="-182525">
              <a:buClr>
                <a:srgbClr val="193EB0"/>
              </a:buClr>
              <a:buSzPts val="1300"/>
              <a:buFont typeface="Arial"/>
              <a:buChar char="‣"/>
            </a:pPr>
            <a:r>
              <a:rPr lang="es-ES" sz="1300">
                <a:latin typeface="SamsungOne 400" pitchFamily="34" charset="0"/>
                <a:ea typeface="SamsungOne 400" pitchFamily="34" charset="0"/>
              </a:rPr>
              <a:t>La curva ROC es un gráfico paramétrico con respecto a la </a:t>
            </a:r>
            <a:r>
              <a:rPr lang="es-ES" sz="1300" i="1">
                <a:latin typeface="SamsungOne 400" pitchFamily="34" charset="0"/>
                <a:ea typeface="SamsungOne 400" pitchFamily="34" charset="0"/>
              </a:rPr>
              <a:t>probabilidad de corte</a:t>
            </a:r>
            <a:endParaRPr lang="es-ES">
              <a:latin typeface="SamsungOne 400" pitchFamily="34" charset="0"/>
              <a:ea typeface="SamsungOne 400" pitchFamily="34" charset="0"/>
            </a:endParaRPr>
          </a:p>
        </p:txBody>
      </p:sp>
      <p:sp>
        <p:nvSpPr>
          <p:cNvPr id="6085" name="Google Shape;6085;p653"/>
          <p:cNvSpPr/>
          <p:nvPr/>
        </p:nvSpPr>
        <p:spPr>
          <a:xfrm>
            <a:off x="1703512" y="1428745"/>
            <a:ext cx="9180600" cy="215400"/>
          </a:xfrm>
          <a:prstGeom prst="rect">
            <a:avLst/>
          </a:prstGeom>
          <a:noFill/>
          <a:ln>
            <a:noFill/>
          </a:ln>
        </p:spPr>
        <p:txBody>
          <a:bodyPr spcFirstLastPara="1" wrap="square" lIns="0" tIns="0" rIns="0" bIns="0" anchor="t" anchorCtr="0">
            <a:noAutofit/>
          </a:bodyPr>
          <a:lstStyle/>
          <a:p>
            <a:pPr marL="115887" indent="-115887">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Curvas ROC</a:t>
            </a:r>
            <a:endParaRPr lang="es-ES">
              <a:latin typeface="Samsung Sharp Sans" pitchFamily="2" charset="0"/>
              <a:ea typeface="Samsung Sharp Sans" pitchFamily="2" charset="0"/>
              <a:cs typeface="Samsung Sharp Sans" pitchFamily="2" charset="0"/>
            </a:endParaRPr>
          </a:p>
        </p:txBody>
      </p:sp>
      <p:sp>
        <p:nvSpPr>
          <p:cNvPr id="17" name="Google Shape;196;p5"/>
          <p:cNvSpPr/>
          <p:nvPr/>
        </p:nvSpPr>
        <p:spPr>
          <a:xfrm>
            <a:off x="10969176" y="6491429"/>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sp>
        <p:nvSpPr>
          <p:cNvPr id="14" name="Google Shape;5862;p637"/>
          <p:cNvSpPr/>
          <p:nvPr/>
        </p:nvSpPr>
        <p:spPr>
          <a:xfrm>
            <a:off x="3263539" y="237567"/>
            <a:ext cx="5739084"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3.3. Métricas de rendimiento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492;p157">
            <a:extLst>
              <a:ext uri="{FF2B5EF4-FFF2-40B4-BE49-F238E27FC236}">
                <a16:creationId xmlns:a16="http://schemas.microsoft.com/office/drawing/2014/main" id="{F5325AB6-0856-86D0-C832-23B590286E9F}"/>
              </a:ext>
            </a:extLst>
          </p:cNvPr>
          <p:cNvGrpSpPr/>
          <p:nvPr/>
        </p:nvGrpSpPr>
        <p:grpSpPr>
          <a:xfrm>
            <a:off x="1697435" y="1654450"/>
            <a:ext cx="8797129" cy="3960439"/>
            <a:chOff x="558798" y="2060849"/>
            <a:chExt cx="8797129" cy="3960439"/>
          </a:xfrm>
        </p:grpSpPr>
        <p:sp>
          <p:nvSpPr>
            <p:cNvPr id="3" name="Google Shape;3493;p157">
              <a:extLst>
                <a:ext uri="{FF2B5EF4-FFF2-40B4-BE49-F238E27FC236}">
                  <a16:creationId xmlns:a16="http://schemas.microsoft.com/office/drawing/2014/main" id="{2DF40362-624C-D470-8178-58D1349D3F3B}"/>
                </a:ext>
              </a:extLst>
            </p:cNvPr>
            <p:cNvSpPr/>
            <p:nvPr/>
          </p:nvSpPr>
          <p:spPr>
            <a:xfrm>
              <a:off x="558799" y="2060849"/>
              <a:ext cx="8785225" cy="3960439"/>
            </a:xfrm>
            <a:prstGeom prst="rect">
              <a:avLst/>
            </a:prstGeom>
            <a:solidFill>
              <a:srgbClr val="B3C6E7"/>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grpSp>
          <p:nvGrpSpPr>
            <p:cNvPr id="4" name="Google Shape;3494;p157">
              <a:extLst>
                <a:ext uri="{FF2B5EF4-FFF2-40B4-BE49-F238E27FC236}">
                  <a16:creationId xmlns:a16="http://schemas.microsoft.com/office/drawing/2014/main" id="{5A1B5F0F-C1A6-906A-B503-6D13427517EA}"/>
                </a:ext>
              </a:extLst>
            </p:cNvPr>
            <p:cNvGrpSpPr/>
            <p:nvPr/>
          </p:nvGrpSpPr>
          <p:grpSpPr>
            <a:xfrm>
              <a:off x="558798" y="3945816"/>
              <a:ext cx="8797129" cy="576572"/>
              <a:chOff x="4778069" y="4391025"/>
              <a:chExt cx="2349160" cy="431802"/>
            </a:xfrm>
          </p:grpSpPr>
          <p:sp>
            <p:nvSpPr>
              <p:cNvPr id="6" name="Google Shape;3495;p157">
                <a:extLst>
                  <a:ext uri="{FF2B5EF4-FFF2-40B4-BE49-F238E27FC236}">
                    <a16:creationId xmlns:a16="http://schemas.microsoft.com/office/drawing/2014/main" id="{70824F28-7F3D-3CC5-A07B-2A4083AB0234}"/>
                  </a:ext>
                </a:extLst>
              </p:cNvPr>
              <p:cNvSpPr/>
              <p:nvPr/>
            </p:nvSpPr>
            <p:spPr>
              <a:xfrm>
                <a:off x="4778069" y="4391025"/>
                <a:ext cx="2349160" cy="431802"/>
              </a:xfrm>
              <a:prstGeom prst="rect">
                <a:avLst/>
              </a:prstGeom>
              <a:solidFill>
                <a:srgbClr val="193EB0"/>
              </a:solidFill>
              <a:ln>
                <a:noFill/>
              </a:ln>
            </p:spPr>
            <p:txBody>
              <a:bodyPr spcFirstLastPara="1" wrap="square" lIns="91425" tIns="45700" rIns="91425" bIns="45700" anchor="ctr" anchorCtr="0">
                <a:noAutofit/>
              </a:bodyPr>
              <a:lstStyle/>
              <a:p>
                <a:pPr algn="ctr">
                  <a:buSzPts val="2000"/>
                </a:pPr>
                <a:endParaRPr sz="2000">
                  <a:solidFill>
                    <a:schemeClr val="lt1"/>
                  </a:solidFill>
                  <a:latin typeface="Calibri"/>
                  <a:ea typeface="Calibri"/>
                  <a:cs typeface="Calibri"/>
                  <a:sym typeface="Calibri"/>
                </a:endParaRPr>
              </a:p>
            </p:txBody>
          </p:sp>
          <p:sp>
            <p:nvSpPr>
              <p:cNvPr id="7" name="Google Shape;3496;p157">
                <a:extLst>
                  <a:ext uri="{FF2B5EF4-FFF2-40B4-BE49-F238E27FC236}">
                    <a16:creationId xmlns:a16="http://schemas.microsoft.com/office/drawing/2014/main" id="{41FE320F-5A11-7956-B2DD-29A45A866552}"/>
                  </a:ext>
                </a:extLst>
              </p:cNvPr>
              <p:cNvSpPr/>
              <p:nvPr/>
            </p:nvSpPr>
            <p:spPr>
              <a:xfrm>
                <a:off x="4852511" y="4528465"/>
                <a:ext cx="2200275" cy="230498"/>
              </a:xfrm>
              <a:prstGeom prst="rect">
                <a:avLst/>
              </a:prstGeom>
              <a:noFill/>
              <a:ln>
                <a:noFill/>
              </a:ln>
            </p:spPr>
            <p:txBody>
              <a:bodyPr spcFirstLastPara="1" wrap="square" lIns="0" tIns="0" rIns="0" bIns="0" anchor="ctr" anchorCtr="0">
                <a:spAutoFit/>
              </a:bodyPr>
              <a:lstStyle/>
              <a:p>
                <a:pPr algn="ctr">
                  <a:buSzPts val="2000"/>
                </a:pPr>
                <a:r>
                  <a:rPr lang="en-US" sz="2000" dirty="0">
                    <a:solidFill>
                      <a:schemeClr val="lt1"/>
                    </a:solidFill>
                  </a:rPr>
                  <a:t>Último examen </a:t>
                </a:r>
                <a:r>
                  <a:rPr lang="en-US" sz="2000" dirty="0" err="1">
                    <a:solidFill>
                      <a:schemeClr val="lt1"/>
                    </a:solidFill>
                  </a:rPr>
                  <a:t>teoría</a:t>
                </a:r>
                <a:r>
                  <a:rPr lang="en-US" sz="2000" dirty="0">
                    <a:solidFill>
                      <a:schemeClr val="lt1"/>
                    </a:solidFill>
                  </a:rPr>
                  <a:t> para responder perfecto.</a:t>
                </a:r>
                <a:endParaRPr dirty="0"/>
              </a:p>
            </p:txBody>
          </p:sp>
        </p:grpSp>
        <p:pic>
          <p:nvPicPr>
            <p:cNvPr id="5" name="Google Shape;3497;p157" descr="텍스트, 클립아트이(가) 표시된 사진&#10;&#10;자동 생성된 설명">
              <a:extLst>
                <a:ext uri="{FF2B5EF4-FFF2-40B4-BE49-F238E27FC236}">
                  <a16:creationId xmlns:a16="http://schemas.microsoft.com/office/drawing/2014/main" id="{BEED30B8-510F-8222-6BE4-92FE641EB4B4}"/>
                </a:ext>
              </a:extLst>
            </p:cNvPr>
            <p:cNvPicPr preferRelativeResize="0"/>
            <p:nvPr/>
          </p:nvPicPr>
          <p:blipFill rotWithShape="1">
            <a:blip r:embed="rId2">
              <a:alphaModFix/>
            </a:blip>
            <a:srcRect l="28593" t="14475" r="51947" b="14299"/>
            <a:stretch/>
          </p:blipFill>
          <p:spPr>
            <a:xfrm>
              <a:off x="4370123" y="2647560"/>
              <a:ext cx="1162577" cy="1174440"/>
            </a:xfrm>
            <a:prstGeom prst="ellipse">
              <a:avLst/>
            </a:prstGeom>
            <a:noFill/>
            <a:ln>
              <a:noFill/>
            </a:ln>
          </p:spPr>
        </p:pic>
      </p:grpSp>
    </p:spTree>
    <p:extLst>
      <p:ext uri="{BB962C8B-B14F-4D97-AF65-F5344CB8AC3E}">
        <p14:creationId xmlns:p14="http://schemas.microsoft.com/office/powerpoint/2010/main" val="4266928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4736-35B6-A8AA-425F-621EBAE077F9}"/>
              </a:ext>
            </a:extLst>
          </p:cNvPr>
          <p:cNvSpPr>
            <a:spLocks noGrp="1"/>
          </p:cNvSpPr>
          <p:nvPr>
            <p:ph type="title"/>
          </p:nvPr>
        </p:nvSpPr>
        <p:spPr/>
        <p:txBody>
          <a:bodyPr/>
          <a:lstStyle/>
          <a:p>
            <a:r>
              <a:rPr lang="es-419" dirty="0"/>
              <a:t>Aclaración</a:t>
            </a:r>
            <a:endParaRPr lang="en-US" dirty="0"/>
          </a:p>
        </p:txBody>
      </p:sp>
      <p:sp>
        <p:nvSpPr>
          <p:cNvPr id="5" name="TextBox 4">
            <a:extLst>
              <a:ext uri="{FF2B5EF4-FFF2-40B4-BE49-F238E27FC236}">
                <a16:creationId xmlns:a16="http://schemas.microsoft.com/office/drawing/2014/main" id="{CC38BC87-7B3F-4A01-68D4-44D23AE1C3CE}"/>
              </a:ext>
            </a:extLst>
          </p:cNvPr>
          <p:cNvSpPr txBox="1"/>
          <p:nvPr/>
        </p:nvSpPr>
        <p:spPr>
          <a:xfrm>
            <a:off x="182880" y="846753"/>
            <a:ext cx="11826240" cy="6124754"/>
          </a:xfrm>
          <a:prstGeom prst="rect">
            <a:avLst/>
          </a:prstGeom>
          <a:noFill/>
        </p:spPr>
        <p:txBody>
          <a:bodyPr wrap="square">
            <a:spAutoFit/>
          </a:bodyPr>
          <a:lstStyle/>
          <a:p>
            <a:r>
              <a:rPr lang="es-ES" dirty="0"/>
              <a:t>Cuando se habla de </a:t>
            </a:r>
            <a:r>
              <a:rPr lang="es-ES" b="1" dirty="0"/>
              <a:t>"cómo el corte aumenta o disminuye"</a:t>
            </a:r>
            <a:r>
              <a:rPr lang="es-ES" dirty="0"/>
              <a:t> en el contexto de la curva ROC, se refiere al </a:t>
            </a:r>
            <a:r>
              <a:rPr lang="es-ES" b="1" dirty="0"/>
              <a:t>umbral de decisión</a:t>
            </a:r>
            <a:r>
              <a:rPr lang="es-ES" dirty="0"/>
              <a:t> del modelo de clasificación. Este umbral determina qué predicciones del modelo se consideran positivas (clase 1) o negativas (clase 0).</a:t>
            </a:r>
          </a:p>
          <a:p>
            <a:r>
              <a:rPr lang="es-ES" b="1" dirty="0"/>
              <a:t>¿Qué es el umbral de decisión?</a:t>
            </a:r>
          </a:p>
          <a:p>
            <a:r>
              <a:rPr lang="es-ES" dirty="0"/>
              <a:t>El umbral (o "corte") es un valor que el modelo utiliza para convertir una probabilidad predicha en una decisión binaria.</a:t>
            </a:r>
          </a:p>
          <a:p>
            <a:pPr>
              <a:buFont typeface="Arial" panose="020B0604020202020204" pitchFamily="34" charset="0"/>
              <a:buChar char="•"/>
            </a:pPr>
            <a:r>
              <a:rPr lang="es-ES" b="1" dirty="0"/>
              <a:t>Ejemplo:</a:t>
            </a:r>
            <a:r>
              <a:rPr lang="es-ES" dirty="0"/>
              <a:t> Un modelo predice la probabilidad de que un correo sea spam. Si el umbral está en 0.5, cualquier correo con probabilidad ≥0.5 será clasificado como </a:t>
            </a:r>
            <a:r>
              <a:rPr lang="es-ES" b="1" dirty="0"/>
              <a:t>spam</a:t>
            </a:r>
            <a:r>
              <a:rPr lang="es-ES" dirty="0"/>
              <a:t>; de lo contrario, será clasificado como </a:t>
            </a:r>
            <a:r>
              <a:rPr lang="es-ES" b="1" dirty="0"/>
              <a:t>no spam</a:t>
            </a:r>
            <a:r>
              <a:rPr lang="es-ES" dirty="0"/>
              <a:t>.</a:t>
            </a:r>
          </a:p>
          <a:p>
            <a:r>
              <a:rPr lang="es-ES" b="1" dirty="0"/>
              <a:t>Cómo afecta al modelo:</a:t>
            </a:r>
          </a:p>
          <a:p>
            <a:pPr>
              <a:buFont typeface="+mj-lt"/>
              <a:buAutoNum type="arabicPeriod"/>
            </a:pPr>
            <a:r>
              <a:rPr lang="es-ES" b="1" dirty="0"/>
              <a:t>Si el umbral aumenta:</a:t>
            </a:r>
            <a:endParaRPr lang="es-ES" dirty="0"/>
          </a:p>
          <a:p>
            <a:pPr marL="742950" lvl="1" indent="-285750">
              <a:buFont typeface="+mj-lt"/>
              <a:buAutoNum type="arabicPeriod"/>
            </a:pPr>
            <a:r>
              <a:rPr lang="es-ES" b="1" dirty="0"/>
              <a:t>Menos casos son clasificados como positivos (clase 1):</a:t>
            </a:r>
            <a:endParaRPr lang="es-ES" dirty="0"/>
          </a:p>
          <a:p>
            <a:pPr marL="1143000" lvl="2" indent="-228600">
              <a:buFont typeface="+mj-lt"/>
              <a:buAutoNum type="arabicPeriod"/>
            </a:pPr>
            <a:r>
              <a:rPr lang="es-ES" dirty="0"/>
              <a:t>Aumentan los </a:t>
            </a:r>
            <a:r>
              <a:rPr lang="es-ES" b="1" dirty="0"/>
              <a:t>falsos negativos (FN)</a:t>
            </a:r>
            <a:r>
              <a:rPr lang="es-ES" dirty="0"/>
              <a:t>, porque más positivos reales no alcanzan el nuevo umbral.</a:t>
            </a:r>
          </a:p>
          <a:p>
            <a:pPr marL="1143000" lvl="2" indent="-228600">
              <a:buFont typeface="+mj-lt"/>
              <a:buAutoNum type="arabicPeriod"/>
            </a:pPr>
            <a:r>
              <a:rPr lang="es-ES" dirty="0"/>
              <a:t>Disminuyen los </a:t>
            </a:r>
            <a:r>
              <a:rPr lang="es-ES" b="1" dirty="0"/>
              <a:t>falsos positivos (FP)</a:t>
            </a:r>
            <a:r>
              <a:rPr lang="es-ES" dirty="0"/>
              <a:t>, porque el modelo es más estricto.</a:t>
            </a:r>
          </a:p>
          <a:p>
            <a:pPr marL="742950" lvl="1" indent="-285750">
              <a:buFont typeface="+mj-lt"/>
              <a:buAutoNum type="arabicPeriod"/>
            </a:pPr>
            <a:r>
              <a:rPr lang="es-ES" dirty="0"/>
              <a:t>Resultado: </a:t>
            </a:r>
            <a:r>
              <a:rPr lang="es-ES" b="1" dirty="0"/>
              <a:t>Mayor especificidad, menor sensibilidad.</a:t>
            </a:r>
            <a:endParaRPr lang="es-ES" dirty="0"/>
          </a:p>
          <a:p>
            <a:pPr>
              <a:buFont typeface="+mj-lt"/>
              <a:buAutoNum type="arabicPeriod"/>
            </a:pPr>
            <a:r>
              <a:rPr lang="es-ES" b="1" dirty="0"/>
              <a:t>Si el umbral disminuye:</a:t>
            </a:r>
            <a:endParaRPr lang="es-ES" dirty="0"/>
          </a:p>
          <a:p>
            <a:pPr marL="742950" lvl="1" indent="-285750">
              <a:buFont typeface="+mj-lt"/>
              <a:buAutoNum type="arabicPeriod"/>
            </a:pPr>
            <a:r>
              <a:rPr lang="es-ES" b="1" dirty="0"/>
              <a:t>Más casos son clasificados como positivos:</a:t>
            </a:r>
            <a:endParaRPr lang="es-ES" dirty="0"/>
          </a:p>
          <a:p>
            <a:pPr marL="1143000" lvl="2" indent="-228600">
              <a:buFont typeface="+mj-lt"/>
              <a:buAutoNum type="arabicPeriod"/>
            </a:pPr>
            <a:r>
              <a:rPr lang="es-ES" dirty="0"/>
              <a:t>Disminuyen los </a:t>
            </a:r>
            <a:r>
              <a:rPr lang="es-ES" b="1" dirty="0"/>
              <a:t>falsos negativos (FN)</a:t>
            </a:r>
            <a:r>
              <a:rPr lang="es-ES" dirty="0"/>
              <a:t>, porque se identifican más positivos reales.</a:t>
            </a:r>
          </a:p>
          <a:p>
            <a:pPr marL="1143000" lvl="2" indent="-228600">
              <a:buFont typeface="+mj-lt"/>
              <a:buAutoNum type="arabicPeriod"/>
            </a:pPr>
            <a:r>
              <a:rPr lang="es-ES" dirty="0"/>
              <a:t>Aumentan los </a:t>
            </a:r>
            <a:r>
              <a:rPr lang="es-ES" b="1" dirty="0"/>
              <a:t>falsos positivos (FP)</a:t>
            </a:r>
            <a:r>
              <a:rPr lang="es-ES" dirty="0"/>
              <a:t>, porque el modelo es menos estricto.</a:t>
            </a:r>
          </a:p>
          <a:p>
            <a:pPr marL="742950" lvl="1" indent="-285750">
              <a:buFont typeface="+mj-lt"/>
              <a:buAutoNum type="arabicPeriod"/>
            </a:pPr>
            <a:r>
              <a:rPr lang="es-ES" dirty="0"/>
              <a:t>Resultado: </a:t>
            </a:r>
            <a:r>
              <a:rPr lang="es-ES" b="1" dirty="0"/>
              <a:t>Mayor sensibilidad, menor especificidad.</a:t>
            </a:r>
            <a:endParaRPr lang="es-ES" dirty="0"/>
          </a:p>
          <a:p>
            <a:r>
              <a:rPr lang="es-ES" b="1" dirty="0"/>
              <a:t>Relación con la curva ROC:</a:t>
            </a:r>
          </a:p>
          <a:p>
            <a:r>
              <a:rPr lang="es-ES" dirty="0"/>
              <a:t>A medida que el umbral cambia, el modelo genera diferentes tasas de verdaderos positivos (TPR o sensibilidad) y falsos positivos (FPR), que son los puntos representados en la curva ROC.</a:t>
            </a:r>
          </a:p>
          <a:p>
            <a:pPr>
              <a:buFont typeface="Arial" panose="020B0604020202020204" pitchFamily="34" charset="0"/>
              <a:buChar char="•"/>
            </a:pPr>
            <a:r>
              <a:rPr lang="es-ES" b="1" dirty="0"/>
              <a:t>Umbral muy bajo:</a:t>
            </a:r>
            <a:endParaRPr lang="es-ES" dirty="0"/>
          </a:p>
          <a:p>
            <a:pPr marL="742950" lvl="1" indent="-285750">
              <a:buFont typeface="Arial" panose="020B0604020202020204" pitchFamily="34" charset="0"/>
              <a:buChar char="•"/>
            </a:pPr>
            <a:r>
              <a:rPr lang="es-ES" dirty="0"/>
              <a:t>Casi todo se clasifica como positivo.</a:t>
            </a:r>
          </a:p>
          <a:p>
            <a:pPr marL="742950" lvl="1" indent="-285750">
              <a:buFont typeface="Arial" panose="020B0604020202020204" pitchFamily="34" charset="0"/>
              <a:buChar char="•"/>
            </a:pPr>
            <a:r>
              <a:rPr lang="es-ES" dirty="0"/>
              <a:t>TPR = 1 (detecta todos los positivos).</a:t>
            </a:r>
          </a:p>
          <a:p>
            <a:pPr marL="742950" lvl="1" indent="-285750">
              <a:buFont typeface="Arial" panose="020B0604020202020204" pitchFamily="34" charset="0"/>
              <a:buChar char="•"/>
            </a:pPr>
            <a:r>
              <a:rPr lang="es-ES" dirty="0"/>
              <a:t>FPR = 1 (muchos falsos positivos).</a:t>
            </a:r>
          </a:p>
          <a:p>
            <a:pPr>
              <a:buFont typeface="Arial" panose="020B0604020202020204" pitchFamily="34" charset="0"/>
              <a:buChar char="•"/>
            </a:pPr>
            <a:r>
              <a:rPr lang="es-ES" b="1" dirty="0"/>
              <a:t>Umbral muy alto:</a:t>
            </a:r>
            <a:endParaRPr lang="es-ES" dirty="0"/>
          </a:p>
          <a:p>
            <a:pPr marL="742950" lvl="1" indent="-285750">
              <a:buFont typeface="Arial" panose="020B0604020202020204" pitchFamily="34" charset="0"/>
              <a:buChar char="•"/>
            </a:pPr>
            <a:r>
              <a:rPr lang="es-ES" dirty="0"/>
              <a:t>Casi todo se clasifica como negativo.</a:t>
            </a:r>
          </a:p>
          <a:p>
            <a:pPr marL="742950" lvl="1" indent="-285750">
              <a:buFont typeface="Arial" panose="020B0604020202020204" pitchFamily="34" charset="0"/>
              <a:buChar char="•"/>
            </a:pPr>
            <a:r>
              <a:rPr lang="es-ES" dirty="0"/>
              <a:t>TPR = 0 (se pierden muchos positivos reales).</a:t>
            </a:r>
          </a:p>
          <a:p>
            <a:pPr marL="742950" lvl="1" indent="-285750">
              <a:buFont typeface="Arial" panose="020B0604020202020204" pitchFamily="34" charset="0"/>
              <a:buChar char="•"/>
            </a:pPr>
            <a:r>
              <a:rPr lang="es-ES" dirty="0"/>
              <a:t>FPR = 0 (casi ningún falso positivo).</a:t>
            </a:r>
          </a:p>
        </p:txBody>
      </p:sp>
      <p:sp>
        <p:nvSpPr>
          <p:cNvPr id="7" name="TextBox 6">
            <a:extLst>
              <a:ext uri="{FF2B5EF4-FFF2-40B4-BE49-F238E27FC236}">
                <a16:creationId xmlns:a16="http://schemas.microsoft.com/office/drawing/2014/main" id="{DAFD04FC-65C6-C63F-9D99-BBB66347B811}"/>
              </a:ext>
            </a:extLst>
          </p:cNvPr>
          <p:cNvSpPr txBox="1"/>
          <p:nvPr/>
        </p:nvSpPr>
        <p:spPr>
          <a:xfrm>
            <a:off x="5212080" y="5166462"/>
            <a:ext cx="6553200" cy="1600438"/>
          </a:xfrm>
          <a:prstGeom prst="rect">
            <a:avLst/>
          </a:prstGeom>
          <a:noFill/>
        </p:spPr>
        <p:txBody>
          <a:bodyPr wrap="square">
            <a:spAutoFit/>
          </a:bodyPr>
          <a:lstStyle/>
          <a:p>
            <a:r>
              <a:rPr lang="es-ES" b="1" dirty="0">
                <a:highlight>
                  <a:srgbClr val="FFFF00"/>
                </a:highlight>
              </a:rPr>
              <a:t>Resumen:</a:t>
            </a:r>
          </a:p>
          <a:p>
            <a:r>
              <a:rPr lang="es-ES" b="1" dirty="0">
                <a:highlight>
                  <a:srgbClr val="FFFF00"/>
                </a:highlight>
              </a:rPr>
              <a:t>El umbral de decisión</a:t>
            </a:r>
            <a:r>
              <a:rPr lang="es-ES" dirty="0">
                <a:highlight>
                  <a:srgbClr val="FFFF00"/>
                </a:highlight>
              </a:rPr>
              <a:t> controla la flexibilidad del modelo:</a:t>
            </a:r>
          </a:p>
          <a:p>
            <a:pPr>
              <a:buFont typeface="Arial" panose="020B0604020202020204" pitchFamily="34" charset="0"/>
              <a:buChar char="•"/>
            </a:pPr>
            <a:r>
              <a:rPr lang="es-ES" dirty="0">
                <a:highlight>
                  <a:srgbClr val="FFFF00"/>
                </a:highlight>
              </a:rPr>
              <a:t>Un umbral más </a:t>
            </a:r>
            <a:r>
              <a:rPr lang="es-ES" b="1" dirty="0">
                <a:highlight>
                  <a:srgbClr val="FFFF00"/>
                </a:highlight>
              </a:rPr>
              <a:t>estricto (alto)</a:t>
            </a:r>
            <a:r>
              <a:rPr lang="es-ES" dirty="0">
                <a:highlight>
                  <a:srgbClr val="FFFF00"/>
                </a:highlight>
              </a:rPr>
              <a:t> reduce los falsos positivos, pero aumenta los falsos negativos.</a:t>
            </a:r>
          </a:p>
          <a:p>
            <a:pPr>
              <a:buFont typeface="Arial" panose="020B0604020202020204" pitchFamily="34" charset="0"/>
              <a:buChar char="•"/>
            </a:pPr>
            <a:r>
              <a:rPr lang="es-ES" dirty="0">
                <a:highlight>
                  <a:srgbClr val="FFFF00"/>
                </a:highlight>
              </a:rPr>
              <a:t>Un umbral más </a:t>
            </a:r>
            <a:r>
              <a:rPr lang="es-ES" b="1" dirty="0">
                <a:highlight>
                  <a:srgbClr val="FFFF00"/>
                </a:highlight>
              </a:rPr>
              <a:t>relajado (bajo)</a:t>
            </a:r>
            <a:r>
              <a:rPr lang="es-ES" dirty="0">
                <a:highlight>
                  <a:srgbClr val="FFFF00"/>
                </a:highlight>
              </a:rPr>
              <a:t> aumenta la detección de verdaderos positivos, pero a costa de más falsos positivos.</a:t>
            </a:r>
          </a:p>
          <a:p>
            <a:r>
              <a:rPr lang="es-ES" dirty="0">
                <a:highlight>
                  <a:srgbClr val="FFFF00"/>
                </a:highlight>
              </a:rPr>
              <a:t>Este balance es lo que se explora y visualiza con la curva ROC.</a:t>
            </a:r>
          </a:p>
        </p:txBody>
      </p:sp>
    </p:spTree>
    <p:extLst>
      <p:ext uri="{BB962C8B-B14F-4D97-AF65-F5344CB8AC3E}">
        <p14:creationId xmlns:p14="http://schemas.microsoft.com/office/powerpoint/2010/main" val="3423571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90"/>
        <p:cNvGrpSpPr/>
        <p:nvPr/>
      </p:nvGrpSpPr>
      <p:grpSpPr>
        <a:xfrm>
          <a:off x="0" y="0"/>
          <a:ext cx="0" cy="0"/>
          <a:chOff x="0" y="0"/>
          <a:chExt cx="0" cy="0"/>
        </a:xfrm>
      </p:grpSpPr>
      <p:sp>
        <p:nvSpPr>
          <p:cNvPr id="6094" name="Google Shape;6094;p654"/>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Curvas ROC</a:t>
            </a:r>
            <a:endParaRPr lang="es-ES">
              <a:latin typeface="Samsung Sharp Sans" pitchFamily="2" charset="0"/>
              <a:ea typeface="Samsung Sharp Sans" pitchFamily="2" charset="0"/>
              <a:cs typeface="Samsung Sharp Sans" pitchFamily="2" charset="0"/>
            </a:endParaRPr>
          </a:p>
        </p:txBody>
      </p:sp>
      <p:sp>
        <p:nvSpPr>
          <p:cNvPr id="6095" name="Google Shape;6095;p654"/>
          <p:cNvSpPr/>
          <p:nvPr/>
        </p:nvSpPr>
        <p:spPr>
          <a:xfrm>
            <a:off x="1815851" y="4977172"/>
            <a:ext cx="8632825" cy="648108"/>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AUC significa Área bajo la curva.</a:t>
            </a:r>
            <a:endParaRPr lang="es-ES">
              <a:latin typeface="SamsungOne 400" pitchFamily="34" charset="0"/>
              <a:ea typeface="SamsungOne 400" pitchFamily="34" charset="0"/>
            </a:endParaRPr>
          </a:p>
          <a:p>
            <a:pPr marL="182563" indent="-182563">
              <a:spcBef>
                <a:spcPts val="800"/>
              </a:spcBef>
              <a:buClr>
                <a:srgbClr val="193EB0"/>
              </a:buClr>
              <a:buSzPts val="1300"/>
              <a:buFont typeface="Arial"/>
              <a:buChar char="‣"/>
            </a:pPr>
            <a:r>
              <a:rPr lang="es-ES" sz="1300">
                <a:solidFill>
                  <a:srgbClr val="262626"/>
                </a:solidFill>
                <a:latin typeface="SamsungOne 400" pitchFamily="34" charset="0"/>
                <a:ea typeface="SamsungOne 400" pitchFamily="34" charset="0"/>
              </a:rPr>
              <a:t>AUC más cerca de 1 significa un buen rendimiento general.</a:t>
            </a:r>
            <a:endParaRPr lang="es-ES">
              <a:latin typeface="SamsungOne 400" pitchFamily="34" charset="0"/>
              <a:ea typeface="SamsungOne 400" pitchFamily="34" charset="0"/>
            </a:endParaRPr>
          </a:p>
        </p:txBody>
      </p:sp>
      <p:grpSp>
        <p:nvGrpSpPr>
          <p:cNvPr id="6096" name="Google Shape;6096;p654"/>
          <p:cNvGrpSpPr/>
          <p:nvPr/>
        </p:nvGrpSpPr>
        <p:grpSpPr>
          <a:xfrm>
            <a:off x="3900339" y="1952836"/>
            <a:ext cx="4271207" cy="3086944"/>
            <a:chOff x="2755749" y="1732788"/>
            <a:chExt cx="4271207" cy="3086944"/>
          </a:xfrm>
        </p:grpSpPr>
        <p:pic>
          <p:nvPicPr>
            <p:cNvPr id="6097" name="Google Shape;6097;p654"/>
            <p:cNvPicPr preferRelativeResize="0"/>
            <p:nvPr/>
          </p:nvPicPr>
          <p:blipFill rotWithShape="1">
            <a:blip r:embed="rId3">
              <a:alphaModFix/>
            </a:blip>
            <a:srcRect/>
            <a:stretch/>
          </p:blipFill>
          <p:spPr>
            <a:xfrm>
              <a:off x="2875869" y="1732788"/>
              <a:ext cx="4151087" cy="2858835"/>
            </a:xfrm>
            <a:prstGeom prst="rect">
              <a:avLst/>
            </a:prstGeom>
            <a:noFill/>
            <a:ln>
              <a:noFill/>
            </a:ln>
          </p:spPr>
        </p:pic>
        <p:grpSp>
          <p:nvGrpSpPr>
            <p:cNvPr id="6098" name="Google Shape;6098;p654"/>
            <p:cNvGrpSpPr/>
            <p:nvPr/>
          </p:nvGrpSpPr>
          <p:grpSpPr>
            <a:xfrm>
              <a:off x="3278577" y="1898335"/>
              <a:ext cx="3551944" cy="2372025"/>
              <a:chOff x="3278577" y="2725153"/>
              <a:chExt cx="3551944" cy="2372025"/>
            </a:xfrm>
          </p:grpSpPr>
          <p:sp>
            <p:nvSpPr>
              <p:cNvPr id="6099" name="Google Shape;6099;p654"/>
              <p:cNvSpPr/>
              <p:nvPr/>
            </p:nvSpPr>
            <p:spPr>
              <a:xfrm>
                <a:off x="3278577" y="2725153"/>
                <a:ext cx="3551944" cy="2372025"/>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6100" name="Google Shape;6100;p654"/>
              <p:cNvSpPr/>
              <p:nvPr/>
            </p:nvSpPr>
            <p:spPr>
              <a:xfrm>
                <a:off x="3290711" y="2748844"/>
                <a:ext cx="3510845" cy="2348089"/>
              </a:xfrm>
              <a:custGeom>
                <a:avLst/>
                <a:gdLst/>
                <a:ahLst/>
                <a:cxnLst/>
                <a:rect l="l" t="t" r="r" b="b"/>
                <a:pathLst>
                  <a:path w="3510845" h="2348089" extrusionOk="0">
                    <a:moveTo>
                      <a:pt x="0" y="2348089"/>
                    </a:moveTo>
                    <a:cubicBezTo>
                      <a:pt x="178740" y="1561630"/>
                      <a:pt x="357481" y="775171"/>
                      <a:pt x="942622" y="383823"/>
                    </a:cubicBezTo>
                    <a:cubicBezTo>
                      <a:pt x="1527763" y="-7525"/>
                      <a:pt x="2900304" y="1881"/>
                      <a:pt x="3510845" y="0"/>
                    </a:cubicBezTo>
                  </a:path>
                </a:pathLst>
              </a:custGeom>
              <a:solidFill>
                <a:schemeClr val="lt1"/>
              </a:solid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sp>
          <p:nvSpPr>
            <p:cNvPr id="6101" name="Google Shape;6101;p654"/>
            <p:cNvSpPr txBox="1"/>
            <p:nvPr/>
          </p:nvSpPr>
          <p:spPr>
            <a:xfrm>
              <a:off x="4424645" y="4388845"/>
              <a:ext cx="1449115" cy="430887"/>
            </a:xfrm>
            <a:prstGeom prst="rect">
              <a:avLst/>
            </a:prstGeom>
            <a:solidFill>
              <a:schemeClr val="lt1"/>
            </a:solidFill>
            <a:ln>
              <a:noFill/>
            </a:ln>
          </p:spPr>
          <p:txBody>
            <a:bodyPr spcFirstLastPara="1" wrap="square" lIns="0" tIns="0" rIns="0" bIns="0" anchor="t" anchorCtr="0">
              <a:spAutoFit/>
            </a:bodyPr>
            <a:lstStyle/>
            <a:p>
              <a:pPr>
                <a:buSzPts val="1400"/>
              </a:pPr>
              <a:r>
                <a:rPr lang="es-ES">
                  <a:solidFill>
                    <a:schemeClr val="dk1"/>
                  </a:solidFill>
                  <a:latin typeface="SamsungOne 400" pitchFamily="34" charset="0"/>
                  <a:ea typeface="SamsungOne 400" pitchFamily="34" charset="0"/>
                </a:rPr>
                <a:t>Tasa de falsos positivos</a:t>
              </a:r>
              <a:endParaRPr lang="es-ES">
                <a:latin typeface="SamsungOne 400" pitchFamily="34" charset="0"/>
                <a:ea typeface="SamsungOne 400" pitchFamily="34" charset="0"/>
              </a:endParaRPr>
            </a:p>
          </p:txBody>
        </p:sp>
        <p:sp>
          <p:nvSpPr>
            <p:cNvPr id="6102" name="Google Shape;6102;p654"/>
            <p:cNvSpPr txBox="1"/>
            <p:nvPr/>
          </p:nvSpPr>
          <p:spPr>
            <a:xfrm rot="-5400000">
              <a:off x="2047899" y="2790949"/>
              <a:ext cx="1846800" cy="431100"/>
            </a:xfrm>
            <a:prstGeom prst="rect">
              <a:avLst/>
            </a:prstGeom>
            <a:solidFill>
              <a:schemeClr val="lt1"/>
            </a:solidFill>
            <a:ln>
              <a:noFill/>
            </a:ln>
          </p:spPr>
          <p:txBody>
            <a:bodyPr spcFirstLastPara="1" wrap="square" lIns="0" tIns="0" rIns="0" bIns="0" anchor="t" anchorCtr="0">
              <a:spAutoFit/>
            </a:bodyPr>
            <a:lstStyle/>
            <a:p>
              <a:pPr>
                <a:buSzPts val="1400"/>
              </a:pPr>
              <a:r>
                <a:rPr lang="es-ES">
                  <a:solidFill>
                    <a:schemeClr val="dk1"/>
                  </a:solidFill>
                  <a:latin typeface="SamsungOne 400" pitchFamily="34" charset="0"/>
                  <a:ea typeface="SamsungOne 400" pitchFamily="34" charset="0"/>
                </a:rPr>
                <a:t>Tasa de verdaderos positivos</a:t>
              </a:r>
              <a:endParaRPr lang="es-ES">
                <a:latin typeface="SamsungOne 400" pitchFamily="34" charset="0"/>
                <a:ea typeface="SamsungOne 400" pitchFamily="34" charset="0"/>
              </a:endParaRPr>
            </a:p>
          </p:txBody>
        </p:sp>
      </p:grpSp>
      <p:sp>
        <p:nvSpPr>
          <p:cNvPr id="16" name="Google Shape;196;p5"/>
          <p:cNvSpPr/>
          <p:nvPr/>
        </p:nvSpPr>
        <p:spPr>
          <a:xfrm>
            <a:off x="10969176" y="6491429"/>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sp>
        <p:nvSpPr>
          <p:cNvPr id="13" name="Google Shape;5862;p637"/>
          <p:cNvSpPr/>
          <p:nvPr/>
        </p:nvSpPr>
        <p:spPr>
          <a:xfrm>
            <a:off x="3263539" y="237567"/>
            <a:ext cx="5739084"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3.3. Métricas de rendimiento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07"/>
        <p:cNvGrpSpPr/>
        <p:nvPr/>
      </p:nvGrpSpPr>
      <p:grpSpPr>
        <a:xfrm>
          <a:off x="0" y="0"/>
          <a:ext cx="0" cy="0"/>
          <a:chOff x="0" y="0"/>
          <a:chExt cx="0" cy="0"/>
        </a:xfrm>
      </p:grpSpPr>
      <p:sp>
        <p:nvSpPr>
          <p:cNvPr id="6111" name="Google Shape;6111;p655"/>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Interpretación usando el teorema de Bayes</a:t>
            </a:r>
            <a:endParaRPr lang="es-ES">
              <a:latin typeface="Samsung Sharp Sans" pitchFamily="2" charset="0"/>
              <a:ea typeface="Samsung Sharp Sans" pitchFamily="2" charset="0"/>
              <a:cs typeface="Samsung Sharp Sans" pitchFamily="2" charset="0"/>
            </a:endParaRPr>
          </a:p>
        </p:txBody>
      </p:sp>
      <p:grpSp>
        <p:nvGrpSpPr>
          <p:cNvPr id="6112" name="Google Shape;6112;p655"/>
          <p:cNvGrpSpPr/>
          <p:nvPr/>
        </p:nvGrpSpPr>
        <p:grpSpPr>
          <a:xfrm>
            <a:off x="1811340" y="1863839"/>
            <a:ext cx="8493259" cy="2966691"/>
            <a:chOff x="850766" y="1711438"/>
            <a:chExt cx="8493259" cy="2966691"/>
          </a:xfrm>
        </p:grpSpPr>
        <p:sp>
          <p:nvSpPr>
            <p:cNvPr id="6113" name="Google Shape;6113;p655"/>
            <p:cNvSpPr/>
            <p:nvPr/>
          </p:nvSpPr>
          <p:spPr>
            <a:xfrm>
              <a:off x="850766" y="1772335"/>
              <a:ext cx="290279" cy="223667"/>
            </a:xfrm>
            <a:prstGeom prst="roundRect">
              <a:avLst>
                <a:gd name="adj" fmla="val 16667"/>
              </a:avLst>
            </a:prstGeom>
            <a:solidFill>
              <a:srgbClr val="193EB0"/>
            </a:solidFill>
            <a:ln>
              <a:noFill/>
            </a:ln>
          </p:spPr>
          <p:txBody>
            <a:bodyPr spcFirstLastPara="1" wrap="square" lIns="0" tIns="45700" rIns="0" bIns="45700" anchor="ctr" anchorCtr="0">
              <a:noAutofit/>
            </a:bodyPr>
            <a:lstStyle/>
            <a:p>
              <a:pPr algn="ctr">
                <a:buSzPts val="1300"/>
              </a:pPr>
              <a:r>
                <a:rPr lang="es-ES" sz="1300" b="1">
                  <a:solidFill>
                    <a:schemeClr val="lt1"/>
                  </a:solidFill>
                  <a:latin typeface="SamsungOne 400" pitchFamily="34" charset="0"/>
                  <a:ea typeface="SamsungOne 400" pitchFamily="34" charset="0"/>
                </a:rPr>
                <a:t>Ex</a:t>
              </a:r>
            </a:p>
          </p:txBody>
        </p:sp>
        <p:sp>
          <p:nvSpPr>
            <p:cNvPr id="6114" name="Google Shape;6114;p655"/>
            <p:cNvSpPr/>
            <p:nvPr/>
          </p:nvSpPr>
          <p:spPr>
            <a:xfrm>
              <a:off x="1226264" y="1711438"/>
              <a:ext cx="8117761" cy="2966691"/>
            </a:xfrm>
            <a:prstGeom prst="rect">
              <a:avLst/>
            </a:prstGeom>
            <a:blipFill rotWithShape="1">
              <a:blip r:embed="rId3">
                <a:alphaModFix/>
              </a:blip>
              <a:stretch>
                <a:fillRect l="-148"/>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grpSp>
      <p:sp>
        <p:nvSpPr>
          <p:cNvPr id="6115" name="Google Shape;6115;p655"/>
          <p:cNvSpPr/>
          <p:nvPr/>
        </p:nvSpPr>
        <p:spPr>
          <a:xfrm>
            <a:off x="2156313" y="1916125"/>
            <a:ext cx="8038800" cy="735300"/>
          </a:xfrm>
          <a:prstGeom prst="rect">
            <a:avLst/>
          </a:prstGeom>
          <a:solidFill>
            <a:schemeClr val="lt1"/>
          </a:solidFill>
          <a:ln>
            <a:noFill/>
          </a:ln>
        </p:spPr>
        <p:txBody>
          <a:bodyPr spcFirstLastPara="1" wrap="square" lIns="0" tIns="0" rIns="0" bIns="0" anchor="t" anchorCtr="0">
            <a:noAutofit/>
          </a:bodyPr>
          <a:lstStyle/>
          <a:p>
            <a:r>
              <a:rPr lang="es-ES" sz="1300" dirty="0">
                <a:solidFill>
                  <a:schemeClr val="dk1"/>
                </a:solidFill>
                <a:latin typeface="SamsungOne 400" pitchFamily="34" charset="0"/>
                <a:ea typeface="SamsungOne 400" pitchFamily="34" charset="0"/>
              </a:rPr>
              <a:t>Hay 100 observaciones de las que en 6 casos la respuesta real es 1</a:t>
            </a:r>
          </a:p>
          <a:p>
            <a:endParaRPr lang="es-ES" sz="600" dirty="0">
              <a:solidFill>
                <a:schemeClr val="dk1"/>
              </a:solidFill>
              <a:latin typeface="SamsungOne 400" pitchFamily="34" charset="0"/>
              <a:ea typeface="SamsungOne 400" pitchFamily="34" charset="0"/>
            </a:endParaRPr>
          </a:p>
          <a:p>
            <a:r>
              <a:rPr lang="es-ES" sz="1300" dirty="0">
                <a:solidFill>
                  <a:schemeClr val="dk1"/>
                </a:solidFill>
                <a:latin typeface="SamsungOne 400" pitchFamily="34" charset="0"/>
                <a:ea typeface="SamsungOne 400" pitchFamily="34" charset="0"/>
              </a:rPr>
              <a:t>En el resto de los 94 casos, la respuesta real es 0. Se sabe que, para un modelo de regresión logística dado, la sensibilidad = 0,92 y la especificidad es 0,90.</a:t>
            </a:r>
          </a:p>
        </p:txBody>
      </p:sp>
      <p:sp>
        <p:nvSpPr>
          <p:cNvPr id="6116" name="Google Shape;6116;p655"/>
          <p:cNvSpPr/>
          <p:nvPr/>
        </p:nvSpPr>
        <p:spPr>
          <a:xfrm>
            <a:off x="2156313" y="2731375"/>
            <a:ext cx="8038800" cy="697500"/>
          </a:xfrm>
          <a:prstGeom prst="rect">
            <a:avLst/>
          </a:prstGeom>
          <a:solidFill>
            <a:schemeClr val="lt1"/>
          </a:solidFill>
          <a:ln>
            <a:noFill/>
          </a:ln>
        </p:spPr>
        <p:txBody>
          <a:bodyPr spcFirstLastPara="1" wrap="square" lIns="0" tIns="0" rIns="0" bIns="0" anchor="t" anchorCtr="0">
            <a:noAutofit/>
          </a:bodyPr>
          <a:lstStyle/>
          <a:p>
            <a:r>
              <a:rPr lang="es-ES" sz="1300">
                <a:solidFill>
                  <a:schemeClr val="dk1"/>
                </a:solidFill>
                <a:latin typeface="SamsungOne 400" pitchFamily="34" charset="0"/>
                <a:ea typeface="SamsungOne 400" pitchFamily="34" charset="0"/>
              </a:rPr>
              <a:t>Para una nueva observación (sólo variables explicativas), este modelo predice 1 como respuesta.</a:t>
            </a:r>
          </a:p>
          <a:p>
            <a:endParaRPr lang="es-ES" sz="1300">
              <a:solidFill>
                <a:schemeClr val="dk1"/>
              </a:solidFill>
              <a:latin typeface="SamsungOne 400" pitchFamily="34" charset="0"/>
              <a:ea typeface="SamsungOne 400" pitchFamily="34" charset="0"/>
            </a:endParaRPr>
          </a:p>
          <a:p>
            <a:r>
              <a:rPr lang="es-ES" sz="1300">
                <a:solidFill>
                  <a:schemeClr val="dk1"/>
                </a:solidFill>
                <a:latin typeface="SamsungOne 400" pitchFamily="34" charset="0"/>
                <a:ea typeface="SamsungOne 400" pitchFamily="34" charset="0"/>
              </a:rPr>
              <a:t>¿Cuál es la probabilidad de que esta predicción sea correcta?</a:t>
            </a:r>
          </a:p>
        </p:txBody>
      </p:sp>
      <p:sp>
        <p:nvSpPr>
          <p:cNvPr id="6117" name="Google Shape;6117;p655"/>
          <p:cNvSpPr/>
          <p:nvPr/>
        </p:nvSpPr>
        <p:spPr>
          <a:xfrm>
            <a:off x="2376688" y="3636525"/>
            <a:ext cx="3000000" cy="269100"/>
          </a:xfrm>
          <a:prstGeom prst="rect">
            <a:avLst/>
          </a:prstGeom>
          <a:solidFill>
            <a:schemeClr val="lt1"/>
          </a:solidFill>
          <a:ln>
            <a:noFill/>
          </a:ln>
        </p:spPr>
        <p:txBody>
          <a:bodyPr spcFirstLastPara="1" wrap="square" lIns="0" tIns="0" rIns="0" bIns="0" anchor="t" anchorCtr="0">
            <a:noAutofit/>
          </a:bodyPr>
          <a:lstStyle/>
          <a:p>
            <a:r>
              <a:rPr lang="es-ES" sz="1300">
                <a:solidFill>
                  <a:schemeClr val="dk1"/>
                </a:solidFill>
                <a:latin typeface="SamsungOne 400" pitchFamily="34" charset="0"/>
                <a:ea typeface="SamsungOne 400" pitchFamily="34" charset="0"/>
              </a:rPr>
              <a:t>Tenemos que </a:t>
            </a:r>
            <a:r>
              <a:rPr lang="es-ES" sz="1300" i="1">
                <a:solidFill>
                  <a:schemeClr val="dk1"/>
                </a:solidFill>
                <a:latin typeface="SamsungOne 400" pitchFamily="34" charset="0"/>
                <a:ea typeface="SamsungOne 400" pitchFamily="34" charset="0"/>
              </a:rPr>
              <a:t>P(1) = 0,06 y P(0) = 0,94</a:t>
            </a:r>
          </a:p>
        </p:txBody>
      </p:sp>
      <p:sp>
        <p:nvSpPr>
          <p:cNvPr id="6118" name="Google Shape;6118;p655"/>
          <p:cNvSpPr/>
          <p:nvPr/>
        </p:nvSpPr>
        <p:spPr>
          <a:xfrm>
            <a:off x="1637913" y="4516050"/>
            <a:ext cx="2183700" cy="269100"/>
          </a:xfrm>
          <a:prstGeom prst="rect">
            <a:avLst/>
          </a:prstGeom>
          <a:solidFill>
            <a:schemeClr val="lt1"/>
          </a:solidFill>
          <a:ln>
            <a:noFill/>
          </a:ln>
        </p:spPr>
        <p:txBody>
          <a:bodyPr spcFirstLastPara="1" wrap="square" lIns="0" tIns="0" rIns="0" bIns="0" anchor="t" anchorCtr="0">
            <a:noAutofit/>
          </a:bodyPr>
          <a:lstStyle/>
          <a:p>
            <a:pPr algn="r"/>
            <a:r>
              <a:rPr lang="es-ES" sz="1200">
                <a:solidFill>
                  <a:schemeClr val="dk1"/>
                </a:solidFill>
                <a:latin typeface="SamsungOne 400" pitchFamily="34" charset="0"/>
                <a:ea typeface="SamsungOne 400" pitchFamily="34" charset="0"/>
              </a:rPr>
              <a:t>También podemos deducir que</a:t>
            </a:r>
            <a:endParaRPr lang="es-ES" sz="1200" i="1">
              <a:solidFill>
                <a:schemeClr val="dk1"/>
              </a:solidFill>
              <a:latin typeface="SamsungOne 400" pitchFamily="34" charset="0"/>
              <a:ea typeface="SamsungOne 400" pitchFamily="34" charset="0"/>
            </a:endParaRPr>
          </a:p>
        </p:txBody>
      </p:sp>
      <p:sp>
        <p:nvSpPr>
          <p:cNvPr id="15" name="Google Shape;196;p5"/>
          <p:cNvSpPr/>
          <p:nvPr/>
        </p:nvSpPr>
        <p:spPr>
          <a:xfrm>
            <a:off x="10969176" y="6491429"/>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sp>
        <p:nvSpPr>
          <p:cNvPr id="12" name="Google Shape;5862;p637"/>
          <p:cNvSpPr/>
          <p:nvPr/>
        </p:nvSpPr>
        <p:spPr>
          <a:xfrm>
            <a:off x="3263539" y="237567"/>
            <a:ext cx="5739084"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3.3. Métricas de rendimiento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23"/>
        <p:cNvGrpSpPr/>
        <p:nvPr/>
      </p:nvGrpSpPr>
      <p:grpSpPr>
        <a:xfrm>
          <a:off x="0" y="0"/>
          <a:ext cx="0" cy="0"/>
          <a:chOff x="0" y="0"/>
          <a:chExt cx="0" cy="0"/>
        </a:xfrm>
      </p:grpSpPr>
      <p:sp>
        <p:nvSpPr>
          <p:cNvPr id="6127" name="Google Shape;6127;p656"/>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Interpretación usando el teorema de Bayes</a:t>
            </a:r>
            <a:endParaRPr lang="es-ES">
              <a:latin typeface="Samsung Sharp Sans" pitchFamily="2" charset="0"/>
              <a:ea typeface="Samsung Sharp Sans" pitchFamily="2" charset="0"/>
              <a:cs typeface="Samsung Sharp Sans" pitchFamily="2" charset="0"/>
            </a:endParaRPr>
          </a:p>
        </p:txBody>
      </p:sp>
      <p:grpSp>
        <p:nvGrpSpPr>
          <p:cNvPr id="6128" name="Google Shape;6128;p656"/>
          <p:cNvGrpSpPr/>
          <p:nvPr/>
        </p:nvGrpSpPr>
        <p:grpSpPr>
          <a:xfrm>
            <a:off x="1816793" y="1711441"/>
            <a:ext cx="8493259" cy="2058751"/>
            <a:chOff x="850766" y="1711438"/>
            <a:chExt cx="8493259" cy="2058751"/>
          </a:xfrm>
        </p:grpSpPr>
        <p:sp>
          <p:nvSpPr>
            <p:cNvPr id="6129" name="Google Shape;6129;p656"/>
            <p:cNvSpPr/>
            <p:nvPr/>
          </p:nvSpPr>
          <p:spPr>
            <a:xfrm>
              <a:off x="850766" y="1772335"/>
              <a:ext cx="290279" cy="223667"/>
            </a:xfrm>
            <a:prstGeom prst="roundRect">
              <a:avLst>
                <a:gd name="adj" fmla="val 16667"/>
              </a:avLst>
            </a:prstGeom>
            <a:solidFill>
              <a:srgbClr val="193EB0"/>
            </a:solidFill>
            <a:ln>
              <a:noFill/>
            </a:ln>
          </p:spPr>
          <p:txBody>
            <a:bodyPr spcFirstLastPara="1" wrap="square" lIns="0" tIns="45700" rIns="0" bIns="45700" anchor="ctr" anchorCtr="0">
              <a:noAutofit/>
            </a:bodyPr>
            <a:lstStyle/>
            <a:p>
              <a:pPr algn="ctr">
                <a:buSzPts val="1300"/>
              </a:pPr>
              <a:r>
                <a:rPr lang="es-ES" sz="1300" b="1">
                  <a:solidFill>
                    <a:schemeClr val="lt1"/>
                  </a:solidFill>
                  <a:latin typeface="SamsungOne 400" pitchFamily="34" charset="0"/>
                  <a:ea typeface="SamsungOne 400" pitchFamily="34" charset="0"/>
                </a:rPr>
                <a:t>Ex</a:t>
              </a:r>
            </a:p>
          </p:txBody>
        </p:sp>
        <p:sp>
          <p:nvSpPr>
            <p:cNvPr id="6130" name="Google Shape;6130;p656"/>
            <p:cNvSpPr/>
            <p:nvPr/>
          </p:nvSpPr>
          <p:spPr>
            <a:xfrm>
              <a:off x="1226264" y="1711438"/>
              <a:ext cx="8117761" cy="2058751"/>
            </a:xfrm>
            <a:prstGeom prst="rect">
              <a:avLst/>
            </a:prstGeom>
            <a:noFill/>
            <a:ln>
              <a:noFill/>
            </a:ln>
          </p:spPr>
          <p:txBody>
            <a:bodyPr spcFirstLastPara="1" wrap="square" lIns="0" tIns="72000" rIns="144000" bIns="72000" anchor="t" anchorCtr="0">
              <a:spAutoFit/>
            </a:bodyPr>
            <a:lstStyle/>
            <a:p>
              <a:pPr algn="just">
                <a:buSzPts val="1300"/>
              </a:pPr>
              <a:r>
                <a:rPr lang="es-ES" sz="1300" dirty="0">
                  <a:solidFill>
                    <a:srgbClr val="FF0000"/>
                  </a:solidFill>
                  <a:latin typeface="SamsungOne 400" pitchFamily="34" charset="0"/>
                  <a:ea typeface="SamsungOne 400" pitchFamily="34" charset="0"/>
                </a:rPr>
                <a:t> </a:t>
              </a:r>
              <a:r>
                <a:rPr lang="es-ES" sz="1300" dirty="0">
                  <a:solidFill>
                    <a:srgbClr val="262626"/>
                  </a:solidFill>
                  <a:latin typeface="SamsungOne 400" pitchFamily="34" charset="0"/>
                  <a:ea typeface="SamsungOne 400" pitchFamily="34" charset="0"/>
                </a:rPr>
                <a:t>Hay 100 observaciones de las cuales en 6 casos la respuesta real es 1.</a:t>
              </a:r>
              <a:endParaRPr lang="es-ES" dirty="0">
                <a:latin typeface="SamsungOne 400" pitchFamily="34" charset="0"/>
                <a:ea typeface="SamsungOne 400" pitchFamily="34" charset="0"/>
              </a:endParaRPr>
            </a:p>
            <a:p>
              <a:pPr algn="just">
                <a:spcBef>
                  <a:spcPts val="800"/>
                </a:spcBef>
                <a:buSzPts val="1300"/>
              </a:pPr>
              <a:r>
                <a:rPr lang="es-ES" sz="1300" dirty="0">
                  <a:solidFill>
                    <a:srgbClr val="262626"/>
                  </a:solidFill>
                  <a:latin typeface="SamsungOne 400" pitchFamily="34" charset="0"/>
                  <a:ea typeface="SamsungOne 400" pitchFamily="34" charset="0"/>
                </a:rPr>
                <a:t>En los 94 casos restantes, la respuesta real es 0. Se sabe que, para un modelo de regresión logística dado,</a:t>
              </a:r>
              <a:br>
                <a:rPr lang="es-ES" sz="1300" dirty="0">
                  <a:solidFill>
                    <a:srgbClr val="262626"/>
                  </a:solidFill>
                  <a:latin typeface="SamsungOne 400" pitchFamily="34" charset="0"/>
                  <a:ea typeface="SamsungOne 400" pitchFamily="34" charset="0"/>
                </a:rPr>
              </a:br>
              <a:r>
                <a:rPr lang="es-ES" sz="1300" dirty="0">
                  <a:solidFill>
                    <a:srgbClr val="262626"/>
                  </a:solidFill>
                  <a:latin typeface="SamsungOne 400" pitchFamily="34" charset="0"/>
                  <a:ea typeface="SamsungOne 400" pitchFamily="34" charset="0"/>
                </a:rPr>
                <a:t>la sensibilidad = 0,92 y la especificidad = 0,90.</a:t>
              </a:r>
              <a:endParaRPr lang="es-ES" dirty="0">
                <a:latin typeface="SamsungOne 400" pitchFamily="34" charset="0"/>
                <a:ea typeface="SamsungOne 400" pitchFamily="34" charset="0"/>
              </a:endParaRPr>
            </a:p>
            <a:p>
              <a:pPr algn="just">
                <a:spcBef>
                  <a:spcPts val="800"/>
                </a:spcBef>
                <a:buSzPts val="1300"/>
              </a:pPr>
              <a:r>
                <a:rPr lang="es-ES" sz="1300" dirty="0">
                  <a:solidFill>
                    <a:srgbClr val="262626"/>
                  </a:solidFill>
                  <a:latin typeface="SamsungOne 400" pitchFamily="34" charset="0"/>
                  <a:ea typeface="SamsungOne 400" pitchFamily="34" charset="0"/>
                </a:rPr>
                <a:t>Para una nueva observación (sólo variables explicativas), este modelo predice 1 como respuesta.</a:t>
              </a:r>
              <a:endParaRPr lang="es-ES" dirty="0">
                <a:latin typeface="SamsungOne 400" pitchFamily="34" charset="0"/>
                <a:ea typeface="SamsungOne 400" pitchFamily="34" charset="0"/>
              </a:endParaRPr>
            </a:p>
            <a:p>
              <a:pPr algn="just">
                <a:spcBef>
                  <a:spcPts val="800"/>
                </a:spcBef>
                <a:buSzPts val="1300"/>
              </a:pPr>
              <a:r>
                <a:rPr lang="es-ES" sz="1300" dirty="0">
                  <a:solidFill>
                    <a:srgbClr val="262626"/>
                  </a:solidFill>
                  <a:latin typeface="SamsungOne 400" pitchFamily="34" charset="0"/>
                  <a:ea typeface="SamsungOne 400" pitchFamily="34" charset="0"/>
                </a:rPr>
                <a:t>¿Cuál es la probabilidad de que esta predicción sea correcta?</a:t>
              </a:r>
              <a:endParaRPr lang="es-ES" dirty="0">
                <a:latin typeface="SamsungOne 400" pitchFamily="34" charset="0"/>
                <a:ea typeface="SamsungOne 400" pitchFamily="34" charset="0"/>
              </a:endParaRPr>
            </a:p>
            <a:p>
              <a:pPr algn="just">
                <a:spcBef>
                  <a:spcPts val="800"/>
                </a:spcBef>
                <a:buSzPts val="1300"/>
              </a:pPr>
              <a:endParaRPr lang="es-ES" sz="1300" dirty="0">
                <a:solidFill>
                  <a:srgbClr val="262626"/>
                </a:solidFill>
                <a:latin typeface="SamsungOne 400" pitchFamily="34" charset="0"/>
                <a:ea typeface="SamsungOne 400" pitchFamily="34" charset="0"/>
              </a:endParaRPr>
            </a:p>
            <a:p>
              <a:pPr algn="just">
                <a:spcBef>
                  <a:spcPts val="800"/>
                </a:spcBef>
                <a:buSzPts val="1300"/>
              </a:pPr>
              <a:r>
                <a:rPr lang="es-ES" sz="1300" dirty="0">
                  <a:solidFill>
                    <a:srgbClr val="262626"/>
                  </a:solidFill>
                  <a:latin typeface="SamsungOne 400" pitchFamily="34" charset="0"/>
                  <a:ea typeface="SamsungOne 400" pitchFamily="34" charset="0"/>
                </a:rPr>
                <a:t>b) La respuesta que buscamos viene dada por</a:t>
              </a:r>
              <a:endParaRPr lang="es-ES" sz="1300" dirty="0">
                <a:solidFill>
                  <a:schemeClr val="lt1"/>
                </a:solidFill>
                <a:latin typeface="Calibri"/>
                <a:ea typeface="Calibri"/>
                <a:cs typeface="Calibri"/>
                <a:sym typeface="Calibri"/>
              </a:endParaRPr>
            </a:p>
          </p:txBody>
        </p:sp>
      </p:grpSp>
      <p:sp>
        <p:nvSpPr>
          <p:cNvPr id="6131" name="Google Shape;6131;p656"/>
          <p:cNvSpPr/>
          <p:nvPr/>
        </p:nvSpPr>
        <p:spPr>
          <a:xfrm>
            <a:off x="2461054" y="3789040"/>
            <a:ext cx="7056909" cy="1140184"/>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12" name="Google Shape;196;p5"/>
          <p:cNvSpPr/>
          <p:nvPr/>
        </p:nvSpPr>
        <p:spPr>
          <a:xfrm>
            <a:off x="10969176" y="6491429"/>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sp>
        <p:nvSpPr>
          <p:cNvPr id="9" name="Google Shape;5862;p637"/>
          <p:cNvSpPr/>
          <p:nvPr/>
        </p:nvSpPr>
        <p:spPr>
          <a:xfrm>
            <a:off x="3263539" y="237567"/>
            <a:ext cx="5739084"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3.3. Métricas de rendimiento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36"/>
        <p:cNvGrpSpPr/>
        <p:nvPr/>
      </p:nvGrpSpPr>
      <p:grpSpPr>
        <a:xfrm>
          <a:off x="0" y="0"/>
          <a:ext cx="0" cy="0"/>
          <a:chOff x="0" y="0"/>
          <a:chExt cx="0" cy="0"/>
        </a:xfrm>
      </p:grpSpPr>
      <p:sp>
        <p:nvSpPr>
          <p:cNvPr id="6137" name="Google Shape;6137;p657"/>
          <p:cNvSpPr/>
          <p:nvPr/>
        </p:nvSpPr>
        <p:spPr>
          <a:xfrm>
            <a:off x="1691483" y="1523719"/>
            <a:ext cx="8797130" cy="369332"/>
          </a:xfrm>
          <a:prstGeom prst="rect">
            <a:avLst/>
          </a:prstGeom>
          <a:noFill/>
          <a:ln>
            <a:noFill/>
          </a:ln>
        </p:spPr>
        <p:txBody>
          <a:bodyPr spcFirstLastPara="1" wrap="square" lIns="0" tIns="0" rIns="0" bIns="0" anchor="t" anchorCtr="0">
            <a:spAutoFit/>
          </a:bodyPr>
          <a:lstStyle/>
          <a:p>
            <a:pPr>
              <a:buSzPts val="2400"/>
            </a:pPr>
            <a:r>
              <a:rPr lang="es-ES" sz="2400">
                <a:solidFill>
                  <a:srgbClr val="0C0C0C"/>
                </a:solidFill>
                <a:latin typeface="Samsung Sharp Sans" pitchFamily="2" charset="0"/>
                <a:ea typeface="Samsung Sharp Sans" pitchFamily="2" charset="0"/>
                <a:cs typeface="Samsung Sharp Sans" pitchFamily="2" charset="0"/>
              </a:rPr>
              <a:t>Ejercicio de codificación #0307</a:t>
            </a:r>
          </a:p>
        </p:txBody>
      </p:sp>
      <p:grpSp>
        <p:nvGrpSpPr>
          <p:cNvPr id="6138" name="Google Shape;6138;p657"/>
          <p:cNvGrpSpPr/>
          <p:nvPr/>
        </p:nvGrpSpPr>
        <p:grpSpPr>
          <a:xfrm>
            <a:off x="1703388" y="2060852"/>
            <a:ext cx="8797129" cy="3960439"/>
            <a:chOff x="558798" y="2060849"/>
            <a:chExt cx="8797129" cy="3960439"/>
          </a:xfrm>
        </p:grpSpPr>
        <p:sp>
          <p:nvSpPr>
            <p:cNvPr id="6139" name="Google Shape;6139;p657"/>
            <p:cNvSpPr/>
            <p:nvPr/>
          </p:nvSpPr>
          <p:spPr>
            <a:xfrm>
              <a:off x="558799" y="2060849"/>
              <a:ext cx="8785225" cy="3960439"/>
            </a:xfrm>
            <a:prstGeom prst="rect">
              <a:avLst/>
            </a:prstGeom>
            <a:solidFill>
              <a:srgbClr val="B3C6E7"/>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nvGrpSpPr>
            <p:cNvPr id="6140" name="Google Shape;6140;p657"/>
            <p:cNvGrpSpPr/>
            <p:nvPr/>
          </p:nvGrpSpPr>
          <p:grpSpPr>
            <a:xfrm>
              <a:off x="558798" y="3945816"/>
              <a:ext cx="8797129" cy="576572"/>
              <a:chOff x="4778069" y="4391025"/>
              <a:chExt cx="2349160" cy="431802"/>
            </a:xfrm>
          </p:grpSpPr>
          <p:sp>
            <p:nvSpPr>
              <p:cNvPr id="6141" name="Google Shape;6141;p657"/>
              <p:cNvSpPr/>
              <p:nvPr/>
            </p:nvSpPr>
            <p:spPr>
              <a:xfrm>
                <a:off x="4778069" y="4391025"/>
                <a:ext cx="2349160" cy="431802"/>
              </a:xfrm>
              <a:prstGeom prst="rect">
                <a:avLst/>
              </a:prstGeom>
              <a:solidFill>
                <a:srgbClr val="193EB0"/>
              </a:solidFill>
              <a:ln>
                <a:noFill/>
              </a:ln>
            </p:spPr>
            <p:txBody>
              <a:bodyPr spcFirstLastPara="1" wrap="square" lIns="91425" tIns="45700" rIns="91425" bIns="45700" anchor="ctr" anchorCtr="0">
                <a:noAutofit/>
              </a:bodyPr>
              <a:lstStyle/>
              <a:p>
                <a:pPr algn="ctr">
                  <a:buSzPts val="2000"/>
                </a:pPr>
                <a:endParaRPr lang="es-ES" sz="2000">
                  <a:solidFill>
                    <a:schemeClr val="lt1"/>
                  </a:solidFill>
                  <a:latin typeface="Calibri"/>
                  <a:ea typeface="Calibri"/>
                  <a:cs typeface="Calibri"/>
                  <a:sym typeface="Calibri"/>
                </a:endParaRPr>
              </a:p>
            </p:txBody>
          </p:sp>
          <p:sp>
            <p:nvSpPr>
              <p:cNvPr id="6142" name="Google Shape;6142;p657"/>
              <p:cNvSpPr/>
              <p:nvPr/>
            </p:nvSpPr>
            <p:spPr>
              <a:xfrm>
                <a:off x="4852511" y="4528465"/>
                <a:ext cx="2200275" cy="230498"/>
              </a:xfrm>
              <a:prstGeom prst="rect">
                <a:avLst/>
              </a:prstGeom>
              <a:noFill/>
              <a:ln>
                <a:noFill/>
              </a:ln>
            </p:spPr>
            <p:txBody>
              <a:bodyPr spcFirstLastPara="1" wrap="square" lIns="0" tIns="0" rIns="0" bIns="0" anchor="ctr" anchorCtr="0">
                <a:spAutoFit/>
              </a:bodyPr>
              <a:lstStyle/>
              <a:p>
                <a:pPr algn="ctr">
                  <a:buSzPts val="2000"/>
                </a:pPr>
                <a:r>
                  <a:rPr lang="es-ES" sz="2000">
                    <a:solidFill>
                      <a:schemeClr val="lt1"/>
                    </a:solidFill>
                    <a:latin typeface="SamsungOne 400" pitchFamily="34" charset="0"/>
                    <a:ea typeface="SamsungOne 400" pitchFamily="34" charset="0"/>
                  </a:rPr>
                  <a:t>Siga los pasos de práctica en el archivo 'ex_0307.ipynb'.</a:t>
                </a:r>
                <a:endParaRPr lang="es-ES">
                  <a:latin typeface="SamsungOne 400" pitchFamily="34" charset="0"/>
                  <a:ea typeface="SamsungOne 400" pitchFamily="34" charset="0"/>
                </a:endParaRPr>
              </a:p>
            </p:txBody>
          </p:sp>
        </p:grpSp>
        <p:pic>
          <p:nvPicPr>
            <p:cNvPr id="6143" name="Google Shape;6143;p657" descr="텍스트, 클립아트이(가) 표시된 사진  자동 생성된 설명"/>
            <p:cNvPicPr preferRelativeResize="0"/>
            <p:nvPr/>
          </p:nvPicPr>
          <p:blipFill rotWithShape="1">
            <a:blip r:embed="rId3">
              <a:alphaModFix/>
            </a:blip>
            <a:srcRect l="28593" t="14475" r="51947" b="14299"/>
            <a:stretch/>
          </p:blipFill>
          <p:spPr>
            <a:xfrm>
              <a:off x="4370123" y="2647560"/>
              <a:ext cx="1162577" cy="1174440"/>
            </a:xfrm>
            <a:prstGeom prst="ellipse">
              <a:avLst/>
            </a:prstGeom>
            <a:noFill/>
            <a:ln>
              <a:noFill/>
            </a:ln>
          </p:spPr>
        </p:pic>
      </p:grpSp>
      <p:sp>
        <p:nvSpPr>
          <p:cNvPr id="14" name="Google Shape;196;p5"/>
          <p:cNvSpPr/>
          <p:nvPr/>
        </p:nvSpPr>
        <p:spPr>
          <a:xfrm>
            <a:off x="10969176" y="6491429"/>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03</a:t>
            </a:r>
          </a:p>
        </p:txBody>
      </p:sp>
      <p:sp>
        <p:nvSpPr>
          <p:cNvPr id="11" name="Google Shape;5862;p637"/>
          <p:cNvSpPr/>
          <p:nvPr/>
        </p:nvSpPr>
        <p:spPr>
          <a:xfrm>
            <a:off x="3263539" y="237567"/>
            <a:ext cx="5739084"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3.3. Métricas de rendimiento de regresión logística</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C0455-4BFE-CE85-98B3-E91DDF2D0690}"/>
              </a:ext>
            </a:extLst>
          </p:cNvPr>
          <p:cNvSpPr>
            <a:spLocks noGrp="1"/>
          </p:cNvSpPr>
          <p:nvPr>
            <p:ph type="title"/>
          </p:nvPr>
        </p:nvSpPr>
        <p:spPr/>
        <p:txBody>
          <a:bodyPr/>
          <a:lstStyle/>
          <a:p>
            <a:r>
              <a:rPr lang="es-419" dirty="0"/>
              <a:t>De que trata</a:t>
            </a:r>
            <a:endParaRPr lang="en-US" dirty="0"/>
          </a:p>
        </p:txBody>
      </p:sp>
      <p:sp>
        <p:nvSpPr>
          <p:cNvPr id="8" name="Rectangle 3">
            <a:extLst>
              <a:ext uri="{FF2B5EF4-FFF2-40B4-BE49-F238E27FC236}">
                <a16:creationId xmlns:a16="http://schemas.microsoft.com/office/drawing/2014/main" id="{3BD10039-C566-D712-C8A5-83222C248740}"/>
              </a:ext>
            </a:extLst>
          </p:cNvPr>
          <p:cNvSpPr>
            <a:spLocks noChangeArrowheads="1"/>
          </p:cNvSpPr>
          <p:nvPr/>
        </p:nvSpPr>
        <p:spPr bwMode="auto">
          <a:xfrm rot="10800000" flipV="1">
            <a:off x="408502" y="1107574"/>
            <a:ext cx="1056429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mn-lt"/>
              </a:rPr>
              <a:t>El dataset </a:t>
            </a:r>
            <a:r>
              <a:rPr kumimoji="0" lang="en-US" altLang="en-US" sz="1600" b="1" i="0" u="none" strike="noStrike" cap="none" normalizeH="0" baseline="0" dirty="0" err="1">
                <a:ln>
                  <a:noFill/>
                </a:ln>
                <a:solidFill>
                  <a:schemeClr val="tx1"/>
                </a:solidFill>
                <a:effectLst/>
                <a:latin typeface="+mn-lt"/>
              </a:rPr>
              <a:t>load_breast_cancer</a:t>
            </a:r>
            <a:r>
              <a:rPr kumimoji="0" lang="en-US" altLang="en-US" sz="1600" b="0" i="0" u="none" strike="noStrike" cap="none" normalizeH="0" baseline="0" dirty="0">
                <a:ln>
                  <a:noFill/>
                </a:ln>
                <a:solidFill>
                  <a:schemeClr val="tx1"/>
                </a:solidFill>
                <a:effectLst/>
                <a:latin typeface="+mn-lt"/>
              </a:rPr>
              <a:t> es un conjunto de </a:t>
            </a:r>
            <a:r>
              <a:rPr kumimoji="0" lang="en-US" altLang="en-US" sz="1600" b="0" i="0" u="none" strike="noStrike" cap="none" normalizeH="0" baseline="0" dirty="0" err="1">
                <a:ln>
                  <a:noFill/>
                </a:ln>
                <a:solidFill>
                  <a:schemeClr val="tx1"/>
                </a:solidFill>
                <a:effectLst/>
                <a:latin typeface="+mn-lt"/>
              </a:rPr>
              <a:t>datos</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proporcionado</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por</a:t>
            </a:r>
            <a:r>
              <a:rPr kumimoji="0" lang="en-US" altLang="en-US" sz="1600" b="0" i="0" u="none" strike="noStrike" cap="none" normalizeH="0" baseline="0" dirty="0">
                <a:ln>
                  <a:noFill/>
                </a:ln>
                <a:solidFill>
                  <a:schemeClr val="tx1"/>
                </a:solidFill>
                <a:effectLst/>
                <a:latin typeface="+mn-lt"/>
              </a:rPr>
              <a:t> la </a:t>
            </a:r>
            <a:r>
              <a:rPr kumimoji="0" lang="en-US" altLang="en-US" sz="1600" b="0" i="0" u="none" strike="noStrike" cap="none" normalizeH="0" baseline="0" dirty="0" err="1">
                <a:ln>
                  <a:noFill/>
                </a:ln>
                <a:solidFill>
                  <a:schemeClr val="tx1"/>
                </a:solidFill>
                <a:effectLst/>
                <a:latin typeface="+mn-lt"/>
              </a:rPr>
              <a:t>biblioteca</a:t>
            </a:r>
            <a:r>
              <a:rPr kumimoji="0" lang="en-US" altLang="en-US" sz="1600" b="0" i="0" u="none" strike="noStrike" cap="none" normalizeH="0" baseline="0" dirty="0">
                <a:ln>
                  <a:noFill/>
                </a:ln>
                <a:solidFill>
                  <a:schemeClr val="tx1"/>
                </a:solidFill>
                <a:effectLst/>
                <a:latin typeface="+mn-lt"/>
              </a:rPr>
              <a:t> </a:t>
            </a:r>
            <a:r>
              <a:rPr kumimoji="0" lang="en-US" altLang="en-US" sz="1600" b="1" i="0" u="none" strike="noStrike" cap="none" normalizeH="0" baseline="0" dirty="0">
                <a:ln>
                  <a:noFill/>
                </a:ln>
                <a:solidFill>
                  <a:schemeClr val="tx1"/>
                </a:solidFill>
                <a:effectLst/>
                <a:latin typeface="+mn-lt"/>
              </a:rPr>
              <a:t>Scikit-learn</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en</a:t>
            </a:r>
            <a:r>
              <a:rPr kumimoji="0" lang="en-US" altLang="en-US" sz="1600" b="0" i="0" u="none" strike="noStrike" cap="none" normalizeH="0" baseline="0" dirty="0">
                <a:ln>
                  <a:noFill/>
                </a:ln>
                <a:solidFill>
                  <a:schemeClr val="tx1"/>
                </a:solidFill>
                <a:effectLst/>
                <a:latin typeface="+mn-lt"/>
              </a:rPr>
              <a:t> Python. Este dataset </a:t>
            </a:r>
            <a:r>
              <a:rPr kumimoji="0" lang="en-US" altLang="en-US" sz="1600" b="0" i="0" u="none" strike="noStrike" cap="none" normalizeH="0" baseline="0" dirty="0" err="1">
                <a:ln>
                  <a:noFill/>
                </a:ln>
                <a:solidFill>
                  <a:schemeClr val="tx1"/>
                </a:solidFill>
                <a:effectLst/>
                <a:latin typeface="+mn-lt"/>
              </a:rPr>
              <a:t>contiene</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información</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sobre</a:t>
            </a:r>
            <a:r>
              <a:rPr kumimoji="0" lang="en-US" altLang="en-US" sz="1600" b="0" i="0" u="none" strike="noStrike" cap="none" normalizeH="0" baseline="0" dirty="0">
                <a:ln>
                  <a:noFill/>
                </a:ln>
                <a:solidFill>
                  <a:schemeClr val="tx1"/>
                </a:solidFill>
                <a:effectLst/>
                <a:latin typeface="+mn-lt"/>
              </a:rPr>
              <a:t> un </a:t>
            </a:r>
            <a:r>
              <a:rPr kumimoji="0" lang="en-US" altLang="en-US" sz="1600" b="0" i="0" u="none" strike="noStrike" cap="none" normalizeH="0" baseline="0" dirty="0" err="1">
                <a:ln>
                  <a:noFill/>
                </a:ln>
                <a:solidFill>
                  <a:schemeClr val="tx1"/>
                </a:solidFill>
                <a:effectLst/>
                <a:latin typeface="+mn-lt"/>
              </a:rPr>
              <a:t>problema</a:t>
            </a:r>
            <a:r>
              <a:rPr kumimoji="0" lang="en-US" altLang="en-US" sz="1600" b="0" i="0" u="none" strike="noStrike" cap="none" normalizeH="0" baseline="0" dirty="0">
                <a:ln>
                  <a:noFill/>
                </a:ln>
                <a:solidFill>
                  <a:schemeClr val="tx1"/>
                </a:solidFill>
                <a:effectLst/>
                <a:latin typeface="+mn-lt"/>
              </a:rPr>
              <a:t> de </a:t>
            </a:r>
            <a:r>
              <a:rPr kumimoji="0" lang="en-US" altLang="en-US" sz="1600" b="0" i="0" u="none" strike="noStrike" cap="none" normalizeH="0" baseline="0" dirty="0" err="1">
                <a:ln>
                  <a:noFill/>
                </a:ln>
                <a:solidFill>
                  <a:schemeClr val="tx1"/>
                </a:solidFill>
                <a:effectLst/>
                <a:latin typeface="+mn-lt"/>
              </a:rPr>
              <a:t>clasificación</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binaria</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relacionado</a:t>
            </a:r>
            <a:r>
              <a:rPr kumimoji="0" lang="en-US" altLang="en-US" sz="1600" b="0" i="0" u="none" strike="noStrike" cap="none" normalizeH="0" baseline="0" dirty="0">
                <a:ln>
                  <a:noFill/>
                </a:ln>
                <a:solidFill>
                  <a:schemeClr val="tx1"/>
                </a:solidFill>
                <a:effectLst/>
                <a:latin typeface="+mn-lt"/>
              </a:rPr>
              <a:t> con </a:t>
            </a:r>
            <a:r>
              <a:rPr kumimoji="0" lang="en-US" altLang="en-US" sz="1600" b="0" i="0" u="none" strike="noStrike" cap="none" normalizeH="0" baseline="0" dirty="0" err="1">
                <a:ln>
                  <a:noFill/>
                </a:ln>
                <a:solidFill>
                  <a:schemeClr val="tx1"/>
                </a:solidFill>
                <a:effectLst/>
                <a:latin typeface="+mn-lt"/>
              </a:rPr>
              <a:t>el</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cáncer</a:t>
            </a:r>
            <a:r>
              <a:rPr kumimoji="0" lang="en-US" altLang="en-US" sz="1600" b="0" i="0" u="none" strike="noStrike" cap="none" normalizeH="0" baseline="0" dirty="0">
                <a:ln>
                  <a:noFill/>
                </a:ln>
                <a:solidFill>
                  <a:schemeClr val="tx1"/>
                </a:solidFill>
                <a:effectLst/>
                <a:latin typeface="+mn-lt"/>
              </a:rPr>
              <a:t> de mama, </a:t>
            </a:r>
            <a:r>
              <a:rPr kumimoji="0" lang="en-US" altLang="en-US" sz="1600" b="0" i="0" u="none" strike="noStrike" cap="none" normalizeH="0" baseline="0" dirty="0" err="1">
                <a:ln>
                  <a:noFill/>
                </a:ln>
                <a:solidFill>
                  <a:schemeClr val="tx1"/>
                </a:solidFill>
                <a:effectLst/>
                <a:latin typeface="+mn-lt"/>
              </a:rPr>
              <a:t>donde</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el</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objetivo</a:t>
            </a:r>
            <a:r>
              <a:rPr kumimoji="0" lang="en-US" altLang="en-US" sz="1600" b="0" i="0" u="none" strike="noStrike" cap="none" normalizeH="0" baseline="0" dirty="0">
                <a:ln>
                  <a:noFill/>
                </a:ln>
                <a:solidFill>
                  <a:schemeClr val="tx1"/>
                </a:solidFill>
                <a:effectLst/>
                <a:latin typeface="+mn-lt"/>
              </a:rPr>
              <a:t> es </a:t>
            </a:r>
            <a:r>
              <a:rPr kumimoji="0" lang="en-US" altLang="en-US" sz="1600" b="0" i="0" u="none" strike="noStrike" cap="none" normalizeH="0" baseline="0" dirty="0" err="1">
                <a:ln>
                  <a:noFill/>
                </a:ln>
                <a:solidFill>
                  <a:schemeClr val="tx1"/>
                </a:solidFill>
                <a:effectLst/>
                <a:latin typeface="+mn-lt"/>
              </a:rPr>
              <a:t>predecir</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si</a:t>
            </a:r>
            <a:r>
              <a:rPr kumimoji="0" lang="en-US" altLang="en-US" sz="1600" b="0" i="0" u="none" strike="noStrike" cap="none" normalizeH="0" baseline="0" dirty="0">
                <a:ln>
                  <a:noFill/>
                </a:ln>
                <a:solidFill>
                  <a:schemeClr val="tx1"/>
                </a:solidFill>
                <a:effectLst/>
                <a:latin typeface="+mn-lt"/>
              </a:rPr>
              <a:t> un tumor es </a:t>
            </a:r>
            <a:r>
              <a:rPr kumimoji="0" lang="en-US" altLang="en-US" sz="1600" b="1" i="0" u="none" strike="noStrike" cap="none" normalizeH="0" baseline="0" dirty="0" err="1">
                <a:ln>
                  <a:noFill/>
                </a:ln>
                <a:solidFill>
                  <a:schemeClr val="tx1"/>
                </a:solidFill>
                <a:effectLst/>
                <a:latin typeface="+mn-lt"/>
              </a:rPr>
              <a:t>maligno</a:t>
            </a:r>
            <a:r>
              <a:rPr kumimoji="0" lang="en-US" altLang="en-US" sz="1600" b="0" i="0" u="none" strike="noStrike" cap="none" normalizeH="0" baseline="0" dirty="0">
                <a:ln>
                  <a:noFill/>
                </a:ln>
                <a:solidFill>
                  <a:schemeClr val="tx1"/>
                </a:solidFill>
                <a:effectLst/>
                <a:latin typeface="+mn-lt"/>
              </a:rPr>
              <a:t> o </a:t>
            </a:r>
            <a:r>
              <a:rPr kumimoji="0" lang="en-US" altLang="en-US" sz="1600" b="1" i="0" u="none" strike="noStrike" cap="none" normalizeH="0" baseline="0" dirty="0" err="1">
                <a:ln>
                  <a:noFill/>
                </a:ln>
                <a:solidFill>
                  <a:schemeClr val="tx1"/>
                </a:solidFill>
                <a:effectLst/>
                <a:latin typeface="+mn-lt"/>
              </a:rPr>
              <a:t>benigno</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en</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función</a:t>
            </a:r>
            <a:r>
              <a:rPr kumimoji="0" lang="en-US" altLang="en-US" sz="1600" b="0" i="0" u="none" strike="noStrike" cap="none" normalizeH="0" baseline="0" dirty="0">
                <a:ln>
                  <a:noFill/>
                </a:ln>
                <a:solidFill>
                  <a:schemeClr val="tx1"/>
                </a:solidFill>
                <a:effectLst/>
                <a:latin typeface="+mn-lt"/>
              </a:rPr>
              <a:t> de </a:t>
            </a:r>
            <a:r>
              <a:rPr kumimoji="0" lang="en-US" altLang="en-US" sz="1600" b="0" i="0" u="none" strike="noStrike" cap="none" normalizeH="0" baseline="0" dirty="0" err="1">
                <a:ln>
                  <a:noFill/>
                </a:ln>
                <a:solidFill>
                  <a:schemeClr val="tx1"/>
                </a:solidFill>
                <a:effectLst/>
                <a:latin typeface="+mn-lt"/>
              </a:rPr>
              <a:t>ciertas</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características</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calculadas</a:t>
            </a:r>
            <a:r>
              <a:rPr kumimoji="0" lang="en-US" altLang="en-US" sz="1600" b="0" i="0" u="none" strike="noStrike" cap="none" normalizeH="0" baseline="0" dirty="0">
                <a:ln>
                  <a:noFill/>
                </a:ln>
                <a:solidFill>
                  <a:schemeClr val="tx1"/>
                </a:solidFill>
                <a:effectLst/>
                <a:latin typeface="+mn-lt"/>
              </a:rPr>
              <a:t> a </a:t>
            </a:r>
            <a:r>
              <a:rPr kumimoji="0" lang="en-US" altLang="en-US" sz="1600" b="0" i="0" u="none" strike="noStrike" cap="none" normalizeH="0" baseline="0" dirty="0" err="1">
                <a:ln>
                  <a:noFill/>
                </a:ln>
                <a:solidFill>
                  <a:schemeClr val="tx1"/>
                </a:solidFill>
                <a:effectLst/>
                <a:latin typeface="+mn-lt"/>
              </a:rPr>
              <a:t>partir</a:t>
            </a:r>
            <a:r>
              <a:rPr kumimoji="0" lang="en-US" altLang="en-US" sz="1600" b="0" i="0" u="none" strike="noStrike" cap="none" normalizeH="0" baseline="0" dirty="0">
                <a:ln>
                  <a:noFill/>
                </a:ln>
                <a:solidFill>
                  <a:schemeClr val="tx1"/>
                </a:solidFill>
                <a:effectLst/>
                <a:latin typeface="+mn-lt"/>
              </a:rPr>
              <a:t> de </a:t>
            </a:r>
            <a:r>
              <a:rPr kumimoji="0" lang="en-US" altLang="en-US" sz="1600" b="0" i="0" u="none" strike="noStrike" cap="none" normalizeH="0" baseline="0" dirty="0" err="1">
                <a:ln>
                  <a:noFill/>
                </a:ln>
                <a:solidFill>
                  <a:schemeClr val="tx1"/>
                </a:solidFill>
                <a:effectLst/>
                <a:latin typeface="+mn-lt"/>
              </a:rPr>
              <a:t>imágenes</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digitales</a:t>
            </a:r>
            <a:r>
              <a:rPr kumimoji="0" lang="en-US" altLang="en-US" sz="1600" b="0" i="0" u="none" strike="noStrike" cap="none" normalizeH="0" baseline="0" dirty="0">
                <a:ln>
                  <a:noFill/>
                </a:ln>
                <a:solidFill>
                  <a:schemeClr val="tx1"/>
                </a:solidFill>
                <a:effectLst/>
                <a:latin typeface="+mn-lt"/>
              </a:rPr>
              <a:t> de </a:t>
            </a:r>
            <a:r>
              <a:rPr kumimoji="0" lang="en-US" altLang="en-US" sz="1600" b="0" i="0" u="none" strike="noStrike" cap="none" normalizeH="0" baseline="0" dirty="0" err="1">
                <a:ln>
                  <a:noFill/>
                </a:ln>
                <a:solidFill>
                  <a:schemeClr val="tx1"/>
                </a:solidFill>
                <a:effectLst/>
                <a:latin typeface="+mn-lt"/>
              </a:rPr>
              <a:t>células</a:t>
            </a:r>
            <a:r>
              <a:rPr kumimoji="0" lang="en-US" altLang="en-US" sz="1600" b="0" i="0" u="none" strike="noStrike" cap="none" normalizeH="0" baseline="0" dirty="0">
                <a:ln>
                  <a:noFill/>
                </a:ln>
                <a:solidFill>
                  <a:schemeClr val="tx1"/>
                </a:solidFill>
                <a:effectLst/>
                <a:latin typeface="+mn-lt"/>
              </a:rPr>
              <a:t>. </a:t>
            </a:r>
          </a:p>
        </p:txBody>
      </p:sp>
      <p:sp>
        <p:nvSpPr>
          <p:cNvPr id="10" name="TextBox 9">
            <a:extLst>
              <a:ext uri="{FF2B5EF4-FFF2-40B4-BE49-F238E27FC236}">
                <a16:creationId xmlns:a16="http://schemas.microsoft.com/office/drawing/2014/main" id="{26C0A296-D4AE-B338-918A-2F8A6D0B9209}"/>
              </a:ext>
            </a:extLst>
          </p:cNvPr>
          <p:cNvSpPr txBox="1"/>
          <p:nvPr/>
        </p:nvSpPr>
        <p:spPr>
          <a:xfrm>
            <a:off x="408502" y="2326720"/>
            <a:ext cx="7152640" cy="4185761"/>
          </a:xfrm>
          <a:prstGeom prst="rect">
            <a:avLst/>
          </a:prstGeom>
          <a:noFill/>
        </p:spPr>
        <p:txBody>
          <a:bodyPr wrap="square">
            <a:spAutoFit/>
          </a:bodyPr>
          <a:lstStyle/>
          <a:p>
            <a:r>
              <a:rPr lang="es-ES" b="1" dirty="0"/>
              <a:t>Características principales:</a:t>
            </a:r>
          </a:p>
          <a:p>
            <a:pPr>
              <a:buFont typeface="+mj-lt"/>
              <a:buAutoNum type="arabicPeriod"/>
            </a:pPr>
            <a:r>
              <a:rPr lang="es-ES" b="1" dirty="0"/>
              <a:t>Tipo de datos:</a:t>
            </a:r>
            <a:endParaRPr lang="es-ES" dirty="0"/>
          </a:p>
          <a:p>
            <a:pPr marL="742950" lvl="1" indent="-285750">
              <a:buFont typeface="+mj-lt"/>
              <a:buAutoNum type="arabicPeriod"/>
            </a:pPr>
            <a:r>
              <a:rPr lang="es-ES" dirty="0"/>
              <a:t>Datos tabulares (matriz de características y etiquetas).</a:t>
            </a:r>
          </a:p>
          <a:p>
            <a:pPr marL="742950" lvl="1" indent="-285750">
              <a:buFont typeface="+mj-lt"/>
              <a:buAutoNum type="arabicPeriod"/>
            </a:pPr>
            <a:r>
              <a:rPr lang="es-ES" dirty="0"/>
              <a:t>Cada fila representa una muestra de tumor.</a:t>
            </a:r>
          </a:p>
          <a:p>
            <a:pPr marL="742950" lvl="1" indent="-285750">
              <a:buFont typeface="+mj-lt"/>
              <a:buAutoNum type="arabicPeriod"/>
            </a:pPr>
            <a:r>
              <a:rPr lang="es-ES" dirty="0"/>
              <a:t>Cada columna representa una característica medida.</a:t>
            </a:r>
          </a:p>
          <a:p>
            <a:pPr>
              <a:buFont typeface="+mj-lt"/>
              <a:buAutoNum type="arabicPeriod"/>
            </a:pPr>
            <a:r>
              <a:rPr lang="es-ES" b="1" dirty="0"/>
              <a:t>Etiquetas de salida (target):</a:t>
            </a:r>
            <a:endParaRPr lang="es-ES" dirty="0"/>
          </a:p>
          <a:p>
            <a:pPr marL="742950" lvl="1" indent="-285750">
              <a:buFont typeface="+mj-lt"/>
              <a:buAutoNum type="arabicPeriod"/>
            </a:pPr>
            <a:r>
              <a:rPr lang="es-ES" dirty="0"/>
              <a:t>0: Tumor </a:t>
            </a:r>
            <a:r>
              <a:rPr lang="es-ES" b="1" dirty="0"/>
              <a:t>maligno</a:t>
            </a:r>
            <a:r>
              <a:rPr lang="es-ES" dirty="0"/>
              <a:t>.</a:t>
            </a:r>
          </a:p>
          <a:p>
            <a:pPr marL="742950" lvl="1" indent="-285750">
              <a:buFont typeface="+mj-lt"/>
              <a:buAutoNum type="arabicPeriod"/>
            </a:pPr>
            <a:r>
              <a:rPr lang="es-ES" dirty="0"/>
              <a:t>1: Tumor </a:t>
            </a:r>
            <a:r>
              <a:rPr lang="es-ES" b="1" dirty="0"/>
              <a:t>benigno</a:t>
            </a:r>
            <a:r>
              <a:rPr lang="es-ES" dirty="0"/>
              <a:t>.</a:t>
            </a:r>
          </a:p>
          <a:p>
            <a:pPr>
              <a:buFont typeface="+mj-lt"/>
              <a:buAutoNum type="arabicPeriod"/>
            </a:pPr>
            <a:r>
              <a:rPr lang="es-ES" b="1" dirty="0"/>
              <a:t>Características:</a:t>
            </a:r>
            <a:br>
              <a:rPr lang="es-ES" dirty="0"/>
            </a:br>
            <a:r>
              <a:rPr lang="es-ES" dirty="0"/>
              <a:t>Hay 30 características numéricas, como:</a:t>
            </a:r>
          </a:p>
          <a:p>
            <a:pPr marL="742950" lvl="1" indent="-285750">
              <a:buFont typeface="+mj-lt"/>
              <a:buAutoNum type="arabicPeriod"/>
            </a:pPr>
            <a:r>
              <a:rPr lang="es-ES" b="1" dirty="0"/>
              <a:t>Radio medio:</a:t>
            </a:r>
            <a:r>
              <a:rPr lang="es-ES" dirty="0"/>
              <a:t> Tamaño promedio del núcleo.</a:t>
            </a:r>
          </a:p>
          <a:p>
            <a:pPr marL="742950" lvl="1" indent="-285750">
              <a:buFont typeface="+mj-lt"/>
              <a:buAutoNum type="arabicPeriod"/>
            </a:pPr>
            <a:r>
              <a:rPr lang="es-ES" b="1" dirty="0"/>
              <a:t>Textura media:</a:t>
            </a:r>
            <a:r>
              <a:rPr lang="es-ES" dirty="0"/>
              <a:t> Variación en la intensidad del color.</a:t>
            </a:r>
          </a:p>
          <a:p>
            <a:pPr marL="742950" lvl="1" indent="-285750">
              <a:buFont typeface="+mj-lt"/>
              <a:buAutoNum type="arabicPeriod"/>
            </a:pPr>
            <a:r>
              <a:rPr lang="es-ES" b="1" dirty="0"/>
              <a:t>Perímetro medio.</a:t>
            </a:r>
            <a:endParaRPr lang="es-ES" dirty="0"/>
          </a:p>
          <a:p>
            <a:pPr marL="742950" lvl="1" indent="-285750">
              <a:buFont typeface="+mj-lt"/>
              <a:buAutoNum type="arabicPeriod"/>
            </a:pPr>
            <a:r>
              <a:rPr lang="es-ES" b="1" dirty="0"/>
              <a:t>Área media.</a:t>
            </a:r>
            <a:endParaRPr lang="es-ES" dirty="0"/>
          </a:p>
          <a:p>
            <a:pPr marL="742950" lvl="1" indent="-285750">
              <a:buFont typeface="+mj-lt"/>
              <a:buAutoNum type="arabicPeriod"/>
            </a:pPr>
            <a:r>
              <a:rPr lang="es-ES" b="1" dirty="0"/>
              <a:t>Simetría.</a:t>
            </a:r>
            <a:endParaRPr lang="es-ES" dirty="0"/>
          </a:p>
          <a:p>
            <a:pPr>
              <a:buFont typeface="+mj-lt"/>
              <a:buAutoNum type="arabicPeriod"/>
            </a:pPr>
            <a:r>
              <a:rPr lang="es-ES" b="1" dirty="0"/>
              <a:t>Tamaño del </a:t>
            </a:r>
            <a:r>
              <a:rPr lang="es-ES" b="1" dirty="0" err="1"/>
              <a:t>dataset</a:t>
            </a:r>
            <a:r>
              <a:rPr lang="es-ES" b="1" dirty="0"/>
              <a:t>:</a:t>
            </a:r>
            <a:endParaRPr lang="es-ES" dirty="0"/>
          </a:p>
          <a:p>
            <a:pPr marL="742950" lvl="1" indent="-285750">
              <a:buFont typeface="+mj-lt"/>
              <a:buAutoNum type="arabicPeriod"/>
            </a:pPr>
            <a:r>
              <a:rPr lang="es-ES" b="1" dirty="0"/>
              <a:t>569 muestras:</a:t>
            </a:r>
            <a:endParaRPr lang="es-ES" dirty="0"/>
          </a:p>
          <a:p>
            <a:pPr marL="1143000" lvl="2" indent="-228600">
              <a:buFont typeface="+mj-lt"/>
              <a:buAutoNum type="arabicPeriod"/>
            </a:pPr>
            <a:r>
              <a:rPr lang="es-ES" dirty="0"/>
              <a:t>212 malignos.</a:t>
            </a:r>
          </a:p>
          <a:p>
            <a:pPr marL="1143000" lvl="2" indent="-228600">
              <a:buFont typeface="+mj-lt"/>
              <a:buAutoNum type="arabicPeriod"/>
            </a:pPr>
            <a:r>
              <a:rPr lang="es-ES" dirty="0"/>
              <a:t>357 benignos.</a:t>
            </a:r>
          </a:p>
        </p:txBody>
      </p:sp>
    </p:spTree>
    <p:extLst>
      <p:ext uri="{BB962C8B-B14F-4D97-AF65-F5344CB8AC3E}">
        <p14:creationId xmlns:p14="http://schemas.microsoft.com/office/powerpoint/2010/main" val="2477436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35774-65D3-4411-3379-E4E6E32DC8E7}"/>
              </a:ext>
            </a:extLst>
          </p:cNvPr>
          <p:cNvSpPr>
            <a:spLocks noGrp="1"/>
          </p:cNvSpPr>
          <p:nvPr>
            <p:ph type="title"/>
          </p:nvPr>
        </p:nvSpPr>
        <p:spPr/>
        <p:txBody>
          <a:bodyPr/>
          <a:lstStyle/>
          <a:p>
            <a:r>
              <a:rPr lang="es-419" dirty="0"/>
              <a:t>EJERCICIO EN CLASE</a:t>
            </a:r>
            <a:endParaRPr lang="en-US" dirty="0"/>
          </a:p>
        </p:txBody>
      </p:sp>
      <p:sp>
        <p:nvSpPr>
          <p:cNvPr id="4" name="Rectangle 1">
            <a:extLst>
              <a:ext uri="{FF2B5EF4-FFF2-40B4-BE49-F238E27FC236}">
                <a16:creationId xmlns:a16="http://schemas.microsoft.com/office/drawing/2014/main" id="{535F5647-42F2-1579-EFFF-CA4D6867BB68}"/>
              </a:ext>
            </a:extLst>
          </p:cNvPr>
          <p:cNvSpPr>
            <a:spLocks noGrp="1" noChangeArrowheads="1"/>
          </p:cNvSpPr>
          <p:nvPr>
            <p:ph type="body" idx="1"/>
          </p:nvPr>
        </p:nvSpPr>
        <p:spPr bwMode="auto">
          <a:xfrm>
            <a:off x="336227" y="1190447"/>
            <a:ext cx="5237695" cy="5201424"/>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Carga de </a:t>
            </a:r>
            <a:r>
              <a:rPr kumimoji="0" lang="en-US" altLang="en-US" sz="1400" b="1" i="0" u="none" strike="noStrike" cap="none" normalizeH="0" baseline="0" dirty="0" err="1">
                <a:ln>
                  <a:noFill/>
                </a:ln>
                <a:solidFill>
                  <a:schemeClr val="tx1"/>
                </a:solidFill>
                <a:effectLst/>
                <a:latin typeface="Arial" panose="020B0604020202020204" pitchFamily="34" charset="0"/>
              </a:rPr>
              <a:t>datos</a:t>
            </a:r>
            <a:r>
              <a:rPr kumimoji="0" lang="en-US" altLang="en-US" sz="1400" b="1" i="0" u="none" strike="noStrike" cap="none" normalizeH="0" baseline="0" dirty="0">
                <a:ln>
                  <a:noFill/>
                </a:ln>
                <a:solidFill>
                  <a:schemeClr val="tx1"/>
                </a:solidFill>
                <a:effectLst/>
                <a:latin typeface="Arial" panose="020B0604020202020204" pitchFamily="34" charset="0"/>
              </a:rPr>
              <a:t> y </a:t>
            </a:r>
            <a:r>
              <a:rPr kumimoji="0" lang="en-US" altLang="en-US" sz="1400" b="1" i="0" u="none" strike="noStrike" cap="none" normalizeH="0" baseline="0" dirty="0" err="1">
                <a:ln>
                  <a:noFill/>
                </a:ln>
                <a:solidFill>
                  <a:schemeClr val="tx1"/>
                </a:solidFill>
                <a:effectLst/>
                <a:latin typeface="Arial" panose="020B0604020202020204" pitchFamily="34" charset="0"/>
              </a:rPr>
              <a:t>preparación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Cargar</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el</a:t>
            </a:r>
            <a:r>
              <a:rPr kumimoji="0" lang="en-US" altLang="en-US" sz="1400" b="0" i="0" u="none" strike="noStrike" cap="none" normalizeH="0" baseline="0" dirty="0">
                <a:ln>
                  <a:noFill/>
                </a:ln>
                <a:solidFill>
                  <a:schemeClr val="tx1"/>
                </a:solidFill>
                <a:effectLst/>
                <a:latin typeface="Arial" panose="020B0604020202020204" pitchFamily="34" charset="0"/>
              </a:rPr>
              <a:t> conjunto de </a:t>
            </a:r>
            <a:r>
              <a:rPr kumimoji="0" lang="en-US" altLang="en-US" sz="1400" b="0" i="0" u="none" strike="noStrike" cap="none" normalizeH="0" baseline="0" dirty="0" err="1">
                <a:ln>
                  <a:noFill/>
                </a:ln>
                <a:solidFill>
                  <a:schemeClr val="tx1"/>
                </a:solidFill>
                <a:effectLst/>
                <a:latin typeface="Arial" panose="020B0604020202020204" pitchFamily="34" charset="0"/>
              </a:rPr>
              <a:t>datos</a:t>
            </a:r>
            <a:r>
              <a:rPr kumimoji="0" lang="en-US" altLang="en-US" sz="1400" b="0" i="0" u="none" strike="noStrike" cap="none" normalizeH="0" baseline="0" dirty="0">
                <a:ln>
                  <a:noFill/>
                </a:ln>
                <a:solidFill>
                  <a:schemeClr val="tx1"/>
                </a:solidFill>
                <a:effectLst/>
                <a:latin typeface="Arial" panose="020B0604020202020204" pitchFamily="34" charset="0"/>
              </a:rPr>
              <a:t> y </a:t>
            </a:r>
            <a:r>
              <a:rPr kumimoji="0" lang="en-US" altLang="en-US" sz="1400" b="0" i="0" u="none" strike="noStrike" cap="none" normalizeH="0" baseline="0" dirty="0" err="1">
                <a:ln>
                  <a:noFill/>
                </a:ln>
                <a:solidFill>
                  <a:schemeClr val="tx1"/>
                </a:solidFill>
                <a:effectLst/>
                <a:latin typeface="Arial" panose="020B0604020202020204" pitchFamily="34" charset="0"/>
              </a:rPr>
              <a:t>preparar</a:t>
            </a:r>
            <a:r>
              <a:rPr kumimoji="0" lang="en-US" altLang="en-US" sz="1400" b="0" i="0" u="none" strike="noStrike" cap="none" normalizeH="0" baseline="0" dirty="0">
                <a:ln>
                  <a:noFill/>
                </a:ln>
                <a:solidFill>
                  <a:schemeClr val="tx1"/>
                </a:solidFill>
                <a:effectLst/>
                <a:latin typeface="Arial" panose="020B0604020202020204" pitchFamily="34" charset="0"/>
              </a:rPr>
              <a:t> las </a:t>
            </a:r>
            <a:r>
              <a:rPr kumimoji="0" lang="en-US" altLang="en-US" sz="1400" b="0" i="0" u="none" strike="noStrike" cap="none" normalizeH="0" baseline="0" dirty="0" err="1">
                <a:ln>
                  <a:noFill/>
                </a:ln>
                <a:solidFill>
                  <a:schemeClr val="tx1"/>
                </a:solidFill>
                <a:effectLst/>
                <a:latin typeface="Arial" panose="020B0604020202020204" pitchFamily="34" charset="0"/>
              </a:rPr>
              <a:t>etiquetas</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División de </a:t>
            </a:r>
            <a:r>
              <a:rPr kumimoji="0" lang="en-US" altLang="en-US" sz="1400" b="1" i="0" u="none" strike="noStrike" cap="none" normalizeH="0" baseline="0" dirty="0" err="1">
                <a:ln>
                  <a:noFill/>
                </a:ln>
                <a:solidFill>
                  <a:schemeClr val="tx1"/>
                </a:solidFill>
                <a:effectLst/>
                <a:latin typeface="Arial" panose="020B0604020202020204" pitchFamily="34" charset="0"/>
              </a:rPr>
              <a:t>datos</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Dividir</a:t>
            </a:r>
            <a:r>
              <a:rPr kumimoji="0" lang="en-US" altLang="en-US" sz="1400" b="0" i="0" u="none" strike="noStrike" cap="none" normalizeH="0" baseline="0" dirty="0">
                <a:ln>
                  <a:noFill/>
                </a:ln>
                <a:solidFill>
                  <a:schemeClr val="tx1"/>
                </a:solidFill>
                <a:effectLst/>
                <a:latin typeface="Arial" panose="020B0604020202020204" pitchFamily="34" charset="0"/>
              </a:rPr>
              <a:t> los </a:t>
            </a:r>
            <a:r>
              <a:rPr kumimoji="0" lang="en-US" altLang="en-US" sz="1400" b="0" i="0" u="none" strike="noStrike" cap="none" normalizeH="0" baseline="0" dirty="0" err="1">
                <a:ln>
                  <a:noFill/>
                </a:ln>
                <a:solidFill>
                  <a:schemeClr val="tx1"/>
                </a:solidFill>
                <a:effectLst/>
                <a:latin typeface="Arial" panose="020B0604020202020204" pitchFamily="34" charset="0"/>
              </a:rPr>
              <a:t>datos</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en</a:t>
            </a:r>
            <a:r>
              <a:rPr kumimoji="0" lang="en-US" altLang="en-US" sz="1400" b="0" i="0" u="none" strike="noStrike" cap="none" normalizeH="0" baseline="0" dirty="0">
                <a:ln>
                  <a:noFill/>
                </a:ln>
                <a:solidFill>
                  <a:schemeClr val="tx1"/>
                </a:solidFill>
                <a:effectLst/>
                <a:latin typeface="Arial" panose="020B0604020202020204" pitchFamily="34" charset="0"/>
              </a:rPr>
              <a:t> conjuntos de </a:t>
            </a:r>
            <a:r>
              <a:rPr kumimoji="0" lang="en-US" altLang="en-US" sz="1400" b="0" i="0" u="none" strike="noStrike" cap="none" normalizeH="0" baseline="0" dirty="0" err="1">
                <a:ln>
                  <a:noFill/>
                </a:ln>
                <a:solidFill>
                  <a:schemeClr val="tx1"/>
                </a:solidFill>
                <a:effectLst/>
                <a:latin typeface="Arial" panose="020B0604020202020204" pitchFamily="34" charset="0"/>
              </a:rPr>
              <a:t>entrenamiento</a:t>
            </a:r>
            <a:r>
              <a:rPr kumimoji="0" lang="en-US" altLang="en-US" sz="1400" b="0" i="0" u="none" strike="noStrike" cap="none" normalizeH="0" baseline="0" dirty="0">
                <a:ln>
                  <a:noFill/>
                </a:ln>
                <a:solidFill>
                  <a:schemeClr val="tx1"/>
                </a:solidFill>
                <a:effectLst/>
                <a:latin typeface="Arial" panose="020B0604020202020204" pitchFamily="34" charset="0"/>
              </a:rPr>
              <a:t> y </a:t>
            </a:r>
            <a:r>
              <a:rPr kumimoji="0" lang="en-US" altLang="en-US" sz="1400" b="0" i="0" u="none" strike="noStrike" cap="none" normalizeH="0" baseline="0" dirty="0" err="1">
                <a:ln>
                  <a:noFill/>
                </a:ln>
                <a:solidFill>
                  <a:schemeClr val="tx1"/>
                </a:solidFill>
                <a:effectLst/>
                <a:latin typeface="Arial" panose="020B0604020202020204" pitchFamily="34" charset="0"/>
              </a:rPr>
              <a:t>prueba</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panose="020B0604020202020204" pitchFamily="34" charset="0"/>
              </a:rPr>
              <a:t>Entrenamiento</a:t>
            </a:r>
            <a:r>
              <a:rPr kumimoji="0" lang="en-US" altLang="en-US" sz="1400" b="1" i="0" u="none" strike="noStrike" cap="none" normalizeH="0" baseline="0" dirty="0">
                <a:ln>
                  <a:noFill/>
                </a:ln>
                <a:solidFill>
                  <a:schemeClr val="tx1"/>
                </a:solidFill>
                <a:effectLst/>
                <a:latin typeface="Arial" panose="020B0604020202020204" pitchFamily="34" charset="0"/>
              </a:rPr>
              <a:t> del </a:t>
            </a:r>
            <a:r>
              <a:rPr kumimoji="0" lang="en-US" altLang="en-US" sz="1400" b="1" i="0" u="none" strike="noStrike" cap="none" normalizeH="0" baseline="0" dirty="0" err="1">
                <a:ln>
                  <a:noFill/>
                </a:ln>
                <a:solidFill>
                  <a:schemeClr val="tx1"/>
                </a:solidFill>
                <a:effectLst/>
                <a:latin typeface="Arial" panose="020B0604020202020204" pitchFamily="34" charset="0"/>
              </a:rPr>
              <a:t>modelo</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Entrenar</a:t>
            </a:r>
            <a:r>
              <a:rPr kumimoji="0" lang="en-US" altLang="en-US" sz="1400" b="0" i="0" u="none" strike="noStrike" cap="none" normalizeH="0" baseline="0" dirty="0">
                <a:ln>
                  <a:noFill/>
                </a:ln>
                <a:solidFill>
                  <a:schemeClr val="tx1"/>
                </a:solidFill>
                <a:effectLst/>
                <a:latin typeface="Arial" panose="020B0604020202020204" pitchFamily="34" charset="0"/>
              </a:rPr>
              <a:t> un </a:t>
            </a:r>
            <a:r>
              <a:rPr kumimoji="0" lang="en-US" altLang="en-US" sz="1400" b="0" i="0" u="none" strike="noStrike" cap="none" normalizeH="0" baseline="0" dirty="0" err="1">
                <a:ln>
                  <a:noFill/>
                </a:ln>
                <a:solidFill>
                  <a:schemeClr val="tx1"/>
                </a:solidFill>
                <a:effectLst/>
                <a:latin typeface="Arial" panose="020B0604020202020204" pitchFamily="34" charset="0"/>
              </a:rPr>
              <a:t>modelo</a:t>
            </a:r>
            <a:r>
              <a:rPr kumimoji="0" lang="en-US" altLang="en-US" sz="1400" b="0" i="0" u="none" strike="noStrike" cap="none" normalizeH="0" baseline="0" dirty="0">
                <a:ln>
                  <a:noFill/>
                </a:ln>
                <a:solidFill>
                  <a:schemeClr val="tx1"/>
                </a:solidFill>
                <a:effectLst/>
                <a:latin typeface="Arial" panose="020B0604020202020204" pitchFamily="34" charset="0"/>
              </a:rPr>
              <a:t> de </a:t>
            </a:r>
            <a:r>
              <a:rPr kumimoji="0" lang="en-US" altLang="en-US" sz="1400" b="0" i="0" u="none" strike="noStrike" cap="none" normalizeH="0" baseline="0" dirty="0" err="1">
                <a:ln>
                  <a:noFill/>
                </a:ln>
                <a:solidFill>
                  <a:schemeClr val="tx1"/>
                </a:solidFill>
                <a:effectLst/>
                <a:latin typeface="Arial" panose="020B0604020202020204" pitchFamily="34" charset="0"/>
              </a:rPr>
              <a:t>regresión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logística</a:t>
            </a:r>
            <a:r>
              <a:rPr kumimoji="0" lang="en-US" altLang="en-US" sz="1400" b="0" i="0" u="none" strike="noStrike" cap="none" normalizeH="0" baseline="0" dirty="0">
                <a:ln>
                  <a:noFill/>
                </a:ln>
                <a:solidFill>
                  <a:schemeClr val="tx1"/>
                </a:solidFill>
                <a:effectLst/>
                <a:latin typeface="Arial" panose="020B0604020202020204" pitchFamily="34" charset="0"/>
              </a:rPr>
              <a:t>. </a:t>
            </a:r>
          </a:p>
          <a:p>
            <a:pPr algn="just">
              <a:lnSpc>
                <a:spcPts val="1425"/>
              </a:lnSpc>
            </a:pPr>
            <a:r>
              <a:rPr lang="es-ES" sz="1400" b="0" dirty="0">
                <a:solidFill>
                  <a:schemeClr val="tx1"/>
                </a:solidFill>
                <a:effectLst/>
                <a:latin typeface="Courier New" panose="02070309020205020404" pitchFamily="49" charset="0"/>
              </a:rPr>
              <a:t># - </a:t>
            </a:r>
            <a:r>
              <a:rPr lang="es-ES" sz="1400" b="0" dirty="0" err="1">
                <a:solidFill>
                  <a:schemeClr val="tx1"/>
                </a:solidFill>
                <a:effectLst/>
                <a:latin typeface="Courier New" panose="02070309020205020404" pitchFamily="49" charset="0"/>
              </a:rPr>
              <a:t>X_train</a:t>
            </a:r>
            <a:r>
              <a:rPr lang="es-ES" sz="1400" b="0" dirty="0">
                <a:solidFill>
                  <a:schemeClr val="tx1"/>
                </a:solidFill>
                <a:effectLst/>
                <a:latin typeface="Courier New" panose="02070309020205020404" pitchFamily="49" charset="0"/>
              </a:rPr>
              <a:t> contiene el 60% de las características para entrenamiento.</a:t>
            </a:r>
          </a:p>
          <a:p>
            <a:pPr algn="just">
              <a:lnSpc>
                <a:spcPts val="1425"/>
              </a:lnSpc>
            </a:pPr>
            <a:r>
              <a:rPr lang="es-ES" sz="1400" b="0" dirty="0">
                <a:solidFill>
                  <a:schemeClr val="tx1"/>
                </a:solidFill>
                <a:effectLst/>
                <a:latin typeface="Courier New" panose="02070309020205020404" pitchFamily="49" charset="0"/>
              </a:rPr>
              <a:t># - </a:t>
            </a:r>
            <a:r>
              <a:rPr lang="es-ES" sz="1400" b="0" dirty="0" err="1">
                <a:solidFill>
                  <a:schemeClr val="tx1"/>
                </a:solidFill>
                <a:effectLst/>
                <a:latin typeface="Courier New" panose="02070309020205020404" pitchFamily="49" charset="0"/>
              </a:rPr>
              <a:t>X_test</a:t>
            </a:r>
            <a:r>
              <a:rPr lang="es-ES" sz="1400" b="0" dirty="0">
                <a:solidFill>
                  <a:schemeClr val="tx1"/>
                </a:solidFill>
                <a:effectLst/>
                <a:latin typeface="Courier New" panose="02070309020205020404" pitchFamily="49" charset="0"/>
              </a:rPr>
              <a:t> contiene el 40% restante de las características para prueba.</a:t>
            </a:r>
          </a:p>
          <a:p>
            <a:pPr algn="just">
              <a:lnSpc>
                <a:spcPts val="1425"/>
              </a:lnSpc>
            </a:pPr>
            <a:r>
              <a:rPr lang="es-ES" sz="1400" b="0" dirty="0">
                <a:solidFill>
                  <a:schemeClr val="tx1"/>
                </a:solidFill>
                <a:effectLst/>
                <a:latin typeface="Courier New" panose="02070309020205020404" pitchFamily="49" charset="0"/>
              </a:rPr>
              <a:t># - </a:t>
            </a:r>
            <a:r>
              <a:rPr lang="es-ES" sz="1400" b="0" dirty="0" err="1">
                <a:solidFill>
                  <a:schemeClr val="tx1"/>
                </a:solidFill>
                <a:effectLst/>
                <a:latin typeface="Courier New" panose="02070309020205020404" pitchFamily="49" charset="0"/>
              </a:rPr>
              <a:t>Y_train</a:t>
            </a:r>
            <a:r>
              <a:rPr lang="es-ES" sz="1400" b="0" dirty="0">
                <a:solidFill>
                  <a:schemeClr val="tx1"/>
                </a:solidFill>
                <a:effectLst/>
                <a:latin typeface="Courier New" panose="02070309020205020404" pitchFamily="49" charset="0"/>
              </a:rPr>
              <a:t> contiene las etiquetas correspondientes al 60% de los datos de entrenamiento.</a:t>
            </a:r>
          </a:p>
          <a:p>
            <a:pPr algn="just">
              <a:lnSpc>
                <a:spcPts val="1425"/>
              </a:lnSpc>
            </a:pPr>
            <a:r>
              <a:rPr lang="es-ES" sz="1400" b="0" dirty="0">
                <a:solidFill>
                  <a:schemeClr val="tx1"/>
                </a:solidFill>
                <a:effectLst/>
                <a:latin typeface="Courier New" panose="02070309020205020404" pitchFamily="49" charset="0"/>
              </a:rPr>
              <a:t># - </a:t>
            </a:r>
            <a:r>
              <a:rPr lang="es-ES" sz="1400" b="0" dirty="0" err="1">
                <a:solidFill>
                  <a:schemeClr val="tx1"/>
                </a:solidFill>
                <a:effectLst/>
                <a:latin typeface="Courier New" panose="02070309020205020404" pitchFamily="49" charset="0"/>
              </a:rPr>
              <a:t>Y_test</a:t>
            </a:r>
            <a:r>
              <a:rPr lang="es-ES" sz="1400" b="0" dirty="0">
                <a:solidFill>
                  <a:schemeClr val="tx1"/>
                </a:solidFill>
                <a:effectLst/>
                <a:latin typeface="Courier New" panose="02070309020205020404" pitchFamily="49" charset="0"/>
              </a:rPr>
              <a:t> contiene las etiquetas correspondientes al 40% de los datos de prueba.</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panose="020B0604020202020204" pitchFamily="34" charset="0"/>
              </a:rPr>
              <a:t>Predicciones</a:t>
            </a:r>
            <a:r>
              <a:rPr kumimoji="0" lang="en-US" altLang="en-US" sz="1400" b="1" i="0" u="none" strike="noStrike" cap="none" normalizeH="0" baseline="0" dirty="0">
                <a:ln>
                  <a:noFill/>
                </a:ln>
                <a:solidFill>
                  <a:schemeClr val="tx1"/>
                </a:solidFill>
                <a:effectLst/>
                <a:latin typeface="Arial" panose="020B0604020202020204" pitchFamily="34" charset="0"/>
              </a:rPr>
              <a:t> y </a:t>
            </a:r>
            <a:r>
              <a:rPr kumimoji="0" lang="en-US" altLang="en-US" sz="1400" b="1" i="0" u="none" strike="noStrike" cap="none" normalizeH="0" baseline="0" dirty="0" err="1">
                <a:ln>
                  <a:noFill/>
                </a:ln>
                <a:solidFill>
                  <a:schemeClr val="tx1"/>
                </a:solidFill>
                <a:effectLst/>
                <a:latin typeface="Arial" panose="020B0604020202020204" pitchFamily="34" charset="0"/>
              </a:rPr>
              <a:t>métricas</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Realizar</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predicciones</a:t>
            </a:r>
            <a:r>
              <a:rPr kumimoji="0" lang="en-US" altLang="en-US" sz="1400" b="0" i="0" u="none" strike="noStrike" cap="none" normalizeH="0" baseline="0" dirty="0">
                <a:ln>
                  <a:noFill/>
                </a:ln>
                <a:solidFill>
                  <a:schemeClr val="tx1"/>
                </a:solidFill>
                <a:effectLst/>
                <a:latin typeface="Arial" panose="020B0604020202020204" pitchFamily="34" charset="0"/>
              </a:rPr>
              <a:t> y </a:t>
            </a:r>
            <a:r>
              <a:rPr kumimoji="0" lang="en-US" altLang="en-US" sz="1400" b="0" i="0" u="none" strike="noStrike" cap="none" normalizeH="0" baseline="0" dirty="0" err="1">
                <a:ln>
                  <a:noFill/>
                </a:ln>
                <a:solidFill>
                  <a:schemeClr val="tx1"/>
                </a:solidFill>
                <a:effectLst/>
                <a:latin typeface="Arial" panose="020B0604020202020204" pitchFamily="34" charset="0"/>
              </a:rPr>
              <a:t>calcular</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métricas</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como</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precisión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sensibilidad</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especificidad</a:t>
            </a:r>
            <a:r>
              <a:rPr kumimoji="0" lang="en-US" altLang="en-US" sz="1400" b="0" i="0" u="none" strike="noStrike" cap="none" normalizeH="0" baseline="0" dirty="0">
                <a:ln>
                  <a:noFill/>
                </a:ln>
                <a:solidFill>
                  <a:schemeClr val="tx1"/>
                </a:solidFill>
                <a:effectLst/>
                <a:latin typeface="Arial" panose="020B0604020202020204" pitchFamily="34" charset="0"/>
              </a:rPr>
              <a:t> y </a:t>
            </a:r>
            <a:r>
              <a:rPr kumimoji="0" lang="en-US" altLang="en-US" sz="1400" b="0" i="0" u="none" strike="noStrike" cap="none" normalizeH="0" baseline="0" dirty="0" err="1">
                <a:ln>
                  <a:noFill/>
                </a:ln>
                <a:solidFill>
                  <a:schemeClr val="tx1"/>
                </a:solidFill>
                <a:effectLst/>
                <a:latin typeface="Arial" panose="020B0604020202020204" pitchFamily="34" charset="0"/>
              </a:rPr>
              <a:t>precisión</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lang="en-US" altLang="en-US" sz="1400" dirty="0" err="1">
                <a:solidFill>
                  <a:schemeClr val="tx1"/>
                </a:solidFill>
                <a:latin typeface="Arial" panose="020B0604020202020204" pitchFamily="34" charset="0"/>
              </a:rPr>
              <a:t>Mostrar</a:t>
            </a:r>
            <a:r>
              <a:rPr lang="en-US" altLang="en-US" sz="1400" dirty="0">
                <a:solidFill>
                  <a:schemeClr val="tx1"/>
                </a:solidFill>
                <a:latin typeface="Arial" panose="020B0604020202020204" pitchFamily="34" charset="0"/>
              </a:rPr>
              <a:t> la </a:t>
            </a:r>
            <a:r>
              <a:rPr lang="en-US" altLang="en-US" sz="1400" dirty="0" err="1">
                <a:solidFill>
                  <a:schemeClr val="tx1"/>
                </a:solidFill>
                <a:latin typeface="Arial" panose="020B0604020202020204" pitchFamily="34" charset="0"/>
              </a:rPr>
              <a:t>matriz</a:t>
            </a:r>
            <a:r>
              <a:rPr lang="en-US" altLang="en-US" sz="1400" dirty="0">
                <a:solidFill>
                  <a:schemeClr val="tx1"/>
                </a:solidFill>
                <a:latin typeface="Arial" panose="020B0604020202020204" pitchFamily="34" charset="0"/>
              </a:rPr>
              <a:t> de </a:t>
            </a:r>
            <a:r>
              <a:rPr lang="en-US" altLang="en-US" sz="1400" dirty="0" err="1">
                <a:solidFill>
                  <a:schemeClr val="tx1"/>
                </a:solidFill>
                <a:latin typeface="Arial" panose="020B0604020202020204" pitchFamily="34" charset="0"/>
              </a:rPr>
              <a:t>confusión</a:t>
            </a:r>
            <a:r>
              <a:rPr lang="en-US" altLang="en-US" sz="1400" dirty="0">
                <a:solidFill>
                  <a:schemeClr val="tx1"/>
                </a:solidFill>
                <a:latin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Char char="•"/>
              <a:tabLst/>
            </a:pPr>
            <a:r>
              <a:rPr lang="en-US" sz="1400" b="0" i="0" dirty="0">
                <a:solidFill>
                  <a:schemeClr val="tx1"/>
                </a:solidFill>
                <a:effectLst/>
                <a:latin typeface="Courier New" panose="02070309020205020404" pitchFamily="49" charset="0"/>
              </a:rPr>
              <a:t>[[139 5] [ 12 72]]</a:t>
            </a:r>
          </a:p>
          <a:p>
            <a:pPr marL="0" indent="0" algn="just" eaLnBrk="0" fontAlgn="base" hangingPunct="0">
              <a:lnSpc>
                <a:spcPct val="100000"/>
              </a:lnSpc>
              <a:spcBef>
                <a:spcPct val="0"/>
              </a:spcBef>
              <a:spcAft>
                <a:spcPct val="0"/>
              </a:spcAft>
              <a:buClrTx/>
              <a:buSzTx/>
              <a:buFontTx/>
              <a:buChar char="•"/>
            </a:pPr>
            <a:r>
              <a:rPr lang="es-ES" sz="1400" dirty="0">
                <a:solidFill>
                  <a:schemeClr val="tx1"/>
                </a:solidFill>
                <a:latin typeface="Arial" panose="020B0604020202020204" pitchFamily="34" charset="0"/>
              </a:rPr>
              <a:t>Calcular las métricas de rendimiento utilizando la matriz de confusión.</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BBAD3420-63F4-ECE4-B419-908C7D35D97F}"/>
              </a:ext>
            </a:extLst>
          </p:cNvPr>
          <p:cNvSpPr>
            <a:spLocks noChangeArrowheads="1"/>
          </p:cNvSpPr>
          <p:nvPr/>
        </p:nvSpPr>
        <p:spPr bwMode="auto">
          <a:xfrm rot="10800000" flipV="1">
            <a:off x="6096000" y="1190447"/>
            <a:ext cx="5344160" cy="3970318"/>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Predecir</a:t>
            </a:r>
            <a:r>
              <a:rPr kumimoji="0" lang="en-US" altLang="en-US" b="1" i="0" u="none" strike="noStrike" cap="none" normalizeH="0" baseline="0" dirty="0">
                <a:ln>
                  <a:noFill/>
                </a:ln>
                <a:solidFill>
                  <a:schemeClr val="tx1"/>
                </a:solidFill>
                <a:effectLst/>
                <a:latin typeface="Arial" panose="020B0604020202020204" pitchFamily="34" charset="0"/>
              </a:rPr>
              <a:t> la </a:t>
            </a:r>
            <a:r>
              <a:rPr kumimoji="0" lang="en-US" altLang="en-US" b="1" i="0" u="none" strike="noStrike" cap="none" normalizeH="0" baseline="0" dirty="0" err="1">
                <a:ln>
                  <a:noFill/>
                </a:ln>
                <a:solidFill>
                  <a:schemeClr val="tx1"/>
                </a:solidFill>
                <a:effectLst/>
                <a:latin typeface="Arial" panose="020B0604020202020204" pitchFamily="34" charset="0"/>
              </a:rPr>
              <a:t>probabilidad</a:t>
            </a:r>
            <a:r>
              <a:rPr kumimoji="0" lang="en-US" altLang="en-US" b="1" i="0" u="none" strike="noStrike" cap="none" normalizeH="0" baseline="0" dirty="0">
                <a:ln>
                  <a:noFill/>
                </a:ln>
                <a:solidFill>
                  <a:schemeClr val="tx1"/>
                </a:solidFill>
                <a:effectLst/>
                <a:latin typeface="Arial" panose="020B0604020202020204" pitchFamily="34" charset="0"/>
              </a:rPr>
              <a:t> de </a:t>
            </a:r>
            <a:r>
              <a:rPr kumimoji="0" lang="en-US" altLang="en-US" b="1" i="0" u="none" strike="noStrike" cap="none" normalizeH="0" baseline="0" dirty="0" err="1">
                <a:ln>
                  <a:noFill/>
                </a:ln>
                <a:solidFill>
                  <a:schemeClr val="tx1"/>
                </a:solidFill>
                <a:effectLst/>
                <a:latin typeface="Arial" panose="020B0604020202020204" pitchFamily="34" charset="0"/>
              </a:rPr>
              <a:t>clase</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positiva</a:t>
            </a:r>
            <a:r>
              <a:rPr kumimoji="0" lang="en-US" altLang="en-US" b="1" i="0" u="none" strike="noStrike" cap="none" normalizeH="0" baseline="0" dirty="0">
                <a:ln>
                  <a:noFill/>
                </a:ln>
                <a:solidFill>
                  <a:schemeClr val="tx1"/>
                </a:solidFill>
                <a:effectLst/>
                <a:latin typeface="Arial" panose="020B0604020202020204" pitchFamily="34" charset="0"/>
              </a:rPr>
              <a:t> (Y=1):</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Usa </a:t>
            </a:r>
            <a:r>
              <a:rPr kumimoji="0" lang="en-US" altLang="en-US" b="0" i="0" u="none" strike="noStrike" cap="none" normalizeH="0" baseline="0" dirty="0" err="1">
                <a:ln>
                  <a:noFill/>
                </a:ln>
                <a:solidFill>
                  <a:schemeClr val="tx1"/>
                </a:solidFill>
                <a:effectLst/>
                <a:latin typeface="Arial Unicode MS" panose="020B0604020202020204" pitchFamily="34" charset="-128"/>
              </a:rPr>
              <a:t>LL.predict_proba</a:t>
            </a:r>
            <a:r>
              <a:rPr kumimoji="0" lang="en-US" altLang="en-US" b="0" i="0" u="none" strike="noStrike" cap="none" normalizeH="0" baseline="0" dirty="0">
                <a:ln>
                  <a:noFill/>
                </a:ln>
                <a:solidFill>
                  <a:schemeClr val="tx1"/>
                </a:solidFill>
                <a:effectLst/>
                <a:latin typeface="Arial Unicode MS" panose="020B0604020202020204" pitchFamily="34" charset="-128"/>
              </a:rPr>
              <a:t>(</a:t>
            </a:r>
            <a:r>
              <a:rPr kumimoji="0" lang="en-US" altLang="en-US" b="0" i="0" u="none" strike="noStrike" cap="none" normalizeH="0" baseline="0" dirty="0" err="1">
                <a:ln>
                  <a:noFill/>
                </a:ln>
                <a:solidFill>
                  <a:schemeClr val="tx1"/>
                </a:solidFill>
                <a:effectLst/>
                <a:latin typeface="Arial Unicode MS" panose="020B0604020202020204" pitchFamily="34" charset="-128"/>
              </a:rPr>
              <a:t>X_test</a:t>
            </a:r>
            <a:r>
              <a:rPr kumimoji="0" lang="en-US" altLang="en-US" b="0" i="0" u="none" strike="noStrike" cap="none" normalizeH="0" baseline="0" dirty="0">
                <a:ln>
                  <a:noFill/>
                </a:ln>
                <a:solidFill>
                  <a:schemeClr val="tx1"/>
                </a:solidFill>
                <a:effectLst/>
                <a:latin typeface="Arial Unicode MS" panose="020B0604020202020204" pitchFamily="34" charset="-128"/>
              </a:rPr>
              <a:t>)</a:t>
            </a:r>
            <a:r>
              <a:rPr kumimoji="0" lang="en-US" altLang="en-US" b="0" i="0" u="none" strike="noStrike" cap="none" normalizeH="0" baseline="0" dirty="0">
                <a:ln>
                  <a:noFill/>
                </a:ln>
                <a:solidFill>
                  <a:schemeClr val="tx1"/>
                </a:solidFill>
                <a:effectLst/>
              </a:rPr>
              <a:t> para </a:t>
            </a:r>
            <a:r>
              <a:rPr kumimoji="0" lang="en-US" altLang="en-US" b="0" i="0" u="none" strike="noStrike" cap="none" normalizeH="0" baseline="0" dirty="0" err="1">
                <a:ln>
                  <a:noFill/>
                </a:ln>
                <a:solidFill>
                  <a:schemeClr val="tx1"/>
                </a:solidFill>
                <a:effectLst/>
              </a:rPr>
              <a:t>obtener</a:t>
            </a:r>
            <a:r>
              <a:rPr kumimoji="0" lang="en-US" altLang="en-US" b="0" i="0" u="none" strike="noStrike" cap="none" normalizeH="0" baseline="0" dirty="0">
                <a:ln>
                  <a:noFill/>
                </a:ln>
                <a:solidFill>
                  <a:schemeClr val="tx1"/>
                </a:solidFill>
                <a:effectLst/>
              </a:rPr>
              <a:t> las </a:t>
            </a:r>
            <a:r>
              <a:rPr kumimoji="0" lang="en-US" altLang="en-US" b="0" i="0" u="none" strike="noStrike" cap="none" normalizeH="0" baseline="0" dirty="0" err="1">
                <a:ln>
                  <a:noFill/>
                </a:ln>
                <a:solidFill>
                  <a:schemeClr val="tx1"/>
                </a:solidFill>
                <a:effectLst/>
              </a:rPr>
              <a:t>probabilidades</a:t>
            </a:r>
            <a:r>
              <a:rPr kumimoji="0" lang="en-US" altLang="en-US" b="0" i="0" u="none" strike="noStrike" cap="none" normalizeH="0" baseline="0" dirty="0">
                <a:ln>
                  <a:noFill/>
                </a:ln>
                <a:solidFill>
                  <a:schemeClr val="tx1"/>
                </a:solidFill>
                <a:effectLst/>
              </a:rPr>
              <a:t> de </a:t>
            </a:r>
            <a:r>
              <a:rPr kumimoji="0" lang="en-US" altLang="en-US" b="0" i="0" u="none" strike="noStrike" cap="none" normalizeH="0" baseline="0" dirty="0" err="1">
                <a:ln>
                  <a:noFill/>
                </a:ln>
                <a:solidFill>
                  <a:schemeClr val="tx1"/>
                </a:solidFill>
                <a:effectLst/>
              </a:rPr>
              <a:t>pertenecer</a:t>
            </a:r>
            <a:r>
              <a:rPr kumimoji="0" lang="en-US" altLang="en-US" b="0" i="0" u="none" strike="noStrike" cap="none" normalizeH="0" baseline="0" dirty="0">
                <a:ln>
                  <a:noFill/>
                </a:ln>
                <a:solidFill>
                  <a:schemeClr val="tx1"/>
                </a:solidFill>
                <a:effectLst/>
              </a:rPr>
              <a:t> a </a:t>
            </a:r>
            <a:r>
              <a:rPr kumimoji="0" lang="en-US" altLang="en-US" b="0" i="0" u="none" strike="noStrike" cap="none" normalizeH="0" baseline="0" dirty="0" err="1">
                <a:ln>
                  <a:noFill/>
                </a:ln>
                <a:solidFill>
                  <a:schemeClr val="tx1"/>
                </a:solidFill>
                <a:effectLst/>
              </a:rPr>
              <a:t>cada</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rPr>
              <a:t>clase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Arial" panose="020B0604020202020204" pitchFamily="34" charset="0"/>
              </a:rPr>
              <a:t>Selecciona</a:t>
            </a:r>
            <a:r>
              <a:rPr kumimoji="0" lang="en-US" altLang="en-US" b="0" i="0" u="none" strike="noStrike" cap="none" normalizeH="0" baseline="0" dirty="0">
                <a:ln>
                  <a:noFill/>
                </a:ln>
                <a:solidFill>
                  <a:schemeClr val="tx1"/>
                </a:solidFill>
                <a:effectLst/>
                <a:latin typeface="Arial" panose="020B0604020202020204" pitchFamily="34" charset="0"/>
              </a:rPr>
              <a:t> la </a:t>
            </a:r>
            <a:r>
              <a:rPr kumimoji="0" lang="en-US" altLang="en-US" b="0" i="0" u="none" strike="noStrike" cap="none" normalizeH="0" baseline="0" dirty="0" err="1">
                <a:ln>
                  <a:noFill/>
                </a:ln>
                <a:solidFill>
                  <a:schemeClr val="tx1"/>
                </a:solidFill>
                <a:effectLst/>
                <a:latin typeface="Arial" panose="020B0604020202020204" pitchFamily="34" charset="0"/>
              </a:rPr>
              <a:t>columna</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correspondiente</a:t>
            </a:r>
            <a:r>
              <a:rPr kumimoji="0" lang="en-US" altLang="en-US" b="0" i="0" u="none" strike="noStrike" cap="none" normalizeH="0" baseline="0" dirty="0">
                <a:ln>
                  <a:noFill/>
                </a:ln>
                <a:solidFill>
                  <a:schemeClr val="tx1"/>
                </a:solidFill>
                <a:effectLst/>
                <a:latin typeface="Arial" panose="020B0604020202020204" pitchFamily="34" charset="0"/>
              </a:rPr>
              <a:t> a la </a:t>
            </a:r>
            <a:r>
              <a:rPr kumimoji="0" lang="en-US" altLang="en-US" b="0" i="0" u="none" strike="noStrike" cap="none" normalizeH="0" baseline="0" dirty="0" err="1">
                <a:ln>
                  <a:noFill/>
                </a:ln>
                <a:solidFill>
                  <a:schemeClr val="tx1"/>
                </a:solidFill>
                <a:effectLst/>
                <a:latin typeface="Arial" panose="020B0604020202020204" pitchFamily="34" charset="0"/>
              </a:rPr>
              <a:t>clase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positiva</a:t>
            </a:r>
            <a:r>
              <a:rPr kumimoji="0" lang="en-US" altLang="en-US" b="0" i="0" u="none" strike="noStrike" cap="none" normalizeH="0" baseline="0" dirty="0">
                <a:ln>
                  <a:noFill/>
                </a:ln>
                <a:solidFill>
                  <a:schemeClr val="tx1"/>
                </a:solidFill>
                <a:effectLst/>
                <a:latin typeface="Arial" panose="020B0604020202020204" pitchFamily="34" charset="0"/>
              </a:rPr>
              <a:t> (Y=1).</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Definir</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el</a:t>
            </a:r>
            <a:r>
              <a:rPr kumimoji="0" lang="en-US" altLang="en-US" b="1" i="0" u="none" strike="noStrike" cap="none" normalizeH="0" baseline="0" dirty="0">
                <a:ln>
                  <a:noFill/>
                </a:ln>
                <a:solidFill>
                  <a:schemeClr val="tx1"/>
                </a:solidFill>
                <a:effectLst/>
                <a:latin typeface="Arial" panose="020B0604020202020204" pitchFamily="34" charset="0"/>
              </a:rPr>
              <a:t> umbral (cutoff):</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Arial" panose="020B0604020202020204" pitchFamily="34" charset="0"/>
              </a:rPr>
              <a:t>Establece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el</a:t>
            </a:r>
            <a:r>
              <a:rPr kumimoji="0" lang="en-US" altLang="en-US" b="0" i="0" u="none" strike="noStrike" cap="none" normalizeH="0" baseline="0" dirty="0">
                <a:ln>
                  <a:noFill/>
                </a:ln>
                <a:solidFill>
                  <a:schemeClr val="tx1"/>
                </a:solidFill>
                <a:effectLst/>
                <a:latin typeface="Arial" panose="020B0604020202020204" pitchFamily="34" charset="0"/>
              </a:rPr>
              <a:t> valor de </a:t>
            </a:r>
            <a:r>
              <a:rPr kumimoji="0" lang="en-US" altLang="en-US" b="0" i="0" u="none" strike="noStrike" cap="none" normalizeH="0" baseline="0" dirty="0">
                <a:ln>
                  <a:noFill/>
                </a:ln>
                <a:solidFill>
                  <a:schemeClr val="tx1"/>
                </a:solidFill>
                <a:effectLst/>
                <a:latin typeface="Arial Unicode MS" panose="020B0604020202020204" pitchFamily="34" charset="-128"/>
              </a:rPr>
              <a:t>cutoff</a:t>
            </a:r>
            <a:r>
              <a:rPr kumimoji="0" lang="en-US" altLang="en-US" b="0" i="0" u="none" strike="noStrike" cap="none" normalizeH="0" baseline="0" dirty="0">
                <a:ln>
                  <a:noFill/>
                </a:ln>
                <a:solidFill>
                  <a:schemeClr val="tx1"/>
                </a:solidFill>
                <a:effectLst/>
              </a:rPr>
              <a:t> entre 0 y 1 para </a:t>
            </a:r>
            <a:r>
              <a:rPr kumimoji="0" lang="en-US" altLang="en-US" b="0" i="0" u="none" strike="noStrike" cap="none" normalizeH="0" baseline="0" dirty="0" err="1">
                <a:ln>
                  <a:noFill/>
                </a:ln>
                <a:solidFill>
                  <a:schemeClr val="tx1"/>
                </a:solidFill>
                <a:effectLst/>
              </a:rPr>
              <a:t>determinar</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rPr>
              <a:t>el</a:t>
            </a:r>
            <a:r>
              <a:rPr kumimoji="0" lang="en-US" altLang="en-US" b="0" i="0" u="none" strike="noStrike" cap="none" normalizeH="0" baseline="0" dirty="0">
                <a:ln>
                  <a:noFill/>
                </a:ln>
                <a:solidFill>
                  <a:schemeClr val="tx1"/>
                </a:solidFill>
                <a:effectLst/>
              </a:rPr>
              <a:t> umbral a </a:t>
            </a:r>
            <a:r>
              <a:rPr kumimoji="0" lang="en-US" altLang="en-US" b="0" i="0" u="none" strike="noStrike" cap="none" normalizeH="0" baseline="0" dirty="0" err="1">
                <a:ln>
                  <a:noFill/>
                </a:ln>
                <a:solidFill>
                  <a:schemeClr val="tx1"/>
                </a:solidFill>
                <a:effectLst/>
              </a:rPr>
              <a:t>partir</a:t>
            </a:r>
            <a:r>
              <a:rPr kumimoji="0" lang="en-US" altLang="en-US" b="0" i="0" u="none" strike="noStrike" cap="none" normalizeH="0" baseline="0" dirty="0">
                <a:ln>
                  <a:noFill/>
                </a:ln>
                <a:solidFill>
                  <a:schemeClr val="tx1"/>
                </a:solidFill>
                <a:effectLst/>
              </a:rPr>
              <a:t> del </a:t>
            </a:r>
            <a:r>
              <a:rPr kumimoji="0" lang="en-US" altLang="en-US" b="0" i="0" u="none" strike="noStrike" cap="none" normalizeH="0" baseline="0" dirty="0" err="1">
                <a:ln>
                  <a:noFill/>
                </a:ln>
                <a:solidFill>
                  <a:schemeClr val="tx1"/>
                </a:solidFill>
                <a:effectLst/>
              </a:rPr>
              <a:t>cual</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rPr>
              <a:t>clasificas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rPr>
              <a:t>como</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rPr>
              <a:t>clase</a:t>
            </a:r>
            <a:r>
              <a:rPr kumimoji="0" lang="en-US" altLang="en-US" b="0" i="0" u="none" strike="noStrike" cap="none" normalizeH="0" baseline="0" dirty="0">
                <a:ln>
                  <a:noFill/>
                </a:ln>
                <a:solidFill>
                  <a:schemeClr val="tx1"/>
                </a:solidFill>
                <a:effectLst/>
              </a:rPr>
              <a:t> 1 (</a:t>
            </a:r>
            <a:r>
              <a:rPr kumimoji="0" lang="en-US" altLang="en-US" b="0" i="0" u="none" strike="noStrike" cap="none" normalizeH="0" baseline="0" dirty="0" err="1">
                <a:ln>
                  <a:noFill/>
                </a:ln>
                <a:solidFill>
                  <a:schemeClr val="tx1"/>
                </a:solidFill>
                <a:effectLst/>
              </a:rPr>
              <a:t>positiva</a:t>
            </a:r>
            <a:r>
              <a:rPr kumimoji="0" lang="en-US" altLang="en-US" b="0" i="0" u="none" strike="noStrike" cap="none" normalizeH="0" baseline="0" dirty="0">
                <a:ln>
                  <a:noFill/>
                </a:ln>
                <a:solidFill>
                  <a:schemeClr val="tx1"/>
                </a:solidFill>
                <a:effectLst/>
              </a:rPr>
              <a:t>) o </a:t>
            </a:r>
            <a:r>
              <a:rPr kumimoji="0" lang="en-US" altLang="en-US" b="0" i="0" u="none" strike="noStrike" cap="none" normalizeH="0" baseline="0" dirty="0" err="1">
                <a:ln>
                  <a:noFill/>
                </a:ln>
                <a:solidFill>
                  <a:schemeClr val="tx1"/>
                </a:solidFill>
                <a:effectLst/>
              </a:rPr>
              <a:t>clase</a:t>
            </a:r>
            <a:r>
              <a:rPr kumimoji="0" lang="en-US" altLang="en-US" b="0" i="0" u="none" strike="noStrike" cap="none" normalizeH="0" baseline="0" dirty="0">
                <a:ln>
                  <a:noFill/>
                </a:ln>
                <a:solidFill>
                  <a:schemeClr val="tx1"/>
                </a:solidFill>
                <a:effectLst/>
              </a:rPr>
              <a:t> 0 (</a:t>
            </a:r>
            <a:r>
              <a:rPr kumimoji="0" lang="en-US" altLang="en-US" b="0" i="0" u="none" strike="noStrike" cap="none" normalizeH="0" baseline="0" dirty="0" err="1">
                <a:ln>
                  <a:noFill/>
                </a:ln>
                <a:solidFill>
                  <a:schemeClr val="tx1"/>
                </a:solidFill>
                <a:effectLst/>
              </a:rPr>
              <a:t>negativa</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Predecir</a:t>
            </a:r>
            <a:r>
              <a:rPr kumimoji="0" lang="en-US" altLang="en-US" b="1" i="0" u="none" strike="noStrike" cap="none" normalizeH="0" baseline="0" dirty="0">
                <a:ln>
                  <a:noFill/>
                </a:ln>
                <a:solidFill>
                  <a:schemeClr val="tx1"/>
                </a:solidFill>
                <a:effectLst/>
                <a:latin typeface="Arial" panose="020B0604020202020204" pitchFamily="34" charset="0"/>
              </a:rPr>
              <a:t> las </a:t>
            </a:r>
            <a:r>
              <a:rPr kumimoji="0" lang="en-US" altLang="en-US" b="1" i="0" u="none" strike="noStrike" cap="none" normalizeH="0" baseline="0" dirty="0" err="1">
                <a:ln>
                  <a:noFill/>
                </a:ln>
                <a:solidFill>
                  <a:schemeClr val="tx1"/>
                </a:solidFill>
                <a:effectLst/>
                <a:latin typeface="Arial" panose="020B0604020202020204" pitchFamily="34" charset="0"/>
              </a:rPr>
              <a:t>clases</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según</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el</a:t>
            </a:r>
            <a:r>
              <a:rPr kumimoji="0" lang="en-US" altLang="en-US" b="1" i="0" u="none" strike="noStrike" cap="none" normalizeH="0" baseline="0" dirty="0">
                <a:ln>
                  <a:noFill/>
                </a:ln>
                <a:solidFill>
                  <a:schemeClr val="tx1"/>
                </a:solidFill>
                <a:effectLst/>
                <a:latin typeface="Arial" panose="020B0604020202020204" pitchFamily="34" charset="0"/>
              </a:rPr>
              <a:t> umbral (cutoff):</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Arial" panose="020B0604020202020204" pitchFamily="34" charset="0"/>
              </a:rPr>
              <a:t>Compara</a:t>
            </a:r>
            <a:r>
              <a:rPr kumimoji="0" lang="en-US" altLang="en-US" b="0" i="0" u="none" strike="noStrike" cap="none" normalizeH="0" baseline="0" dirty="0">
                <a:ln>
                  <a:noFill/>
                </a:ln>
                <a:solidFill>
                  <a:schemeClr val="tx1"/>
                </a:solidFill>
                <a:effectLst/>
                <a:latin typeface="Arial" panose="020B0604020202020204" pitchFamily="34" charset="0"/>
              </a:rPr>
              <a:t> las </a:t>
            </a:r>
            <a:r>
              <a:rPr kumimoji="0" lang="en-US" altLang="en-US" b="0" i="0" u="none" strike="noStrike" cap="none" normalizeH="0" baseline="0" dirty="0" err="1">
                <a:ln>
                  <a:noFill/>
                </a:ln>
                <a:solidFill>
                  <a:schemeClr val="tx1"/>
                </a:solidFill>
                <a:effectLst/>
                <a:latin typeface="Arial" panose="020B0604020202020204" pitchFamily="34" charset="0"/>
              </a:rPr>
              <a:t>probabilidades</a:t>
            </a:r>
            <a:r>
              <a:rPr kumimoji="0" lang="en-US" altLang="en-US" b="0" i="0" u="none" strike="noStrike" cap="none" normalizeH="0" baseline="0" dirty="0">
                <a:ln>
                  <a:noFill/>
                </a:ln>
                <a:solidFill>
                  <a:schemeClr val="tx1"/>
                </a:solidFill>
                <a:effectLst/>
                <a:latin typeface="Arial" panose="020B0604020202020204" pitchFamily="34" charset="0"/>
              </a:rPr>
              <a:t> de </a:t>
            </a:r>
            <a:r>
              <a:rPr kumimoji="0" lang="en-US" altLang="en-US" b="0" i="0" u="none" strike="noStrike" cap="none" normalizeH="0" baseline="0" dirty="0" err="1">
                <a:ln>
                  <a:noFill/>
                </a:ln>
                <a:solidFill>
                  <a:schemeClr val="tx1"/>
                </a:solidFill>
                <a:effectLst/>
                <a:latin typeface="Arial" panose="020B0604020202020204" pitchFamily="34" charset="0"/>
              </a:rPr>
              <a:t>clase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positiva</a:t>
            </a:r>
            <a:r>
              <a:rPr kumimoji="0" lang="en-US" altLang="en-US" b="0" i="0" u="none" strike="noStrike" cap="none" normalizeH="0" baseline="0" dirty="0">
                <a:ln>
                  <a:noFill/>
                </a:ln>
                <a:solidFill>
                  <a:schemeClr val="tx1"/>
                </a:solidFill>
                <a:effectLst/>
                <a:latin typeface="Arial" panose="020B0604020202020204" pitchFamily="34" charset="0"/>
              </a:rPr>
              <a:t> con </a:t>
            </a:r>
            <a:r>
              <a:rPr kumimoji="0" lang="en-US" altLang="en-US" b="0" i="0" u="none" strike="noStrike" cap="none" normalizeH="0" baseline="0" dirty="0" err="1">
                <a:ln>
                  <a:noFill/>
                </a:ln>
                <a:solidFill>
                  <a:schemeClr val="tx1"/>
                </a:solidFill>
                <a:effectLst/>
                <a:latin typeface="Arial" panose="020B0604020202020204" pitchFamily="34" charset="0"/>
              </a:rPr>
              <a:t>el</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cutoff</a:t>
            </a:r>
            <a:r>
              <a:rPr kumimoji="0" lang="en-US" altLang="en-US" b="0" i="0" u="none" strike="noStrike" cap="none" normalizeH="0" baseline="0" dirty="0">
                <a:ln>
                  <a:noFill/>
                </a:ln>
                <a:solidFill>
                  <a:schemeClr val="tx1"/>
                </a:solidFill>
                <a:effectLst/>
              </a:rPr>
              <a:t> y </a:t>
            </a:r>
            <a:r>
              <a:rPr kumimoji="0" lang="en-US" altLang="en-US" b="0" i="0" u="none" strike="noStrike" cap="none" normalizeH="0" baseline="0" dirty="0" err="1">
                <a:ln>
                  <a:noFill/>
                </a:ln>
                <a:solidFill>
                  <a:schemeClr val="tx1"/>
                </a:solidFill>
                <a:effectLst/>
              </a:rPr>
              <a:t>asigna</a:t>
            </a:r>
            <a:r>
              <a:rPr kumimoji="0" lang="en-US" altLang="en-US" b="0" i="0" u="none" strike="noStrike" cap="none" normalizeH="0" baseline="0" dirty="0">
                <a:ln>
                  <a:noFill/>
                </a:ln>
                <a:solidFill>
                  <a:schemeClr val="tx1"/>
                </a:solidFill>
                <a:effectLst/>
              </a:rPr>
              <a:t> 1 o 0 (</a:t>
            </a:r>
            <a:r>
              <a:rPr kumimoji="0" lang="en-US" altLang="en-US" b="0" i="0" u="none" strike="noStrike" cap="none" normalizeH="0" baseline="0" dirty="0" err="1">
                <a:ln>
                  <a:noFill/>
                </a:ln>
                <a:solidFill>
                  <a:schemeClr val="tx1"/>
                </a:solidFill>
                <a:effectLst/>
              </a:rPr>
              <a:t>clase</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rPr>
              <a:t>positiva</a:t>
            </a:r>
            <a:r>
              <a:rPr kumimoji="0" lang="en-US" altLang="en-US" b="0" i="0" u="none" strike="noStrike" cap="none" normalizeH="0" baseline="0" dirty="0">
                <a:ln>
                  <a:noFill/>
                </a:ln>
                <a:solidFill>
                  <a:schemeClr val="tx1"/>
                </a:solidFill>
                <a:effectLst/>
              </a:rPr>
              <a:t> o </a:t>
            </a:r>
            <a:r>
              <a:rPr kumimoji="0" lang="en-US" altLang="en-US" b="0" i="0" u="none" strike="noStrike" cap="none" normalizeH="0" baseline="0" dirty="0" err="1">
                <a:ln>
                  <a:noFill/>
                </a:ln>
                <a:solidFill>
                  <a:schemeClr val="tx1"/>
                </a:solidFill>
                <a:effectLst/>
              </a:rPr>
              <a:t>negativa</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Calcular</a:t>
            </a:r>
            <a:r>
              <a:rPr kumimoji="0" lang="en-US" altLang="en-US" b="1" i="0" u="none" strike="noStrike" cap="none" normalizeH="0" baseline="0" dirty="0">
                <a:ln>
                  <a:noFill/>
                </a:ln>
                <a:solidFill>
                  <a:schemeClr val="tx1"/>
                </a:solidFill>
                <a:effectLst/>
                <a:latin typeface="Arial" panose="020B0604020202020204" pitchFamily="34" charset="0"/>
              </a:rPr>
              <a:t> la </a:t>
            </a:r>
            <a:r>
              <a:rPr kumimoji="0" lang="en-US" altLang="en-US" b="1" i="0" u="none" strike="noStrike" cap="none" normalizeH="0" baseline="0" dirty="0" err="1">
                <a:ln>
                  <a:noFill/>
                </a:ln>
                <a:solidFill>
                  <a:schemeClr val="tx1"/>
                </a:solidFill>
                <a:effectLst/>
                <a:latin typeface="Arial" panose="020B0604020202020204" pitchFamily="34" charset="0"/>
              </a:rPr>
              <a:t>matriz</a:t>
            </a:r>
            <a:r>
              <a:rPr kumimoji="0" lang="en-US" altLang="en-US" b="1" i="0" u="none" strike="noStrike" cap="none" normalizeH="0" baseline="0" dirty="0">
                <a:ln>
                  <a:noFill/>
                </a:ln>
                <a:solidFill>
                  <a:schemeClr val="tx1"/>
                </a:solidFill>
                <a:effectLst/>
                <a:latin typeface="Arial" panose="020B0604020202020204" pitchFamily="34" charset="0"/>
              </a:rPr>
              <a:t> de </a:t>
            </a:r>
            <a:r>
              <a:rPr kumimoji="0" lang="en-US" altLang="en-US" b="1" i="0" u="none" strike="noStrike" cap="none" normalizeH="0" baseline="0" dirty="0" err="1">
                <a:ln>
                  <a:noFill/>
                </a:ln>
                <a:solidFill>
                  <a:schemeClr val="tx1"/>
                </a:solidFill>
                <a:effectLst/>
                <a:latin typeface="Arial" panose="020B0604020202020204" pitchFamily="34" charset="0"/>
              </a:rPr>
              <a:t>confusión</a:t>
            </a:r>
            <a:r>
              <a:rPr kumimoji="0" lang="en-US" altLang="en-US" b="1"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Usa </a:t>
            </a:r>
            <a:r>
              <a:rPr kumimoji="0" lang="en-US" altLang="en-US" b="0" i="0" u="none" strike="noStrike" cap="none" normalizeH="0" baseline="0" dirty="0" err="1">
                <a:ln>
                  <a:noFill/>
                </a:ln>
                <a:solidFill>
                  <a:schemeClr val="tx1"/>
                </a:solidFill>
                <a:effectLst/>
                <a:latin typeface="Arial Unicode MS" panose="020B0604020202020204" pitchFamily="34" charset="-128"/>
              </a:rPr>
              <a:t>metrics.confusion_matrix</a:t>
            </a:r>
            <a:r>
              <a:rPr kumimoji="0" lang="en-US" altLang="en-US" b="0" i="0" u="none" strike="noStrike" cap="none" normalizeH="0" baseline="0" dirty="0">
                <a:ln>
                  <a:noFill/>
                </a:ln>
                <a:solidFill>
                  <a:schemeClr val="tx1"/>
                </a:solidFill>
                <a:effectLst/>
                <a:latin typeface="Arial Unicode MS" panose="020B0604020202020204" pitchFamily="34" charset="-128"/>
              </a:rPr>
              <a:t>()</a:t>
            </a:r>
            <a:r>
              <a:rPr kumimoji="0" lang="en-US" altLang="en-US" b="0" i="0" u="none" strike="noStrike" cap="none" normalizeH="0" baseline="0" dirty="0">
                <a:ln>
                  <a:noFill/>
                </a:ln>
                <a:solidFill>
                  <a:schemeClr val="tx1"/>
                </a:solidFill>
                <a:effectLst/>
              </a:rPr>
              <a:t> para </a:t>
            </a:r>
            <a:r>
              <a:rPr kumimoji="0" lang="en-US" altLang="en-US" b="0" i="0" u="none" strike="noStrike" cap="none" normalizeH="0" baseline="0" dirty="0" err="1">
                <a:ln>
                  <a:noFill/>
                </a:ln>
                <a:solidFill>
                  <a:schemeClr val="tx1"/>
                </a:solidFill>
                <a:effectLst/>
              </a:rPr>
              <a:t>comparar</a:t>
            </a:r>
            <a:r>
              <a:rPr kumimoji="0" lang="en-US" altLang="en-US" b="0" i="0" u="none" strike="noStrike" cap="none" normalizeH="0" baseline="0" dirty="0">
                <a:ln>
                  <a:noFill/>
                </a:ln>
                <a:solidFill>
                  <a:schemeClr val="tx1"/>
                </a:solidFill>
                <a:effectLst/>
              </a:rPr>
              <a:t> las </a:t>
            </a:r>
            <a:r>
              <a:rPr kumimoji="0" lang="en-US" altLang="en-US" b="0" i="0" u="none" strike="noStrike" cap="none" normalizeH="0" baseline="0" dirty="0" err="1">
                <a:ln>
                  <a:noFill/>
                </a:ln>
                <a:solidFill>
                  <a:schemeClr val="tx1"/>
                </a:solidFill>
                <a:effectLst/>
              </a:rPr>
              <a:t>predicciones</a:t>
            </a:r>
            <a:r>
              <a:rPr kumimoji="0" lang="en-US" altLang="en-US" b="0" i="0" u="none" strike="noStrike" cap="none" normalizeH="0" baseline="0" dirty="0">
                <a:ln>
                  <a:noFill/>
                </a:ln>
                <a:solidFill>
                  <a:schemeClr val="tx1"/>
                </a:solidFill>
                <a:effectLst/>
              </a:rPr>
              <a:t> con las </a:t>
            </a:r>
            <a:r>
              <a:rPr kumimoji="0" lang="en-US" altLang="en-US" b="0" i="0" u="none" strike="noStrike" cap="none" normalizeH="0" baseline="0" dirty="0" err="1">
                <a:ln>
                  <a:noFill/>
                </a:ln>
                <a:solidFill>
                  <a:schemeClr val="tx1"/>
                </a:solidFill>
                <a:effectLst/>
              </a:rPr>
              <a:t>verdaderas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rPr>
              <a:t>etiquetas</a:t>
            </a:r>
            <a:r>
              <a:rPr kumimoji="0" lang="en-US" altLang="en-US" b="0" i="0" u="none" strike="noStrike" cap="none" normalizeH="0" baseline="0" dirty="0">
                <a:ln>
                  <a:noFill/>
                </a:ln>
                <a:solidFill>
                  <a:schemeClr val="tx1"/>
                </a:solidFill>
                <a:effectLst/>
              </a:rPr>
              <a:t> del conjunto de </a:t>
            </a:r>
            <a:r>
              <a:rPr kumimoji="0" lang="en-US" altLang="en-US" b="0" i="0" u="none" strike="noStrike" cap="none" normalizeH="0" baseline="0" dirty="0" err="1">
                <a:ln>
                  <a:noFill/>
                </a:ln>
                <a:solidFill>
                  <a:schemeClr val="tx1"/>
                </a:solidFill>
                <a:effectLst/>
              </a:rPr>
              <a:t>prueba</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latin typeface="Arial Unicode MS" panose="020B0604020202020204" pitchFamily="34" charset="-128"/>
              </a:rPr>
              <a:t>Y_test</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Imprimir</a:t>
            </a:r>
            <a:r>
              <a:rPr kumimoji="0" lang="en-US" altLang="en-US" b="1" i="0" u="none" strike="noStrike" cap="none" normalizeH="0" baseline="0" dirty="0">
                <a:ln>
                  <a:noFill/>
                </a:ln>
                <a:solidFill>
                  <a:schemeClr val="tx1"/>
                </a:solidFill>
                <a:effectLst/>
                <a:latin typeface="Arial" panose="020B0604020202020204" pitchFamily="34" charset="0"/>
              </a:rPr>
              <a:t> la </a:t>
            </a:r>
            <a:r>
              <a:rPr kumimoji="0" lang="en-US" altLang="en-US" b="1" i="0" u="none" strike="noStrike" cap="none" normalizeH="0" baseline="0" dirty="0" err="1">
                <a:ln>
                  <a:noFill/>
                </a:ln>
                <a:solidFill>
                  <a:schemeClr val="tx1"/>
                </a:solidFill>
                <a:effectLst/>
                <a:latin typeface="Arial" panose="020B0604020202020204" pitchFamily="34" charset="0"/>
              </a:rPr>
              <a:t>matriz</a:t>
            </a:r>
            <a:r>
              <a:rPr kumimoji="0" lang="en-US" altLang="en-US" b="1" i="0" u="none" strike="noStrike" cap="none" normalizeH="0" baseline="0" dirty="0">
                <a:ln>
                  <a:noFill/>
                </a:ln>
                <a:solidFill>
                  <a:schemeClr val="tx1"/>
                </a:solidFill>
                <a:effectLst/>
                <a:latin typeface="Arial" panose="020B0604020202020204" pitchFamily="34" charset="0"/>
              </a:rPr>
              <a:t> de </a:t>
            </a:r>
            <a:r>
              <a:rPr kumimoji="0" lang="en-US" altLang="en-US" b="1" i="0" u="none" strike="noStrike" cap="none" normalizeH="0" baseline="0" dirty="0" err="1">
                <a:ln>
                  <a:noFill/>
                </a:ln>
                <a:solidFill>
                  <a:schemeClr val="tx1"/>
                </a:solidFill>
                <a:effectLst/>
                <a:latin typeface="Arial" panose="020B0604020202020204" pitchFamily="34" charset="0"/>
              </a:rPr>
              <a:t>confusión</a:t>
            </a:r>
            <a:r>
              <a:rPr kumimoji="0" lang="en-US" altLang="en-US" b="1"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Arial" panose="020B0604020202020204" pitchFamily="34" charset="0"/>
              </a:rPr>
              <a:t>Muestra</a:t>
            </a:r>
            <a:r>
              <a:rPr kumimoji="0" lang="en-US" altLang="en-US" b="0" i="0" u="none" strike="noStrike" cap="none" normalizeH="0" baseline="0" dirty="0">
                <a:ln>
                  <a:noFill/>
                </a:ln>
                <a:solidFill>
                  <a:schemeClr val="tx1"/>
                </a:solidFill>
                <a:effectLst/>
                <a:latin typeface="Arial" panose="020B0604020202020204" pitchFamily="34" charset="0"/>
              </a:rPr>
              <a:t> la </a:t>
            </a:r>
            <a:r>
              <a:rPr kumimoji="0" lang="en-US" altLang="en-US" b="0" i="0" u="none" strike="noStrike" cap="none" normalizeH="0" baseline="0" dirty="0" err="1">
                <a:ln>
                  <a:noFill/>
                </a:ln>
                <a:solidFill>
                  <a:schemeClr val="tx1"/>
                </a:solidFill>
                <a:effectLst/>
                <a:latin typeface="Arial" panose="020B0604020202020204" pitchFamily="34" charset="0"/>
              </a:rPr>
              <a:t>matriz</a:t>
            </a:r>
            <a:r>
              <a:rPr kumimoji="0" lang="en-US" altLang="en-US" b="0" i="0" u="none" strike="noStrike" cap="none" normalizeH="0" baseline="0" dirty="0">
                <a:ln>
                  <a:noFill/>
                </a:ln>
                <a:solidFill>
                  <a:schemeClr val="tx1"/>
                </a:solidFill>
                <a:effectLst/>
                <a:latin typeface="Arial" panose="020B0604020202020204" pitchFamily="34" charset="0"/>
              </a:rPr>
              <a:t> de </a:t>
            </a:r>
            <a:r>
              <a:rPr kumimoji="0" lang="en-US" altLang="en-US" b="0" i="0" u="none" strike="noStrike" cap="none" normalizeH="0" baseline="0" dirty="0" err="1">
                <a:ln>
                  <a:noFill/>
                </a:ln>
                <a:solidFill>
                  <a:schemeClr val="tx1"/>
                </a:solidFill>
                <a:effectLst/>
                <a:latin typeface="Arial" panose="020B0604020202020204" pitchFamily="34" charset="0"/>
              </a:rPr>
              <a:t>confusión</a:t>
            </a:r>
            <a:r>
              <a:rPr kumimoji="0" lang="en-US" altLang="en-US" b="0" i="0" u="none" strike="noStrike" cap="none" normalizeH="0" baseline="0" dirty="0">
                <a:ln>
                  <a:noFill/>
                </a:ln>
                <a:solidFill>
                  <a:schemeClr val="tx1"/>
                </a:solidFill>
                <a:effectLst/>
                <a:latin typeface="Arial" panose="020B0604020202020204" pitchFamily="34" charset="0"/>
              </a:rPr>
              <a:t> para </a:t>
            </a:r>
            <a:r>
              <a:rPr kumimoji="0" lang="en-US" altLang="en-US" b="0" i="0" u="none" strike="noStrike" cap="none" normalizeH="0" baseline="0" dirty="0" err="1">
                <a:ln>
                  <a:noFill/>
                </a:ln>
                <a:solidFill>
                  <a:schemeClr val="tx1"/>
                </a:solidFill>
                <a:effectLst/>
                <a:latin typeface="Arial" panose="020B0604020202020204" pitchFamily="34" charset="0"/>
              </a:rPr>
              <a:t>evaluar</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el</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rendimiento</a:t>
            </a:r>
            <a:r>
              <a:rPr kumimoji="0" lang="en-US" altLang="en-US" b="0" i="0" u="none" strike="noStrike" cap="none" normalizeH="0" baseline="0" dirty="0">
                <a:ln>
                  <a:noFill/>
                </a:ln>
                <a:solidFill>
                  <a:schemeClr val="tx1"/>
                </a:solidFill>
                <a:effectLst/>
                <a:latin typeface="Arial" panose="020B0604020202020204" pitchFamily="34" charset="0"/>
              </a:rPr>
              <a:t> del </a:t>
            </a:r>
            <a:r>
              <a:rPr kumimoji="0" lang="en-US" altLang="en-US" b="0" i="0" u="none" strike="noStrike" cap="none" normalizeH="0" baseline="0" dirty="0" err="1">
                <a:ln>
                  <a:noFill/>
                </a:ln>
                <a:solidFill>
                  <a:schemeClr val="tx1"/>
                </a:solidFill>
                <a:effectLst/>
                <a:latin typeface="Arial" panose="020B0604020202020204" pitchFamily="34" charset="0"/>
              </a:rPr>
              <a:t>modelo</a:t>
            </a:r>
            <a:r>
              <a:rPr kumimoji="0" lang="en-US" altLang="en-US" b="0" i="0" u="none" strike="noStrike" cap="none" normalizeH="0" baseline="0" dirty="0">
                <a:ln>
                  <a:noFill/>
                </a:ln>
                <a:solidFill>
                  <a:schemeClr val="tx1"/>
                </a:solidFill>
                <a:effectLst/>
                <a:latin typeface="Arial" panose="020B0604020202020204" pitchFamily="34" charset="0"/>
              </a:rPr>
              <a:t> (TP, FP, TN, FN).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DAB866A4-212A-3914-73C1-DF3703FBEBEB}"/>
              </a:ext>
            </a:extLst>
          </p:cNvPr>
          <p:cNvSpPr txBox="1"/>
          <p:nvPr/>
        </p:nvSpPr>
        <p:spPr>
          <a:xfrm>
            <a:off x="5720080" y="5281196"/>
            <a:ext cx="6096000"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Ajuste</a:t>
            </a:r>
            <a:r>
              <a:rPr kumimoji="0" lang="en-US" altLang="en-US" b="1" i="0" u="none" strike="noStrike" cap="none" normalizeH="0" baseline="0" dirty="0">
                <a:ln>
                  <a:noFill/>
                </a:ln>
                <a:solidFill>
                  <a:schemeClr val="tx1"/>
                </a:solidFill>
                <a:effectLst/>
                <a:latin typeface="Arial" panose="020B0604020202020204" pitchFamily="34" charset="0"/>
              </a:rPr>
              <a:t> de umbral</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Cambiar</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el</a:t>
            </a:r>
            <a:r>
              <a:rPr kumimoji="0" lang="en-US" altLang="en-US" b="0" i="0" u="none" strike="noStrike" cap="none" normalizeH="0" baseline="0" dirty="0">
                <a:ln>
                  <a:noFill/>
                </a:ln>
                <a:solidFill>
                  <a:schemeClr val="tx1"/>
                </a:solidFill>
                <a:effectLst/>
                <a:latin typeface="Arial" panose="020B0604020202020204" pitchFamily="34" charset="0"/>
              </a:rPr>
              <a:t> umbral de </a:t>
            </a:r>
            <a:r>
              <a:rPr kumimoji="0" lang="en-US" altLang="en-US" b="0" i="0" u="none" strike="noStrike" cap="none" normalizeH="0" baseline="0" dirty="0" err="1">
                <a:ln>
                  <a:noFill/>
                </a:ln>
                <a:solidFill>
                  <a:schemeClr val="tx1"/>
                </a:solidFill>
                <a:effectLst/>
                <a:latin typeface="Arial" panose="020B0604020202020204" pitchFamily="34" charset="0"/>
              </a:rPr>
              <a:t>decisión</a:t>
            </a:r>
            <a:r>
              <a:rPr kumimoji="0" lang="en-US" altLang="en-US" b="0" i="0" u="none" strike="noStrike" cap="none" normalizeH="0" baseline="0" dirty="0">
                <a:ln>
                  <a:noFill/>
                </a:ln>
                <a:solidFill>
                  <a:schemeClr val="tx1"/>
                </a:solidFill>
                <a:effectLst/>
                <a:latin typeface="Arial" panose="020B0604020202020204" pitchFamily="34" charset="0"/>
              </a:rPr>
              <a:t> y </a:t>
            </a:r>
            <a:r>
              <a:rPr kumimoji="0" lang="en-US" altLang="en-US" b="0" i="0" u="none" strike="noStrike" cap="none" normalizeH="0" baseline="0" dirty="0" err="1">
                <a:ln>
                  <a:noFill/>
                </a:ln>
                <a:solidFill>
                  <a:schemeClr val="tx1"/>
                </a:solidFill>
                <a:effectLst/>
                <a:latin typeface="Arial" panose="020B0604020202020204" pitchFamily="34" charset="0"/>
              </a:rPr>
              <a:t>evaluar</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su</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impacto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en</a:t>
            </a:r>
            <a:r>
              <a:rPr kumimoji="0" lang="en-US" altLang="en-US" b="0" i="0" u="none" strike="noStrike" cap="none" normalizeH="0" baseline="0" dirty="0">
                <a:ln>
                  <a:noFill/>
                </a:ln>
                <a:solidFill>
                  <a:schemeClr val="tx1"/>
                </a:solidFill>
                <a:effectLst/>
                <a:latin typeface="Arial" panose="020B0604020202020204" pitchFamily="34" charset="0"/>
              </a:rPr>
              <a:t> la </a:t>
            </a:r>
            <a:r>
              <a:rPr kumimoji="0" lang="en-US" altLang="en-US" b="0" i="0" u="none" strike="noStrike" cap="none" normalizeH="0" baseline="0" dirty="0" err="1">
                <a:ln>
                  <a:noFill/>
                </a:ln>
                <a:solidFill>
                  <a:schemeClr val="tx1"/>
                </a:solidFill>
                <a:effectLst/>
                <a:latin typeface="Arial" panose="020B0604020202020204" pitchFamily="34" charset="0"/>
              </a:rPr>
              <a:t>matriz</a:t>
            </a:r>
            <a:r>
              <a:rPr kumimoji="0" lang="en-US" altLang="en-US" b="0" i="0" u="none" strike="noStrike" cap="none" normalizeH="0" baseline="0" dirty="0">
                <a:ln>
                  <a:noFill/>
                </a:ln>
                <a:solidFill>
                  <a:schemeClr val="tx1"/>
                </a:solidFill>
                <a:effectLst/>
                <a:latin typeface="Arial" panose="020B0604020202020204" pitchFamily="34" charset="0"/>
              </a:rPr>
              <a:t> de </a:t>
            </a:r>
            <a:r>
              <a:rPr kumimoji="0" lang="en-US" altLang="en-US" b="0" i="0" u="none" strike="noStrike" cap="none" normalizeH="0" baseline="0" dirty="0" err="1">
                <a:ln>
                  <a:noFill/>
                </a:ln>
                <a:solidFill>
                  <a:schemeClr val="tx1"/>
                </a:solidFill>
                <a:effectLst/>
                <a:latin typeface="Arial" panose="020B0604020202020204" pitchFamily="34" charset="0"/>
              </a:rPr>
              <a:t>confusión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Curva ROC</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Calcular</a:t>
            </a:r>
            <a:r>
              <a:rPr kumimoji="0" lang="en-US" altLang="en-US" b="0" i="0" u="none" strike="noStrike" cap="none" normalizeH="0" baseline="0" dirty="0">
                <a:ln>
                  <a:noFill/>
                </a:ln>
                <a:solidFill>
                  <a:schemeClr val="tx1"/>
                </a:solidFill>
                <a:effectLst/>
                <a:latin typeface="Arial" panose="020B0604020202020204" pitchFamily="34" charset="0"/>
              </a:rPr>
              <a:t> TPR y FPR para </a:t>
            </a:r>
            <a:r>
              <a:rPr kumimoji="0" lang="en-US" altLang="en-US" b="0" i="0" u="none" strike="noStrike" cap="none" normalizeH="0" baseline="0" dirty="0" err="1">
                <a:ln>
                  <a:noFill/>
                </a:ln>
                <a:solidFill>
                  <a:schemeClr val="tx1"/>
                </a:solidFill>
                <a:effectLst/>
                <a:latin typeface="Arial" panose="020B0604020202020204" pitchFamily="34" charset="0"/>
              </a:rPr>
              <a:t>diferentes</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umbrales</a:t>
            </a:r>
            <a:r>
              <a:rPr kumimoji="0" lang="en-US" altLang="en-US" b="0" i="0" u="none" strike="noStrike" cap="none" normalizeH="0" baseline="0" dirty="0">
                <a:ln>
                  <a:noFill/>
                </a:ln>
                <a:solidFill>
                  <a:schemeClr val="tx1"/>
                </a:solidFill>
                <a:effectLst/>
                <a:latin typeface="Arial" panose="020B0604020202020204" pitchFamily="34" charset="0"/>
              </a:rPr>
              <a:t> y </a:t>
            </a:r>
            <a:r>
              <a:rPr kumimoji="0" lang="en-US" altLang="en-US" b="0" i="0" u="none" strike="noStrike" cap="none" normalizeH="0" baseline="0" dirty="0" err="1">
                <a:ln>
                  <a:noFill/>
                </a:ln>
                <a:solidFill>
                  <a:schemeClr val="tx1"/>
                </a:solidFill>
                <a:effectLst/>
                <a:latin typeface="Arial" panose="020B0604020202020204" pitchFamily="34" charset="0"/>
              </a:rPr>
              <a:t>graficar</a:t>
            </a:r>
            <a:r>
              <a:rPr kumimoji="0" lang="en-US" altLang="en-US" b="0" i="0" u="none" strike="noStrike" cap="none" normalizeH="0" baseline="0" dirty="0">
                <a:ln>
                  <a:noFill/>
                </a:ln>
                <a:solidFill>
                  <a:schemeClr val="tx1"/>
                </a:solidFill>
                <a:effectLst/>
                <a:latin typeface="Arial" panose="020B0604020202020204" pitchFamily="34" charset="0"/>
              </a:rPr>
              <a:t> la curva ROC.</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Cálculo</a:t>
            </a:r>
            <a:r>
              <a:rPr kumimoji="0" lang="en-US" altLang="en-US" b="1" i="0" u="none" strike="noStrike" cap="none" normalizeH="0" baseline="0" dirty="0">
                <a:ln>
                  <a:noFill/>
                </a:ln>
                <a:solidFill>
                  <a:schemeClr val="tx1"/>
                </a:solidFill>
                <a:effectLst/>
                <a:latin typeface="Arial" panose="020B0604020202020204" pitchFamily="34" charset="0"/>
              </a:rPr>
              <a:t> de AUC</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Calcular</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el</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área</a:t>
            </a:r>
            <a:r>
              <a:rPr kumimoji="0" lang="en-US" altLang="en-US" b="0" i="0" u="none" strike="noStrike" cap="none" normalizeH="0" baseline="0" dirty="0">
                <a:ln>
                  <a:noFill/>
                </a:ln>
                <a:solidFill>
                  <a:schemeClr val="tx1"/>
                </a:solidFill>
                <a:effectLst/>
                <a:latin typeface="Arial" panose="020B0604020202020204" pitchFamily="34" charset="0"/>
              </a:rPr>
              <a:t> bajo la curva ROC (AUC) </a:t>
            </a:r>
            <a:r>
              <a:rPr kumimoji="0" lang="en-US" altLang="en-US" b="0" i="0" u="none" strike="noStrike" cap="none" normalizeH="0" baseline="0" dirty="0" err="1">
                <a:ln>
                  <a:noFill/>
                </a:ln>
                <a:solidFill>
                  <a:schemeClr val="tx1"/>
                </a:solidFill>
                <a:effectLst/>
                <a:latin typeface="Arial" panose="020B0604020202020204" pitchFamily="34" charset="0"/>
              </a:rPr>
              <a:t>como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una</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métrica</a:t>
            </a:r>
            <a:r>
              <a:rPr kumimoji="0" lang="en-US" altLang="en-US" b="0" i="0" u="none" strike="noStrike" cap="none" normalizeH="0" baseline="0" dirty="0">
                <a:ln>
                  <a:noFill/>
                </a:ln>
                <a:solidFill>
                  <a:schemeClr val="tx1"/>
                </a:solidFill>
                <a:effectLst/>
                <a:latin typeface="Arial" panose="020B0604020202020204" pitchFamily="34" charset="0"/>
              </a:rPr>
              <a:t> final. </a:t>
            </a:r>
          </a:p>
        </p:txBody>
      </p:sp>
      <p:sp>
        <p:nvSpPr>
          <p:cNvPr id="8" name="TextBox 7">
            <a:extLst>
              <a:ext uri="{FF2B5EF4-FFF2-40B4-BE49-F238E27FC236}">
                <a16:creationId xmlns:a16="http://schemas.microsoft.com/office/drawing/2014/main" id="{87820ABE-83D0-9AE0-A0D1-1215F2C3502C}"/>
              </a:ext>
            </a:extLst>
          </p:cNvPr>
          <p:cNvSpPr txBox="1"/>
          <p:nvPr/>
        </p:nvSpPr>
        <p:spPr>
          <a:xfrm>
            <a:off x="41587" y="1036558"/>
            <a:ext cx="284052" cy="307777"/>
          </a:xfrm>
          <a:prstGeom prst="rect">
            <a:avLst/>
          </a:prstGeom>
          <a:noFill/>
        </p:spPr>
        <p:txBody>
          <a:bodyPr wrap="none" rtlCol="0">
            <a:spAutoFit/>
          </a:bodyPr>
          <a:lstStyle/>
          <a:p>
            <a:r>
              <a:rPr lang="es-419" dirty="0"/>
              <a:t>1</a:t>
            </a:r>
            <a:endParaRPr lang="en-US" dirty="0"/>
          </a:p>
        </p:txBody>
      </p:sp>
      <p:sp>
        <p:nvSpPr>
          <p:cNvPr id="9" name="TextBox 8">
            <a:extLst>
              <a:ext uri="{FF2B5EF4-FFF2-40B4-BE49-F238E27FC236}">
                <a16:creationId xmlns:a16="http://schemas.microsoft.com/office/drawing/2014/main" id="{2DC99FF0-3805-825C-B4EA-64B278C5BB7C}"/>
              </a:ext>
            </a:extLst>
          </p:cNvPr>
          <p:cNvSpPr txBox="1"/>
          <p:nvPr/>
        </p:nvSpPr>
        <p:spPr>
          <a:xfrm>
            <a:off x="5812895" y="1202332"/>
            <a:ext cx="284052" cy="307777"/>
          </a:xfrm>
          <a:prstGeom prst="rect">
            <a:avLst/>
          </a:prstGeom>
          <a:noFill/>
        </p:spPr>
        <p:txBody>
          <a:bodyPr wrap="none" rtlCol="0">
            <a:spAutoFit/>
          </a:bodyPr>
          <a:lstStyle/>
          <a:p>
            <a:r>
              <a:rPr lang="es-419" dirty="0"/>
              <a:t>2</a:t>
            </a:r>
            <a:endParaRPr lang="en-US" dirty="0"/>
          </a:p>
        </p:txBody>
      </p:sp>
      <p:sp>
        <p:nvSpPr>
          <p:cNvPr id="10" name="TextBox 9">
            <a:extLst>
              <a:ext uri="{FF2B5EF4-FFF2-40B4-BE49-F238E27FC236}">
                <a16:creationId xmlns:a16="http://schemas.microsoft.com/office/drawing/2014/main" id="{9DB3511C-ACDB-37E4-F0B9-B522DE82647E}"/>
              </a:ext>
            </a:extLst>
          </p:cNvPr>
          <p:cNvSpPr txBox="1"/>
          <p:nvPr/>
        </p:nvSpPr>
        <p:spPr>
          <a:xfrm>
            <a:off x="5670396" y="4973419"/>
            <a:ext cx="284052" cy="307777"/>
          </a:xfrm>
          <a:prstGeom prst="rect">
            <a:avLst/>
          </a:prstGeom>
          <a:noFill/>
        </p:spPr>
        <p:txBody>
          <a:bodyPr wrap="none" rtlCol="0">
            <a:spAutoFit/>
          </a:bodyPr>
          <a:lstStyle/>
          <a:p>
            <a:r>
              <a:rPr lang="es-419" dirty="0"/>
              <a:t>3</a:t>
            </a:r>
            <a:endParaRPr lang="en-US" dirty="0"/>
          </a:p>
        </p:txBody>
      </p:sp>
    </p:spTree>
    <p:extLst>
      <p:ext uri="{BB962C8B-B14F-4D97-AF65-F5344CB8AC3E}">
        <p14:creationId xmlns:p14="http://schemas.microsoft.com/office/powerpoint/2010/main" val="2913485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30f9e089eba_1_7"/>
          <p:cNvSpPr txBox="1">
            <a:spLocks noGrp="1"/>
          </p:cNvSpPr>
          <p:nvPr>
            <p:ph type="ctrTitle"/>
          </p:nvPr>
        </p:nvSpPr>
        <p:spPr>
          <a:xfrm>
            <a:off x="5951975" y="3036100"/>
            <a:ext cx="5510400" cy="1083600"/>
          </a:xfrm>
          <a:prstGeom prst="rect">
            <a:avLst/>
          </a:prstGeom>
        </p:spPr>
        <p:txBody>
          <a:bodyPr spcFirstLastPara="1" wrap="square" lIns="91425" tIns="45700" rIns="91425" bIns="45700" anchor="b" anchorCtr="0">
            <a:normAutofit/>
          </a:bodyPr>
          <a:lstStyle/>
          <a:p>
            <a:pPr marL="0" lvl="0" indent="0" algn="r" rtl="0">
              <a:spcBef>
                <a:spcPts val="0"/>
              </a:spcBef>
              <a:spcAft>
                <a:spcPts val="0"/>
              </a:spcAft>
              <a:buNone/>
            </a:pPr>
            <a:r>
              <a:rPr lang="es-MX" b="1"/>
              <a:t>¡GRACIAS!</a:t>
            </a:r>
            <a:endParaRPr b="1"/>
          </a:p>
        </p:txBody>
      </p:sp>
    </p:spTree>
    <p:extLst>
      <p:ext uri="{BB962C8B-B14F-4D97-AF65-F5344CB8AC3E}">
        <p14:creationId xmlns:p14="http://schemas.microsoft.com/office/powerpoint/2010/main" val="42746873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g30f9e089eba_0_403"/>
          <p:cNvPicPr preferRelativeResize="0"/>
          <p:nvPr/>
        </p:nvPicPr>
        <p:blipFill rotWithShape="1">
          <a:blip r:embed="rId3">
            <a:alphaModFix/>
          </a:blip>
          <a:srcRect/>
          <a:stretch/>
        </p:blipFill>
        <p:spPr>
          <a:xfrm>
            <a:off x="1184" y="0"/>
            <a:ext cx="12189628" cy="6858000"/>
          </a:xfrm>
          <a:prstGeom prst="rect">
            <a:avLst/>
          </a:prstGeom>
          <a:noFill/>
          <a:ln>
            <a:noFill/>
          </a:ln>
        </p:spPr>
      </p:pic>
      <p:sp>
        <p:nvSpPr>
          <p:cNvPr id="209" name="Google Shape;209;g30f9e089eba_0_403"/>
          <p:cNvSpPr/>
          <p:nvPr/>
        </p:nvSpPr>
        <p:spPr>
          <a:xfrm>
            <a:off x="555323" y="5677032"/>
            <a:ext cx="11081100" cy="769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1300"/>
              <a:buFont typeface="Arial"/>
              <a:buNone/>
            </a:pPr>
            <a:r>
              <a:rPr lang="es-MX" sz="1000" b="0" i="0" u="none" strike="noStrike" cap="none">
                <a:solidFill>
                  <a:srgbClr val="FFFFFF"/>
                </a:solidFill>
                <a:latin typeface="Arial"/>
                <a:ea typeface="Arial"/>
                <a:cs typeface="Arial"/>
                <a:sym typeface="Arial"/>
              </a:rPr>
              <a:t>ⓒ202</a:t>
            </a:r>
            <a:r>
              <a:rPr lang="es-MX" sz="1000">
                <a:solidFill>
                  <a:srgbClr val="FFFFFF"/>
                </a:solidFill>
              </a:rPr>
              <a:t>4</a:t>
            </a:r>
            <a:r>
              <a:rPr lang="es-MX" sz="1000" b="0" i="0" u="none" strike="noStrike" cap="none">
                <a:solidFill>
                  <a:srgbClr val="FFFFFF"/>
                </a:solidFill>
                <a:latin typeface="Arial"/>
                <a:ea typeface="Arial"/>
                <a:cs typeface="Arial"/>
                <a:sym typeface="Arial"/>
              </a:rPr>
              <a:t> SAMSUNG. Todos los derechos reservados.</a:t>
            </a:r>
            <a:endParaRPr sz="1000" b="0" i="0" u="none" strike="noStrike" cap="none">
              <a:solidFill>
                <a:srgbClr val="FFFFFF"/>
              </a:solidFill>
              <a:latin typeface="Arial"/>
              <a:ea typeface="Arial"/>
              <a:cs typeface="Arial"/>
              <a:sym typeface="Arial"/>
            </a:endParaRPr>
          </a:p>
          <a:p>
            <a:pPr marL="0" marR="0" lvl="0" indent="0" algn="l" rtl="0">
              <a:lnSpc>
                <a:spcPct val="100000"/>
              </a:lnSpc>
              <a:spcBef>
                <a:spcPts val="600"/>
              </a:spcBef>
              <a:spcAft>
                <a:spcPts val="0"/>
              </a:spcAft>
              <a:buClr>
                <a:srgbClr val="FFFFFF"/>
              </a:buClr>
              <a:buSzPts val="1300"/>
              <a:buFont typeface="Arial"/>
              <a:buNone/>
            </a:pPr>
            <a:r>
              <a:rPr lang="es-MX" sz="1000" b="0" i="0" u="none" strike="noStrike" cap="none">
                <a:solidFill>
                  <a:srgbClr val="FFFFFF"/>
                </a:solidFill>
                <a:latin typeface="Arial"/>
                <a:ea typeface="Arial"/>
                <a:cs typeface="Arial"/>
                <a:sym typeface="Arial"/>
              </a:rPr>
              <a:t>La oficina de Ciudadanía Corporativa de Samsung Electronics tiene los derechos de autor de este documento.</a:t>
            </a:r>
            <a:endParaRPr sz="1000" b="0" i="0" u="none" strike="noStrike" cap="none">
              <a:solidFill>
                <a:srgbClr val="FFFFFF"/>
              </a:solidFill>
              <a:latin typeface="Arial"/>
              <a:ea typeface="Arial"/>
              <a:cs typeface="Arial"/>
              <a:sym typeface="Arial"/>
            </a:endParaRPr>
          </a:p>
          <a:p>
            <a:pPr marL="0" marR="0" lvl="0" indent="0" algn="l" rtl="0">
              <a:lnSpc>
                <a:spcPct val="100000"/>
              </a:lnSpc>
              <a:spcBef>
                <a:spcPts val="300"/>
              </a:spcBef>
              <a:spcAft>
                <a:spcPts val="0"/>
              </a:spcAft>
              <a:buClr>
                <a:srgbClr val="FFFFFF"/>
              </a:buClr>
              <a:buSzPts val="1300"/>
              <a:buFont typeface="Arial"/>
              <a:buNone/>
            </a:pPr>
            <a:r>
              <a:rPr lang="es-MX" sz="1000" b="0" i="0" u="none" strike="noStrike" cap="none">
                <a:solidFill>
                  <a:srgbClr val="FFFFFF"/>
                </a:solidFill>
                <a:latin typeface="Arial"/>
                <a:ea typeface="Arial"/>
                <a:cs typeface="Arial"/>
                <a:sym typeface="Arial"/>
              </a:rPr>
              <a:t>Este documento es una propiedad literaria protegida por la ley de derechos de autor, por lo que está prohibida su reimpresión y reproducción sin permiso.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FFFFFF"/>
              </a:buClr>
              <a:buSzPts val="1300"/>
              <a:buFont typeface="Arial"/>
              <a:buNone/>
            </a:pPr>
            <a:r>
              <a:rPr lang="es-MX" sz="1000" b="0" i="0" u="none" strike="noStrike" cap="none">
                <a:solidFill>
                  <a:srgbClr val="FFFFFF"/>
                </a:solidFill>
                <a:latin typeface="Arial"/>
                <a:ea typeface="Arial"/>
                <a:cs typeface="Arial"/>
                <a:sym typeface="Arial"/>
              </a:rPr>
              <a:t>Para utilizar este documento fuera del plan de estudios de Samsung Innovation Campus, debe recibir el consentimiento por escrito del titular de los derechos de autor.</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2302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DF52B4-3D43-6AD5-DF10-8C968F9AF11B}"/>
              </a:ext>
            </a:extLst>
          </p:cNvPr>
          <p:cNvSpPr txBox="1"/>
          <p:nvPr/>
        </p:nvSpPr>
        <p:spPr>
          <a:xfrm>
            <a:off x="209551" y="1166912"/>
            <a:ext cx="6099462" cy="307777"/>
          </a:xfrm>
          <a:prstGeom prst="rect">
            <a:avLst/>
          </a:prstGeom>
          <a:noFill/>
        </p:spPr>
        <p:txBody>
          <a:bodyPr wrap="square">
            <a:spAutoFit/>
          </a:bodyPr>
          <a:lstStyle/>
          <a:p>
            <a:r>
              <a:rPr lang="en-US" b="1"/>
              <a:t>Regresión Lineal</a:t>
            </a:r>
            <a:endParaRPr lang="en-US" b="1" dirty="0"/>
          </a:p>
        </p:txBody>
      </p:sp>
      <p:sp>
        <p:nvSpPr>
          <p:cNvPr id="5" name="TextBox 4">
            <a:extLst>
              <a:ext uri="{FF2B5EF4-FFF2-40B4-BE49-F238E27FC236}">
                <a16:creationId xmlns:a16="http://schemas.microsoft.com/office/drawing/2014/main" id="{0708E2C9-A6E1-AC67-F90C-E5C7B2C61860}"/>
              </a:ext>
            </a:extLst>
          </p:cNvPr>
          <p:cNvSpPr txBox="1"/>
          <p:nvPr/>
        </p:nvSpPr>
        <p:spPr>
          <a:xfrm>
            <a:off x="209551" y="1678832"/>
            <a:ext cx="4781549" cy="954107"/>
          </a:xfrm>
          <a:prstGeom prst="rect">
            <a:avLst/>
          </a:prstGeom>
          <a:noFill/>
        </p:spPr>
        <p:txBody>
          <a:bodyPr wrap="square">
            <a:spAutoFit/>
          </a:bodyPr>
          <a:lstStyle/>
          <a:p>
            <a:r>
              <a:rPr lang="es-ES" dirty="0"/>
              <a:t>La regresión lineal es un modelo de predicción que busca encontrar la relación lineal entre una variable dependiente Y y una o más variables independientes X. El modelo se expresa de la siguiente manera:</a:t>
            </a:r>
            <a:endParaRPr lang="en-US" dirty="0"/>
          </a:p>
        </p:txBody>
      </p:sp>
      <p:pic>
        <p:nvPicPr>
          <p:cNvPr id="7" name="Picture 6">
            <a:extLst>
              <a:ext uri="{FF2B5EF4-FFF2-40B4-BE49-F238E27FC236}">
                <a16:creationId xmlns:a16="http://schemas.microsoft.com/office/drawing/2014/main" id="{B096AA44-D28D-466E-E64A-4B671A595111}"/>
              </a:ext>
            </a:extLst>
          </p:cNvPr>
          <p:cNvPicPr>
            <a:picLocks noChangeAspect="1"/>
          </p:cNvPicPr>
          <p:nvPr/>
        </p:nvPicPr>
        <p:blipFill>
          <a:blip r:embed="rId2"/>
          <a:stretch>
            <a:fillRect/>
          </a:stretch>
        </p:blipFill>
        <p:spPr>
          <a:xfrm>
            <a:off x="315646" y="2621639"/>
            <a:ext cx="2943636" cy="362001"/>
          </a:xfrm>
          <a:prstGeom prst="rect">
            <a:avLst/>
          </a:prstGeom>
        </p:spPr>
      </p:pic>
      <p:sp>
        <p:nvSpPr>
          <p:cNvPr id="9" name="TextBox 8">
            <a:extLst>
              <a:ext uri="{FF2B5EF4-FFF2-40B4-BE49-F238E27FC236}">
                <a16:creationId xmlns:a16="http://schemas.microsoft.com/office/drawing/2014/main" id="{A8161429-01A9-FAEB-0F9B-82EFA71160FE}"/>
              </a:ext>
            </a:extLst>
          </p:cNvPr>
          <p:cNvSpPr txBox="1"/>
          <p:nvPr/>
        </p:nvSpPr>
        <p:spPr>
          <a:xfrm>
            <a:off x="315646" y="3187783"/>
            <a:ext cx="4675454" cy="3539430"/>
          </a:xfrm>
          <a:prstGeom prst="rect">
            <a:avLst/>
          </a:prstGeom>
          <a:noFill/>
        </p:spPr>
        <p:txBody>
          <a:bodyPr wrap="square">
            <a:spAutoFit/>
          </a:bodyPr>
          <a:lstStyle/>
          <a:p>
            <a:r>
              <a:rPr lang="es-ES" dirty="0"/>
              <a:t>donde:</a:t>
            </a:r>
          </a:p>
          <a:p>
            <a:pPr>
              <a:buFont typeface="Arial" panose="020B0604020202020204" pitchFamily="34" charset="0"/>
              <a:buChar char="•"/>
            </a:pPr>
            <a:r>
              <a:rPr lang="es-ES" dirty="0"/>
              <a:t>b0​ es la intersección (o el sesgo, que es el valor de Y cuando todas las X son cero).</a:t>
            </a:r>
          </a:p>
          <a:p>
            <a:pPr>
              <a:buFont typeface="Arial" panose="020B0604020202020204" pitchFamily="34" charset="0"/>
              <a:buChar char="•"/>
            </a:pPr>
            <a:r>
              <a:rPr lang="es-ES" dirty="0"/>
              <a:t>b1,b2,…,</a:t>
            </a:r>
            <a:r>
              <a:rPr lang="es-ES" dirty="0" err="1"/>
              <a:t>bn</a:t>
            </a:r>
            <a:r>
              <a:rPr lang="es-ES" dirty="0"/>
              <a:t>​ son los coeficientes de las variables independientes, que representan el cambio esperado en Y por cada unidad de cambio en X.</a:t>
            </a:r>
          </a:p>
          <a:p>
            <a:r>
              <a:rPr lang="es-ES" b="1" dirty="0"/>
              <a:t>Método de Ajuste:</a:t>
            </a:r>
          </a:p>
          <a:p>
            <a:r>
              <a:rPr lang="es-ES" dirty="0"/>
              <a:t>El proceso de ajuste de un modelo de regresión lineal se realiza utilizando el método de </a:t>
            </a:r>
            <a:r>
              <a:rPr lang="es-ES" b="1" dirty="0"/>
              <a:t>mínimos cuadrados</a:t>
            </a:r>
            <a:r>
              <a:rPr lang="es-ES" dirty="0"/>
              <a:t>, que minimiza la suma de los errores cuadráticos (diferencia entre los valores observados y predichos).</a:t>
            </a:r>
          </a:p>
          <a:p>
            <a:r>
              <a:rPr lang="es-ES" b="1" dirty="0"/>
              <a:t>R² (R-cuadrado):</a:t>
            </a:r>
          </a:p>
          <a:p>
            <a:r>
              <a:rPr lang="es-ES" dirty="0"/>
              <a:t>Es una medida de la calidad del ajuste. Representa la proporción de la varianza en la variable dependiente Y que es explicada por el modelo. R² varía entre 0 y 1, donde 1 indica un ajuste perfecto.</a:t>
            </a:r>
          </a:p>
        </p:txBody>
      </p:sp>
      <p:sp>
        <p:nvSpPr>
          <p:cNvPr id="11" name="TextBox 10">
            <a:extLst>
              <a:ext uri="{FF2B5EF4-FFF2-40B4-BE49-F238E27FC236}">
                <a16:creationId xmlns:a16="http://schemas.microsoft.com/office/drawing/2014/main" id="{B27999FD-0671-3B0E-263C-5EF00DA45DAB}"/>
              </a:ext>
            </a:extLst>
          </p:cNvPr>
          <p:cNvSpPr txBox="1"/>
          <p:nvPr/>
        </p:nvSpPr>
        <p:spPr>
          <a:xfrm>
            <a:off x="5097196" y="878613"/>
            <a:ext cx="7094804" cy="1384995"/>
          </a:xfrm>
          <a:prstGeom prst="rect">
            <a:avLst/>
          </a:prstGeom>
          <a:noFill/>
        </p:spPr>
        <p:txBody>
          <a:bodyPr wrap="square">
            <a:spAutoFit/>
          </a:bodyPr>
          <a:lstStyle/>
          <a:p>
            <a:r>
              <a:rPr lang="es-ES" b="1" dirty="0"/>
              <a:t>Regresión Lasso y Ridge</a:t>
            </a:r>
          </a:p>
          <a:p>
            <a:r>
              <a:rPr lang="es-ES" b="1" dirty="0"/>
              <a:t>Regresión Lasso (</a:t>
            </a:r>
            <a:r>
              <a:rPr lang="es-ES" b="1" dirty="0" err="1"/>
              <a:t>Least</a:t>
            </a:r>
            <a:r>
              <a:rPr lang="es-ES" b="1" dirty="0"/>
              <a:t> Absolute </a:t>
            </a:r>
            <a:r>
              <a:rPr lang="es-ES" b="1" dirty="0" err="1"/>
              <a:t>Shrinkage</a:t>
            </a:r>
            <a:r>
              <a:rPr lang="es-ES" b="1" dirty="0"/>
              <a:t> and </a:t>
            </a:r>
            <a:r>
              <a:rPr lang="es-ES" b="1" dirty="0" err="1"/>
              <a:t>Selection</a:t>
            </a:r>
            <a:r>
              <a:rPr lang="es-ES" b="1" dirty="0"/>
              <a:t> </a:t>
            </a:r>
            <a:r>
              <a:rPr lang="es-ES" b="1" dirty="0" err="1"/>
              <a:t>Operator</a:t>
            </a:r>
            <a:r>
              <a:rPr lang="es-ES" b="1" dirty="0"/>
              <a:t>):</a:t>
            </a:r>
          </a:p>
          <a:p>
            <a:r>
              <a:rPr lang="es-ES" dirty="0"/>
              <a:t>Lasso es una variante de la regresión lineal que aplica una penalización </a:t>
            </a:r>
            <a:r>
              <a:rPr lang="es-ES" b="1" dirty="0"/>
              <a:t>L1</a:t>
            </a:r>
            <a:r>
              <a:rPr lang="es-ES" dirty="0"/>
              <a:t> sobre los coeficientes. La penalización </a:t>
            </a:r>
            <a:r>
              <a:rPr lang="es-ES" b="1" dirty="0"/>
              <a:t>L1</a:t>
            </a:r>
            <a:r>
              <a:rPr lang="es-ES" dirty="0"/>
              <a:t> tiene la propiedad de hacer que algunos coeficientes sean exactamente cero, lo que puede llevar a una </a:t>
            </a:r>
            <a:r>
              <a:rPr lang="es-ES" b="1" dirty="0"/>
              <a:t>selección automática de variables</a:t>
            </a:r>
            <a:r>
              <a:rPr lang="es-ES" dirty="0"/>
              <a:t>.</a:t>
            </a:r>
          </a:p>
          <a:p>
            <a:r>
              <a:rPr lang="es-ES" dirty="0"/>
              <a:t>La fórmula de la función de costo en la regresión Lasso es:</a:t>
            </a:r>
          </a:p>
        </p:txBody>
      </p:sp>
      <p:pic>
        <p:nvPicPr>
          <p:cNvPr id="13" name="Picture 12">
            <a:extLst>
              <a:ext uri="{FF2B5EF4-FFF2-40B4-BE49-F238E27FC236}">
                <a16:creationId xmlns:a16="http://schemas.microsoft.com/office/drawing/2014/main" id="{D40DCC3B-F784-3CFA-E12A-024CB06343A0}"/>
              </a:ext>
            </a:extLst>
          </p:cNvPr>
          <p:cNvPicPr>
            <a:picLocks noChangeAspect="1"/>
          </p:cNvPicPr>
          <p:nvPr/>
        </p:nvPicPr>
        <p:blipFill>
          <a:blip r:embed="rId3"/>
          <a:stretch>
            <a:fillRect/>
          </a:stretch>
        </p:blipFill>
        <p:spPr>
          <a:xfrm>
            <a:off x="6316140" y="2213594"/>
            <a:ext cx="4257477" cy="676369"/>
          </a:xfrm>
          <a:prstGeom prst="rect">
            <a:avLst/>
          </a:prstGeom>
        </p:spPr>
      </p:pic>
      <p:sp>
        <p:nvSpPr>
          <p:cNvPr id="15" name="TextBox 14">
            <a:extLst>
              <a:ext uri="{FF2B5EF4-FFF2-40B4-BE49-F238E27FC236}">
                <a16:creationId xmlns:a16="http://schemas.microsoft.com/office/drawing/2014/main" id="{2B5BCFEF-C8E3-E92D-73A9-2FA239244E3F}"/>
              </a:ext>
            </a:extLst>
          </p:cNvPr>
          <p:cNvSpPr txBox="1"/>
          <p:nvPr/>
        </p:nvSpPr>
        <p:spPr>
          <a:xfrm>
            <a:off x="5097195" y="2864481"/>
            <a:ext cx="7094804" cy="2031325"/>
          </a:xfrm>
          <a:prstGeom prst="rect">
            <a:avLst/>
          </a:prstGeom>
          <a:noFill/>
        </p:spPr>
        <p:txBody>
          <a:bodyPr wrap="square">
            <a:spAutoFit/>
          </a:bodyPr>
          <a:lstStyle/>
          <a:p>
            <a:r>
              <a:rPr lang="es-ES" dirty="0"/>
              <a:t>donde λ\lambda es el parámetro de regularización que controla la cantidad de penalización aplicada. Un valor más alto de λ\lambda aumenta la penalización.</a:t>
            </a:r>
          </a:p>
          <a:p>
            <a:endParaRPr lang="es-ES" dirty="0"/>
          </a:p>
          <a:p>
            <a:r>
              <a:rPr lang="es-ES" b="1" dirty="0"/>
              <a:t>Regresión Ridge:</a:t>
            </a:r>
          </a:p>
          <a:p>
            <a:r>
              <a:rPr lang="es-ES" dirty="0"/>
              <a:t>Ridge, a diferencia de Lasso, utiliza una penalización </a:t>
            </a:r>
            <a:r>
              <a:rPr lang="es-ES" b="1" dirty="0"/>
              <a:t>L2</a:t>
            </a:r>
            <a:r>
              <a:rPr lang="es-ES" dirty="0"/>
              <a:t> sobre los coeficientes. En lugar de hacer que los coeficientes sean exactamente cero, la regularización L2 los </a:t>
            </a:r>
            <a:r>
              <a:rPr lang="es-ES" b="1" dirty="0"/>
              <a:t>reduce</a:t>
            </a:r>
            <a:r>
              <a:rPr lang="es-ES" dirty="0"/>
              <a:t>. Esto mejora la estabilidad del modelo cuando hay colinealidad entre las variables.</a:t>
            </a:r>
          </a:p>
          <a:p>
            <a:r>
              <a:rPr lang="es-ES" dirty="0"/>
              <a:t>La fórmula de la función de costo en la regresión Ridge es:</a:t>
            </a:r>
          </a:p>
        </p:txBody>
      </p:sp>
      <p:pic>
        <p:nvPicPr>
          <p:cNvPr id="17" name="Picture 16">
            <a:extLst>
              <a:ext uri="{FF2B5EF4-FFF2-40B4-BE49-F238E27FC236}">
                <a16:creationId xmlns:a16="http://schemas.microsoft.com/office/drawing/2014/main" id="{CAD0489D-4C95-B3BA-98CB-D01A11A55360}"/>
              </a:ext>
            </a:extLst>
          </p:cNvPr>
          <p:cNvPicPr>
            <a:picLocks noChangeAspect="1"/>
          </p:cNvPicPr>
          <p:nvPr/>
        </p:nvPicPr>
        <p:blipFill>
          <a:blip r:embed="rId4"/>
          <a:stretch>
            <a:fillRect/>
          </a:stretch>
        </p:blipFill>
        <p:spPr>
          <a:xfrm>
            <a:off x="6373298" y="4845138"/>
            <a:ext cx="4190954" cy="676369"/>
          </a:xfrm>
          <a:prstGeom prst="rect">
            <a:avLst/>
          </a:prstGeom>
        </p:spPr>
      </p:pic>
      <p:sp>
        <p:nvSpPr>
          <p:cNvPr id="19" name="TextBox 18">
            <a:extLst>
              <a:ext uri="{FF2B5EF4-FFF2-40B4-BE49-F238E27FC236}">
                <a16:creationId xmlns:a16="http://schemas.microsoft.com/office/drawing/2014/main" id="{A52B2DFC-C589-BBA3-A4FF-4AE41AAE8796}"/>
              </a:ext>
            </a:extLst>
          </p:cNvPr>
          <p:cNvSpPr txBox="1"/>
          <p:nvPr/>
        </p:nvSpPr>
        <p:spPr>
          <a:xfrm>
            <a:off x="5097196" y="5557662"/>
            <a:ext cx="7094804" cy="1169551"/>
          </a:xfrm>
          <a:prstGeom prst="rect">
            <a:avLst/>
          </a:prstGeom>
          <a:solidFill>
            <a:schemeClr val="bg1"/>
          </a:solidFill>
        </p:spPr>
        <p:txBody>
          <a:bodyPr wrap="square">
            <a:spAutoFit/>
          </a:bodyPr>
          <a:lstStyle/>
          <a:p>
            <a:r>
              <a:rPr lang="es-ES" dirty="0"/>
              <a:t>donde λ\lambda es el parámetro de regularización que controla la cantidad de penalización aplicada.</a:t>
            </a:r>
          </a:p>
          <a:p>
            <a:r>
              <a:rPr lang="es-ES" b="1" dirty="0"/>
              <a:t>Diferencia clave entre Lasso y Ridge:</a:t>
            </a:r>
          </a:p>
          <a:p>
            <a:pPr>
              <a:buFont typeface="Arial" panose="020B0604020202020204" pitchFamily="34" charset="0"/>
              <a:buChar char="•"/>
            </a:pPr>
            <a:r>
              <a:rPr lang="es-ES" b="1" dirty="0"/>
              <a:t>Lasso:</a:t>
            </a:r>
            <a:r>
              <a:rPr lang="es-ES" dirty="0"/>
              <a:t> Puede eliminar variables no significativas (coeficientes cero).</a:t>
            </a:r>
          </a:p>
          <a:p>
            <a:pPr>
              <a:buFont typeface="Arial" panose="020B0604020202020204" pitchFamily="34" charset="0"/>
              <a:buChar char="•"/>
            </a:pPr>
            <a:r>
              <a:rPr lang="es-ES" b="1" dirty="0"/>
              <a:t>Ridge:</a:t>
            </a:r>
            <a:r>
              <a:rPr lang="es-ES" dirty="0"/>
              <a:t> Reduce el impacto de variables colineales sin eliminarlas</a:t>
            </a:r>
          </a:p>
        </p:txBody>
      </p:sp>
    </p:spTree>
    <p:extLst>
      <p:ext uri="{BB962C8B-B14F-4D97-AF65-F5344CB8AC3E}">
        <p14:creationId xmlns:p14="http://schemas.microsoft.com/office/powerpoint/2010/main" val="1018845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E63081-0976-43F5-9CC6-0F735F462029}"/>
              </a:ext>
            </a:extLst>
          </p:cNvPr>
          <p:cNvSpPr txBox="1"/>
          <p:nvPr/>
        </p:nvSpPr>
        <p:spPr>
          <a:xfrm>
            <a:off x="83917" y="945706"/>
            <a:ext cx="6094070" cy="338554"/>
          </a:xfrm>
          <a:prstGeom prst="rect">
            <a:avLst/>
          </a:prstGeom>
          <a:noFill/>
        </p:spPr>
        <p:txBody>
          <a:bodyPr wrap="square">
            <a:spAutoFit/>
          </a:bodyPr>
          <a:lstStyle/>
          <a:p>
            <a:r>
              <a:rPr lang="en-US" sz="1600" b="1" dirty="0">
                <a:latin typeface="+mn-lt"/>
              </a:rPr>
              <a:t>Error </a:t>
            </a:r>
            <a:r>
              <a:rPr lang="en-US" sz="1600" b="1" dirty="0" err="1">
                <a:latin typeface="+mn-lt"/>
              </a:rPr>
              <a:t>Cuadrático</a:t>
            </a:r>
            <a:r>
              <a:rPr lang="en-US" sz="1600" b="1" dirty="0">
                <a:latin typeface="+mn-lt"/>
              </a:rPr>
              <a:t> Medio (RMSE)</a:t>
            </a:r>
          </a:p>
        </p:txBody>
      </p:sp>
      <p:sp>
        <p:nvSpPr>
          <p:cNvPr id="5" name="TextBox 4">
            <a:extLst>
              <a:ext uri="{FF2B5EF4-FFF2-40B4-BE49-F238E27FC236}">
                <a16:creationId xmlns:a16="http://schemas.microsoft.com/office/drawing/2014/main" id="{75BB56F6-4B92-12D7-6E60-B40F2621DF03}"/>
              </a:ext>
            </a:extLst>
          </p:cNvPr>
          <p:cNvSpPr txBox="1"/>
          <p:nvPr/>
        </p:nvSpPr>
        <p:spPr>
          <a:xfrm>
            <a:off x="83917" y="1394495"/>
            <a:ext cx="5645551" cy="1323439"/>
          </a:xfrm>
          <a:prstGeom prst="rect">
            <a:avLst/>
          </a:prstGeom>
          <a:noFill/>
        </p:spPr>
        <p:txBody>
          <a:bodyPr wrap="square">
            <a:spAutoFit/>
          </a:bodyPr>
          <a:lstStyle/>
          <a:p>
            <a:r>
              <a:rPr lang="es-ES" sz="1600" b="1" dirty="0">
                <a:latin typeface="+mn-lt"/>
              </a:rPr>
              <a:t>Cálculo del RMSE:</a:t>
            </a:r>
          </a:p>
          <a:p>
            <a:r>
              <a:rPr lang="es-ES" sz="1600" dirty="0">
                <a:latin typeface="+mn-lt"/>
              </a:rPr>
              <a:t>El </a:t>
            </a:r>
            <a:r>
              <a:rPr lang="es-ES" sz="1600" b="1" dirty="0">
                <a:latin typeface="+mn-lt"/>
              </a:rPr>
              <a:t>RMSE</a:t>
            </a:r>
            <a:r>
              <a:rPr lang="es-ES" sz="1600" dirty="0">
                <a:latin typeface="+mn-lt"/>
              </a:rPr>
              <a:t> (</a:t>
            </a:r>
            <a:r>
              <a:rPr lang="es-ES" sz="1600" dirty="0" err="1">
                <a:latin typeface="+mn-lt"/>
              </a:rPr>
              <a:t>Root</a:t>
            </a:r>
            <a:r>
              <a:rPr lang="es-ES" sz="1600" dirty="0">
                <a:latin typeface="+mn-lt"/>
              </a:rPr>
              <a:t> Mean </a:t>
            </a:r>
            <a:r>
              <a:rPr lang="es-ES" sz="1600" dirty="0" err="1">
                <a:latin typeface="+mn-lt"/>
              </a:rPr>
              <a:t>Squared</a:t>
            </a:r>
            <a:r>
              <a:rPr lang="es-ES" sz="1600" dirty="0">
                <a:latin typeface="+mn-lt"/>
              </a:rPr>
              <a:t> Error) es una medida de la precisión de un modelo. Se calcula como la raíz cuadrada del </a:t>
            </a:r>
            <a:r>
              <a:rPr lang="es-ES" sz="1600" b="1" dirty="0">
                <a:latin typeface="+mn-lt"/>
              </a:rPr>
              <a:t>Error Cuadrático Medio (MSE)</a:t>
            </a:r>
            <a:r>
              <a:rPr lang="es-ES" sz="1600" dirty="0">
                <a:latin typeface="+mn-lt"/>
              </a:rPr>
              <a:t>, que mide la diferencia promedio entre los valores predichos y los valores reales:</a:t>
            </a:r>
          </a:p>
        </p:txBody>
      </p:sp>
      <p:pic>
        <p:nvPicPr>
          <p:cNvPr id="7" name="Picture 6">
            <a:extLst>
              <a:ext uri="{FF2B5EF4-FFF2-40B4-BE49-F238E27FC236}">
                <a16:creationId xmlns:a16="http://schemas.microsoft.com/office/drawing/2014/main" id="{D95D75C2-EE0E-D382-CA26-887686EB9E44}"/>
              </a:ext>
            </a:extLst>
          </p:cNvPr>
          <p:cNvPicPr>
            <a:picLocks noChangeAspect="1"/>
          </p:cNvPicPr>
          <p:nvPr/>
        </p:nvPicPr>
        <p:blipFill>
          <a:blip r:embed="rId2"/>
          <a:stretch>
            <a:fillRect/>
          </a:stretch>
        </p:blipFill>
        <p:spPr>
          <a:xfrm>
            <a:off x="1142251" y="2825902"/>
            <a:ext cx="2962688" cy="790685"/>
          </a:xfrm>
          <a:prstGeom prst="rect">
            <a:avLst/>
          </a:prstGeom>
        </p:spPr>
      </p:pic>
      <p:sp>
        <p:nvSpPr>
          <p:cNvPr id="9" name="TextBox 8">
            <a:extLst>
              <a:ext uri="{FF2B5EF4-FFF2-40B4-BE49-F238E27FC236}">
                <a16:creationId xmlns:a16="http://schemas.microsoft.com/office/drawing/2014/main" id="{C60018B5-D7B4-6037-8500-59A7CDA4DC84}"/>
              </a:ext>
            </a:extLst>
          </p:cNvPr>
          <p:cNvSpPr txBox="1"/>
          <p:nvPr/>
        </p:nvSpPr>
        <p:spPr>
          <a:xfrm>
            <a:off x="83917" y="3636755"/>
            <a:ext cx="6094070" cy="338554"/>
          </a:xfrm>
          <a:prstGeom prst="rect">
            <a:avLst/>
          </a:prstGeom>
          <a:noFill/>
        </p:spPr>
        <p:txBody>
          <a:bodyPr wrap="square">
            <a:spAutoFit/>
          </a:bodyPr>
          <a:lstStyle/>
          <a:p>
            <a:r>
              <a:rPr lang="es-ES" sz="1600" dirty="0">
                <a:latin typeface="+mn-lt"/>
              </a:rPr>
              <a:t>Un RMSE más bajo indica un modelo con mejor ajuste.</a:t>
            </a:r>
            <a:endParaRPr lang="en-US" sz="1600" dirty="0">
              <a:latin typeface="+mn-lt"/>
            </a:endParaRPr>
          </a:p>
        </p:txBody>
      </p:sp>
      <p:sp>
        <p:nvSpPr>
          <p:cNvPr id="10" name="Rectangle 1">
            <a:extLst>
              <a:ext uri="{FF2B5EF4-FFF2-40B4-BE49-F238E27FC236}">
                <a16:creationId xmlns:a16="http://schemas.microsoft.com/office/drawing/2014/main" id="{BD360387-12D8-47E5-8B5D-0FE7DB1F249A}"/>
              </a:ext>
            </a:extLst>
          </p:cNvPr>
          <p:cNvSpPr>
            <a:spLocks noChangeArrowheads="1"/>
          </p:cNvSpPr>
          <p:nvPr/>
        </p:nvSpPr>
        <p:spPr bwMode="auto">
          <a:xfrm>
            <a:off x="755250" y="4451008"/>
            <a:ext cx="517098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mn-lt"/>
              </a:rPr>
              <a:t>Uso</a:t>
            </a:r>
            <a:r>
              <a:rPr kumimoji="0" lang="en-US" altLang="en-US" sz="1600" b="1" i="0" u="none" strike="noStrike" cap="none" normalizeH="0" baseline="0" dirty="0">
                <a:ln>
                  <a:noFill/>
                </a:ln>
                <a:solidFill>
                  <a:schemeClr val="tx1"/>
                </a:solidFill>
                <a:effectLst/>
                <a:latin typeface="+mn-lt"/>
              </a:rPr>
              <a:t> de </a:t>
            </a:r>
            <a:r>
              <a:rPr kumimoji="0" lang="en-US" altLang="en-US" sz="1600" b="1" i="0" u="none" strike="noStrike" cap="none" normalizeH="0" baseline="0" dirty="0" err="1">
                <a:ln>
                  <a:noFill/>
                </a:ln>
                <a:solidFill>
                  <a:schemeClr val="tx1"/>
                </a:solidFill>
                <a:effectLst/>
                <a:latin typeface="+mn-lt"/>
              </a:rPr>
              <a:t>train_test_split</a:t>
            </a:r>
            <a:endParaRPr kumimoji="0" lang="en-US" altLang="en-US" sz="1600" b="1"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rPr>
              <a:t>División de Datos: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mn-lt"/>
              </a:rPr>
              <a:t>La </a:t>
            </a:r>
            <a:r>
              <a:rPr kumimoji="0" lang="en-US" altLang="en-US" sz="1600" b="0" i="0" u="none" strike="noStrike" cap="none" normalizeH="0" baseline="0" dirty="0" err="1">
                <a:ln>
                  <a:noFill/>
                </a:ln>
                <a:solidFill>
                  <a:schemeClr val="tx1"/>
                </a:solidFill>
                <a:effectLst/>
                <a:latin typeface="+mn-lt"/>
              </a:rPr>
              <a:t>función</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train_test_split</a:t>
            </a:r>
            <a:r>
              <a:rPr kumimoji="0" lang="en-US" altLang="en-US" sz="1600" b="0" i="0" u="none" strike="noStrike" cap="none" normalizeH="0" baseline="0" dirty="0">
                <a:ln>
                  <a:noFill/>
                </a:ln>
                <a:solidFill>
                  <a:schemeClr val="tx1"/>
                </a:solidFill>
                <a:effectLst/>
                <a:latin typeface="+mn-lt"/>
              </a:rPr>
              <a:t> de </a:t>
            </a:r>
            <a:r>
              <a:rPr kumimoji="0" lang="en-US" altLang="en-US" sz="1600" b="1" i="0" u="none" strike="noStrike" cap="none" normalizeH="0" baseline="0" dirty="0">
                <a:ln>
                  <a:noFill/>
                </a:ln>
                <a:solidFill>
                  <a:schemeClr val="tx1"/>
                </a:solidFill>
                <a:effectLst/>
                <a:latin typeface="+mn-lt"/>
              </a:rPr>
              <a:t>Scikit-learn</a:t>
            </a:r>
            <a:r>
              <a:rPr kumimoji="0" lang="en-US" altLang="en-US" sz="1600" b="0" i="0" u="none" strike="noStrike" cap="none" normalizeH="0" baseline="0" dirty="0">
                <a:ln>
                  <a:noFill/>
                </a:ln>
                <a:solidFill>
                  <a:schemeClr val="tx1"/>
                </a:solidFill>
                <a:effectLst/>
                <a:latin typeface="+mn-lt"/>
              </a:rPr>
              <a:t> se </a:t>
            </a:r>
            <a:r>
              <a:rPr kumimoji="0" lang="en-US" altLang="en-US" sz="1600" b="0" i="0" u="none" strike="noStrike" cap="none" normalizeH="0" baseline="0" dirty="0" err="1">
                <a:ln>
                  <a:noFill/>
                </a:ln>
                <a:solidFill>
                  <a:schemeClr val="tx1"/>
                </a:solidFill>
                <a:effectLst/>
                <a:latin typeface="+mn-lt"/>
              </a:rPr>
              <a:t>usa</a:t>
            </a:r>
            <a:r>
              <a:rPr kumimoji="0" lang="en-US" altLang="en-US" sz="1600" b="0" i="0" u="none" strike="noStrike" cap="none" normalizeH="0" baseline="0" dirty="0">
                <a:ln>
                  <a:noFill/>
                </a:ln>
                <a:solidFill>
                  <a:schemeClr val="tx1"/>
                </a:solidFill>
                <a:effectLst/>
                <a:latin typeface="+mn-lt"/>
              </a:rPr>
              <a:t> para </a:t>
            </a:r>
            <a:r>
              <a:rPr kumimoji="0" lang="en-US" altLang="en-US" sz="1600" b="0" i="0" u="none" strike="noStrike" cap="none" normalizeH="0" baseline="0" dirty="0" err="1">
                <a:ln>
                  <a:noFill/>
                </a:ln>
                <a:solidFill>
                  <a:schemeClr val="tx1"/>
                </a:solidFill>
                <a:effectLst/>
                <a:latin typeface="+mn-lt"/>
              </a:rPr>
              <a:t>dividir</a:t>
            </a:r>
            <a:r>
              <a:rPr kumimoji="0" lang="en-US" altLang="en-US" sz="1600" b="0" i="0" u="none" strike="noStrike" cap="none" normalizeH="0" baseline="0" dirty="0">
                <a:ln>
                  <a:noFill/>
                </a:ln>
                <a:solidFill>
                  <a:schemeClr val="tx1"/>
                </a:solidFill>
                <a:effectLst/>
                <a:latin typeface="+mn-lt"/>
              </a:rPr>
              <a:t> un conjunto de </a:t>
            </a:r>
            <a:r>
              <a:rPr kumimoji="0" lang="en-US" altLang="en-US" sz="1600" b="0" i="0" u="none" strike="noStrike" cap="none" normalizeH="0" baseline="0" dirty="0" err="1">
                <a:ln>
                  <a:noFill/>
                </a:ln>
                <a:solidFill>
                  <a:schemeClr val="tx1"/>
                </a:solidFill>
                <a:effectLst/>
                <a:latin typeface="+mn-lt"/>
              </a:rPr>
              <a:t>datos</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en</a:t>
            </a:r>
            <a:r>
              <a:rPr kumimoji="0" lang="en-US" altLang="en-US" sz="1600" b="0" i="0" u="none" strike="noStrike" cap="none" normalizeH="0" baseline="0" dirty="0">
                <a:ln>
                  <a:noFill/>
                </a:ln>
                <a:solidFill>
                  <a:schemeClr val="tx1"/>
                </a:solidFill>
                <a:effectLst/>
                <a:latin typeface="+mn-lt"/>
              </a:rPr>
              <a:t> dos </a:t>
            </a:r>
            <a:r>
              <a:rPr kumimoji="0" lang="en-US" altLang="en-US" sz="1600" b="0" i="0" u="none" strike="noStrike" cap="none" normalizeH="0" baseline="0" dirty="0" err="1">
                <a:ln>
                  <a:noFill/>
                </a:ln>
                <a:solidFill>
                  <a:schemeClr val="tx1"/>
                </a:solidFill>
                <a:effectLst/>
                <a:latin typeface="+mn-lt"/>
              </a:rPr>
              <a:t>subconjuntos</a:t>
            </a:r>
            <a:r>
              <a:rPr kumimoji="0" lang="en-US" altLang="en-US" sz="1600" b="0" i="0" u="none" strike="noStrike" cap="none" normalizeH="0" baseline="0" dirty="0">
                <a:ln>
                  <a:noFill/>
                </a:ln>
                <a:solidFill>
                  <a:schemeClr val="tx1"/>
                </a:solidFill>
                <a:effectLst/>
                <a:latin typeface="+mn-lt"/>
              </a:rPr>
              <a:t>: uno para </a:t>
            </a:r>
            <a:r>
              <a:rPr kumimoji="0" lang="en-US" altLang="en-US" sz="1600" b="0" i="0" u="none" strike="noStrike" cap="none" normalizeH="0" baseline="0" dirty="0" err="1">
                <a:ln>
                  <a:noFill/>
                </a:ln>
                <a:solidFill>
                  <a:schemeClr val="tx1"/>
                </a:solidFill>
                <a:effectLst/>
                <a:latin typeface="+mn-lt"/>
              </a:rPr>
              <a:t>entrenar</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el</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modelo</a:t>
            </a:r>
            <a:r>
              <a:rPr kumimoji="0" lang="en-US" altLang="en-US" sz="1600" b="0" i="0" u="none" strike="noStrike" cap="none" normalizeH="0" baseline="0" dirty="0">
                <a:ln>
                  <a:noFill/>
                </a:ln>
                <a:solidFill>
                  <a:schemeClr val="tx1"/>
                </a:solidFill>
                <a:effectLst/>
                <a:latin typeface="+mn-lt"/>
              </a:rPr>
              <a:t> y </a:t>
            </a:r>
            <a:r>
              <a:rPr kumimoji="0" lang="en-US" altLang="en-US" sz="1600" b="0" i="0" u="none" strike="noStrike" cap="none" normalizeH="0" baseline="0" dirty="0" err="1">
                <a:ln>
                  <a:noFill/>
                </a:ln>
                <a:solidFill>
                  <a:schemeClr val="tx1"/>
                </a:solidFill>
                <a:effectLst/>
                <a:latin typeface="+mn-lt"/>
              </a:rPr>
              <a:t>otro</a:t>
            </a:r>
            <a:r>
              <a:rPr kumimoji="0" lang="en-US" altLang="en-US" sz="1600" b="0" i="0" u="none" strike="noStrike" cap="none" normalizeH="0" baseline="0" dirty="0">
                <a:ln>
                  <a:noFill/>
                </a:ln>
                <a:solidFill>
                  <a:schemeClr val="tx1"/>
                </a:solidFill>
                <a:effectLst/>
                <a:latin typeface="+mn-lt"/>
              </a:rPr>
              <a:t> para </a:t>
            </a:r>
            <a:r>
              <a:rPr kumimoji="0" lang="en-US" altLang="en-US" sz="1600" b="0" i="0" u="none" strike="noStrike" cap="none" normalizeH="0" baseline="0" dirty="0" err="1">
                <a:ln>
                  <a:noFill/>
                </a:ln>
                <a:solidFill>
                  <a:schemeClr val="tx1"/>
                </a:solidFill>
                <a:effectLst/>
                <a:latin typeface="+mn-lt"/>
              </a:rPr>
              <a:t>probar</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su</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rendimiento</a:t>
            </a:r>
            <a:r>
              <a:rPr kumimoji="0" lang="en-US" altLang="en-US" sz="1600" b="0" i="0" u="none" strike="noStrike" cap="none" normalizeH="0" baseline="0" dirty="0">
                <a:ln>
                  <a:noFill/>
                </a:ln>
                <a:solidFill>
                  <a:schemeClr val="tx1"/>
                </a:solidFill>
                <a:effectLst/>
                <a:latin typeface="+mn-lt"/>
              </a:rPr>
              <a:t>. Los </a:t>
            </a:r>
            <a:r>
              <a:rPr kumimoji="0" lang="en-US" altLang="en-US" sz="1600" b="0" i="0" u="none" strike="noStrike" cap="none" normalizeH="0" baseline="0" dirty="0" err="1">
                <a:ln>
                  <a:noFill/>
                </a:ln>
                <a:solidFill>
                  <a:schemeClr val="tx1"/>
                </a:solidFill>
                <a:effectLst/>
                <a:latin typeface="+mn-lt"/>
              </a:rPr>
              <a:t>datos</a:t>
            </a:r>
            <a:r>
              <a:rPr kumimoji="0" lang="en-US" altLang="en-US" sz="1600" b="0" i="0" u="none" strike="noStrike" cap="none" normalizeH="0" baseline="0" dirty="0">
                <a:ln>
                  <a:noFill/>
                </a:ln>
                <a:solidFill>
                  <a:schemeClr val="tx1"/>
                </a:solidFill>
                <a:effectLst/>
                <a:latin typeface="+mn-lt"/>
              </a:rPr>
              <a:t> se </a:t>
            </a:r>
            <a:r>
              <a:rPr kumimoji="0" lang="en-US" altLang="en-US" sz="1600" b="0" i="0" u="none" strike="noStrike" cap="none" normalizeH="0" baseline="0" dirty="0" err="1">
                <a:ln>
                  <a:noFill/>
                </a:ln>
                <a:solidFill>
                  <a:schemeClr val="tx1"/>
                </a:solidFill>
                <a:effectLst/>
                <a:latin typeface="+mn-lt"/>
              </a:rPr>
              <a:t>dividen</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típicamente</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en</a:t>
            </a:r>
            <a:r>
              <a:rPr kumimoji="0" lang="en-US" altLang="en-US" sz="1600" b="0" i="0" u="none" strike="noStrike" cap="none" normalizeH="0" baseline="0" dirty="0">
                <a:ln>
                  <a:noFill/>
                </a:ln>
                <a:solidFill>
                  <a:schemeClr val="tx1"/>
                </a:solidFill>
                <a:effectLst/>
                <a:latin typeface="+mn-lt"/>
              </a:rPr>
              <a:t> un 70% de </a:t>
            </a:r>
            <a:r>
              <a:rPr kumimoji="0" lang="en-US" altLang="en-US" sz="1600" b="0" i="0" u="none" strike="noStrike" cap="none" normalizeH="0" baseline="0" dirty="0" err="1">
                <a:ln>
                  <a:noFill/>
                </a:ln>
                <a:solidFill>
                  <a:schemeClr val="tx1"/>
                </a:solidFill>
                <a:effectLst/>
                <a:latin typeface="+mn-lt"/>
              </a:rPr>
              <a:t>entrenamiento</a:t>
            </a:r>
            <a:r>
              <a:rPr kumimoji="0" lang="en-US" altLang="en-US" sz="1600" b="0" i="0" u="none" strike="noStrike" cap="none" normalizeH="0" baseline="0" dirty="0">
                <a:ln>
                  <a:noFill/>
                </a:ln>
                <a:solidFill>
                  <a:schemeClr val="tx1"/>
                </a:solidFill>
                <a:effectLst/>
                <a:latin typeface="+mn-lt"/>
              </a:rPr>
              <a:t> y un 30% de </a:t>
            </a:r>
            <a:r>
              <a:rPr kumimoji="0" lang="en-US" altLang="en-US" sz="1600" b="0" i="0" u="none" strike="noStrike" cap="none" normalizeH="0" baseline="0" dirty="0" err="1">
                <a:ln>
                  <a:noFill/>
                </a:ln>
                <a:solidFill>
                  <a:schemeClr val="tx1"/>
                </a:solidFill>
                <a:effectLst/>
                <a:latin typeface="+mn-lt"/>
              </a:rPr>
              <a:t>prueba</a:t>
            </a:r>
            <a:r>
              <a:rPr kumimoji="0" lang="en-US" altLang="en-US" sz="1600" b="0" i="0" u="none" strike="noStrike" cap="none" normalizeH="0" baseline="0" dirty="0">
                <a:ln>
                  <a:noFill/>
                </a:ln>
                <a:solidFill>
                  <a:schemeClr val="tx1"/>
                </a:solidFill>
                <a:effectLst/>
                <a:latin typeface="+mn-lt"/>
              </a:rPr>
              <a:t>:</a:t>
            </a:r>
          </a:p>
        </p:txBody>
      </p:sp>
      <p:sp>
        <p:nvSpPr>
          <p:cNvPr id="12" name="TextBox 11">
            <a:extLst>
              <a:ext uri="{FF2B5EF4-FFF2-40B4-BE49-F238E27FC236}">
                <a16:creationId xmlns:a16="http://schemas.microsoft.com/office/drawing/2014/main" id="{7F46B8DC-0081-E0AC-E34F-3A4F7996CD70}"/>
              </a:ext>
            </a:extLst>
          </p:cNvPr>
          <p:cNvSpPr txBox="1"/>
          <p:nvPr/>
        </p:nvSpPr>
        <p:spPr>
          <a:xfrm>
            <a:off x="6177987" y="950721"/>
            <a:ext cx="6094070" cy="2800767"/>
          </a:xfrm>
          <a:prstGeom prst="rect">
            <a:avLst/>
          </a:prstGeom>
          <a:noFill/>
        </p:spPr>
        <p:txBody>
          <a:bodyPr wrap="square">
            <a:spAutoFit/>
          </a:bodyPr>
          <a:lstStyle/>
          <a:p>
            <a:r>
              <a:rPr lang="es-ES" sz="1600" b="1" dirty="0">
                <a:latin typeface="+mn-lt"/>
              </a:rPr>
              <a:t>Penalización de Regularización</a:t>
            </a:r>
          </a:p>
          <a:p>
            <a:r>
              <a:rPr lang="es-ES" sz="1600" b="1" dirty="0">
                <a:latin typeface="+mn-lt"/>
              </a:rPr>
              <a:t>Función de Costo con Regularización:</a:t>
            </a:r>
          </a:p>
          <a:p>
            <a:r>
              <a:rPr lang="es-ES" sz="1600" dirty="0">
                <a:latin typeface="+mn-lt"/>
              </a:rPr>
              <a:t>Las funciones de costo para Lasso y Ridge se componen de dos partes:</a:t>
            </a:r>
          </a:p>
          <a:p>
            <a:pPr>
              <a:buFont typeface="+mj-lt"/>
              <a:buAutoNum type="arabicPeriod"/>
            </a:pPr>
            <a:r>
              <a:rPr lang="es-ES" sz="1600" b="1" dirty="0">
                <a:latin typeface="+mn-lt"/>
              </a:rPr>
              <a:t>Error cuadrático medio</a:t>
            </a:r>
            <a:r>
              <a:rPr lang="es-ES" sz="1600" dirty="0">
                <a:latin typeface="+mn-lt"/>
              </a:rPr>
              <a:t> (la medida de cuán bien se ajusta el modelo).</a:t>
            </a:r>
          </a:p>
          <a:p>
            <a:pPr>
              <a:buFont typeface="+mj-lt"/>
              <a:buAutoNum type="arabicPeriod"/>
            </a:pPr>
            <a:r>
              <a:rPr lang="es-ES" sz="1600" b="1" dirty="0">
                <a:latin typeface="+mn-lt"/>
              </a:rPr>
              <a:t>Penalización</a:t>
            </a:r>
            <a:r>
              <a:rPr lang="es-ES" sz="1600" dirty="0">
                <a:latin typeface="+mn-lt"/>
              </a:rPr>
              <a:t> que depende de la magnitud de los coeficientes.</a:t>
            </a:r>
          </a:p>
          <a:p>
            <a:r>
              <a:rPr lang="es-ES" sz="1600" dirty="0">
                <a:latin typeface="+mn-lt"/>
              </a:rPr>
              <a:t>El parámetro λ\lambda controla cuánto afecta la penalización. Si λ\lambda es muy grande, los coeficientes se reducirán significativamente, lo que puede llevar a un modelo más simple y menos </a:t>
            </a:r>
            <a:r>
              <a:rPr lang="es-ES" sz="1600" dirty="0" err="1">
                <a:latin typeface="+mn-lt"/>
              </a:rPr>
              <a:t>sobreajustado</a:t>
            </a:r>
            <a:r>
              <a:rPr lang="es-ES" sz="1600" dirty="0">
                <a:latin typeface="+mn-lt"/>
              </a:rPr>
              <a:t>.</a:t>
            </a:r>
          </a:p>
        </p:txBody>
      </p:sp>
      <p:sp>
        <p:nvSpPr>
          <p:cNvPr id="13" name="Rectangle 2">
            <a:extLst>
              <a:ext uri="{FF2B5EF4-FFF2-40B4-BE49-F238E27FC236}">
                <a16:creationId xmlns:a16="http://schemas.microsoft.com/office/drawing/2014/main" id="{783FBA94-2B62-6BC0-108F-A6E6EE4D6B8B}"/>
              </a:ext>
            </a:extLst>
          </p:cNvPr>
          <p:cNvSpPr>
            <a:spLocks noChangeArrowheads="1"/>
          </p:cNvSpPr>
          <p:nvPr/>
        </p:nvSpPr>
        <p:spPr bwMode="auto">
          <a:xfrm>
            <a:off x="6658445" y="4020044"/>
            <a:ext cx="530977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mn-lt"/>
              </a:rPr>
              <a:t>Codificación</a:t>
            </a:r>
            <a:r>
              <a:rPr kumimoji="0" lang="en-US" altLang="en-US" sz="1600" b="1" i="0" u="none" strike="noStrike" cap="none" normalizeH="0" baseline="0" dirty="0">
                <a:ln>
                  <a:noFill/>
                </a:ln>
                <a:solidFill>
                  <a:schemeClr val="tx1"/>
                </a:solidFill>
                <a:effectLst/>
                <a:latin typeface="+mn-lt"/>
              </a:rPr>
              <a:t> de Variables </a:t>
            </a:r>
            <a:r>
              <a:rPr kumimoji="0" lang="en-US" altLang="en-US" sz="1600" b="1" i="0" u="none" strike="noStrike" cap="none" normalizeH="0" baseline="0" dirty="0" err="1">
                <a:ln>
                  <a:noFill/>
                </a:ln>
                <a:solidFill>
                  <a:schemeClr val="tx1"/>
                </a:solidFill>
                <a:effectLst/>
                <a:latin typeface="+mn-lt"/>
              </a:rPr>
              <a:t>Categóricas</a:t>
            </a:r>
            <a:endParaRPr kumimoji="0" lang="en-US" altLang="en-US" sz="1600" b="1"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mn-lt"/>
              </a:rPr>
              <a:t>Codificación</a:t>
            </a:r>
            <a:r>
              <a:rPr kumimoji="0" lang="en-US" altLang="en-US" sz="1600" b="1" i="0" u="none" strike="noStrike" cap="none" normalizeH="0" baseline="0" dirty="0">
                <a:ln>
                  <a:noFill/>
                </a:ln>
                <a:solidFill>
                  <a:schemeClr val="tx1"/>
                </a:solidFill>
                <a:effectLst/>
                <a:latin typeface="+mn-lt"/>
              </a:rPr>
              <a:t> One-Hot: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mn-lt"/>
              </a:rPr>
              <a:t>Cuando</a:t>
            </a:r>
            <a:r>
              <a:rPr kumimoji="0" lang="en-US" altLang="en-US" sz="1600" b="0" i="0" u="none" strike="noStrike" cap="none" normalizeH="0" baseline="0" dirty="0">
                <a:ln>
                  <a:noFill/>
                </a:ln>
                <a:solidFill>
                  <a:schemeClr val="tx1"/>
                </a:solidFill>
                <a:effectLst/>
                <a:latin typeface="+mn-lt"/>
              </a:rPr>
              <a:t> se </a:t>
            </a:r>
            <a:r>
              <a:rPr kumimoji="0" lang="en-US" altLang="en-US" sz="1600" b="0" i="0" u="none" strike="noStrike" cap="none" normalizeH="0" baseline="0" dirty="0" err="1">
                <a:ln>
                  <a:noFill/>
                </a:ln>
                <a:solidFill>
                  <a:schemeClr val="tx1"/>
                </a:solidFill>
                <a:effectLst/>
                <a:latin typeface="+mn-lt"/>
              </a:rPr>
              <a:t>tienen</a:t>
            </a:r>
            <a:r>
              <a:rPr kumimoji="0" lang="en-US" altLang="en-US" sz="1600" b="0" i="0" u="none" strike="noStrike" cap="none" normalizeH="0" baseline="0" dirty="0">
                <a:ln>
                  <a:noFill/>
                </a:ln>
                <a:solidFill>
                  <a:schemeClr val="tx1"/>
                </a:solidFill>
                <a:effectLst/>
                <a:latin typeface="+mn-lt"/>
              </a:rPr>
              <a:t> variables </a:t>
            </a:r>
            <a:r>
              <a:rPr kumimoji="0" lang="en-US" altLang="en-US" sz="1600" b="0" i="0" u="none" strike="noStrike" cap="none" normalizeH="0" baseline="0" dirty="0" err="1">
                <a:ln>
                  <a:noFill/>
                </a:ln>
                <a:solidFill>
                  <a:schemeClr val="tx1"/>
                </a:solidFill>
                <a:effectLst/>
                <a:latin typeface="+mn-lt"/>
              </a:rPr>
              <a:t>categóricas</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como</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género</a:t>
            </a:r>
            <a:r>
              <a:rPr kumimoji="0" lang="en-US" altLang="en-US" sz="1600" b="0" i="0" u="none" strike="noStrike" cap="none" normalizeH="0" baseline="0" dirty="0">
                <a:ln>
                  <a:noFill/>
                </a:ln>
                <a:solidFill>
                  <a:schemeClr val="tx1"/>
                </a:solidFill>
                <a:effectLst/>
                <a:latin typeface="+mn-lt"/>
              </a:rPr>
              <a:t>", se </a:t>
            </a:r>
            <a:r>
              <a:rPr kumimoji="0" lang="en-US" altLang="en-US" sz="1600" b="0" i="0" u="none" strike="noStrike" cap="none" normalizeH="0" baseline="0" dirty="0" err="1">
                <a:ln>
                  <a:noFill/>
                </a:ln>
                <a:solidFill>
                  <a:schemeClr val="tx1"/>
                </a:solidFill>
                <a:effectLst/>
                <a:latin typeface="+mn-lt"/>
              </a:rPr>
              <a:t>puede</a:t>
            </a:r>
            <a:r>
              <a:rPr kumimoji="0" lang="en-US" altLang="en-US" sz="1600" b="0" i="0" u="none" strike="noStrike" cap="none" normalizeH="0" baseline="0" dirty="0">
                <a:ln>
                  <a:noFill/>
                </a:ln>
                <a:solidFill>
                  <a:schemeClr val="tx1"/>
                </a:solidFill>
                <a:effectLst/>
                <a:latin typeface="+mn-lt"/>
              </a:rPr>
              <a:t> usar la </a:t>
            </a:r>
            <a:r>
              <a:rPr kumimoji="0" lang="en-US" altLang="en-US" sz="1600" b="0" i="0" u="none" strike="noStrike" cap="none" normalizeH="0" baseline="0" dirty="0" err="1">
                <a:ln>
                  <a:noFill/>
                </a:ln>
                <a:solidFill>
                  <a:schemeClr val="tx1"/>
                </a:solidFill>
                <a:effectLst/>
                <a:latin typeface="+mn-lt"/>
              </a:rPr>
              <a:t>codificación</a:t>
            </a:r>
            <a:r>
              <a:rPr kumimoji="0" lang="en-US" altLang="en-US" sz="1600" b="0" i="0" u="none" strike="noStrike" cap="none" normalizeH="0" baseline="0" dirty="0">
                <a:ln>
                  <a:noFill/>
                </a:ln>
                <a:solidFill>
                  <a:schemeClr val="tx1"/>
                </a:solidFill>
                <a:effectLst/>
                <a:latin typeface="+mn-lt"/>
              </a:rPr>
              <a:t> </a:t>
            </a:r>
            <a:r>
              <a:rPr kumimoji="0" lang="en-US" altLang="en-US" sz="1600" b="1" i="0" u="none" strike="noStrike" cap="none" normalizeH="0" baseline="0" dirty="0">
                <a:ln>
                  <a:noFill/>
                </a:ln>
                <a:solidFill>
                  <a:schemeClr val="tx1"/>
                </a:solidFill>
                <a:effectLst/>
                <a:latin typeface="+mn-lt"/>
              </a:rPr>
              <a:t>One-Hot</a:t>
            </a:r>
            <a:r>
              <a:rPr kumimoji="0" lang="en-US" altLang="en-US" sz="1600" b="0" i="0" u="none" strike="noStrike" cap="none" normalizeH="0" baseline="0" dirty="0">
                <a:ln>
                  <a:noFill/>
                </a:ln>
                <a:solidFill>
                  <a:schemeClr val="tx1"/>
                </a:solidFill>
                <a:effectLst/>
                <a:latin typeface="+mn-lt"/>
              </a:rPr>
              <a:t> para </a:t>
            </a:r>
            <a:r>
              <a:rPr kumimoji="0" lang="en-US" altLang="en-US" sz="1600" b="0" i="0" u="none" strike="noStrike" cap="none" normalizeH="0" baseline="0" dirty="0" err="1">
                <a:ln>
                  <a:noFill/>
                </a:ln>
                <a:solidFill>
                  <a:schemeClr val="tx1"/>
                </a:solidFill>
                <a:effectLst/>
                <a:latin typeface="+mn-lt"/>
              </a:rPr>
              <a:t>convertir</a:t>
            </a:r>
            <a:r>
              <a:rPr kumimoji="0" lang="en-US" altLang="en-US" sz="1600" b="0" i="0" u="none" strike="noStrike" cap="none" normalizeH="0" baseline="0" dirty="0">
                <a:ln>
                  <a:noFill/>
                </a:ln>
                <a:solidFill>
                  <a:schemeClr val="tx1"/>
                </a:solidFill>
                <a:effectLst/>
                <a:latin typeface="+mn-lt"/>
              </a:rPr>
              <a:t> las </a:t>
            </a:r>
            <a:r>
              <a:rPr kumimoji="0" lang="en-US" altLang="en-US" sz="1600" b="0" i="0" u="none" strike="noStrike" cap="none" normalizeH="0" baseline="0" dirty="0" err="1">
                <a:ln>
                  <a:noFill/>
                </a:ln>
                <a:solidFill>
                  <a:schemeClr val="tx1"/>
                </a:solidFill>
                <a:effectLst/>
                <a:latin typeface="+mn-lt"/>
              </a:rPr>
              <a:t>categorías</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en</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columnas</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binarias</a:t>
            </a:r>
            <a:r>
              <a:rPr kumimoji="0" lang="en-US" altLang="en-US" sz="1600" b="0" i="0" u="none" strike="noStrike" cap="none" normalizeH="0" baseline="0" dirty="0">
                <a:ln>
                  <a:noFill/>
                </a:ln>
                <a:solidFill>
                  <a:schemeClr val="tx1"/>
                </a:solidFill>
                <a:effectLst/>
                <a:latin typeface="+mn-lt"/>
              </a:rPr>
              <a:t>. En </a:t>
            </a:r>
            <a:r>
              <a:rPr kumimoji="0" lang="en-US" altLang="en-US" sz="1600" b="1" i="0" u="none" strike="noStrike" cap="none" normalizeH="0" baseline="0" dirty="0">
                <a:ln>
                  <a:noFill/>
                </a:ln>
                <a:solidFill>
                  <a:schemeClr val="tx1"/>
                </a:solidFill>
                <a:effectLst/>
                <a:latin typeface="+mn-lt"/>
              </a:rPr>
              <a:t>pandas</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esto</a:t>
            </a:r>
            <a:r>
              <a:rPr kumimoji="0" lang="en-US" altLang="en-US" sz="1600" b="0" i="0" u="none" strike="noStrike" cap="none" normalizeH="0" baseline="0" dirty="0">
                <a:ln>
                  <a:noFill/>
                </a:ln>
                <a:solidFill>
                  <a:schemeClr val="tx1"/>
                </a:solidFill>
                <a:effectLst/>
                <a:latin typeface="+mn-lt"/>
              </a:rPr>
              <a:t> se </a:t>
            </a:r>
            <a:r>
              <a:rPr kumimoji="0" lang="en-US" altLang="en-US" sz="1600" b="0" i="0" u="none" strike="noStrike" cap="none" normalizeH="0" baseline="0" dirty="0" err="1">
                <a:ln>
                  <a:noFill/>
                </a:ln>
                <a:solidFill>
                  <a:schemeClr val="tx1"/>
                </a:solidFill>
                <a:effectLst/>
                <a:latin typeface="+mn-lt"/>
              </a:rPr>
              <a:t>realiza</a:t>
            </a:r>
            <a:r>
              <a:rPr kumimoji="0" lang="en-US" altLang="en-US" sz="1600" b="0" i="0" u="none" strike="noStrike" cap="none" normalizeH="0" baseline="0" dirty="0">
                <a:ln>
                  <a:noFill/>
                </a:ln>
                <a:solidFill>
                  <a:schemeClr val="tx1"/>
                </a:solidFill>
                <a:effectLst/>
                <a:latin typeface="+mn-lt"/>
              </a:rPr>
              <a:t> con </a:t>
            </a:r>
            <a:r>
              <a:rPr kumimoji="0" lang="en-US" altLang="en-US" sz="1600" b="0" i="0" u="none" strike="noStrike" cap="none" normalizeH="0" baseline="0" dirty="0" err="1">
                <a:ln>
                  <a:noFill/>
                </a:ln>
                <a:solidFill>
                  <a:schemeClr val="tx1"/>
                </a:solidFill>
                <a:effectLst/>
                <a:latin typeface="+mn-lt"/>
              </a:rPr>
              <a:t>el</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método</a:t>
            </a:r>
            <a:r>
              <a:rPr kumimoji="0" lang="en-US" altLang="en-US" sz="1600" b="0" i="0" u="none" strike="noStrike" cap="none" normalizeH="0" baseline="0" dirty="0">
                <a:ln>
                  <a:noFill/>
                </a:ln>
                <a:solidFill>
                  <a:schemeClr val="tx1"/>
                </a:solidFill>
                <a:effectLst/>
                <a:latin typeface="+mn-lt"/>
              </a:rPr>
              <a:t> </a:t>
            </a:r>
            <a:r>
              <a:rPr kumimoji="0" lang="en-US" altLang="en-US" sz="1600" b="0" i="0" u="none" strike="noStrike" cap="none" normalizeH="0" baseline="0" dirty="0" err="1">
                <a:ln>
                  <a:noFill/>
                </a:ln>
                <a:solidFill>
                  <a:schemeClr val="tx1"/>
                </a:solidFill>
                <a:effectLst/>
                <a:latin typeface="+mn-lt"/>
              </a:rPr>
              <a:t>get_dummies</a:t>
            </a:r>
            <a:r>
              <a:rPr kumimoji="0" lang="en-US" altLang="en-US" sz="1600" b="0" i="0" u="none" strike="noStrike" cap="none" normalizeH="0" baseline="0" dirty="0">
                <a:ln>
                  <a:noFill/>
                </a:ln>
                <a:solidFill>
                  <a:schemeClr val="tx1"/>
                </a:solidFill>
                <a:effectLst/>
                <a:latin typeface="+mn-lt"/>
              </a:rPr>
              <a:t>():</a:t>
            </a:r>
          </a:p>
        </p:txBody>
      </p:sp>
      <p:sp>
        <p:nvSpPr>
          <p:cNvPr id="15" name="TextBox 14">
            <a:extLst>
              <a:ext uri="{FF2B5EF4-FFF2-40B4-BE49-F238E27FC236}">
                <a16:creationId xmlns:a16="http://schemas.microsoft.com/office/drawing/2014/main" id="{6DFD4744-0A38-B00F-B47D-33495ACAD911}"/>
              </a:ext>
            </a:extLst>
          </p:cNvPr>
          <p:cNvSpPr txBox="1"/>
          <p:nvPr/>
        </p:nvSpPr>
        <p:spPr>
          <a:xfrm>
            <a:off x="7177702" y="5588724"/>
            <a:ext cx="4668455" cy="830997"/>
          </a:xfrm>
          <a:prstGeom prst="rect">
            <a:avLst/>
          </a:prstGeom>
          <a:noFill/>
        </p:spPr>
        <p:txBody>
          <a:bodyPr wrap="square">
            <a:spAutoFit/>
          </a:bodyPr>
          <a:lstStyle/>
          <a:p>
            <a:r>
              <a:rPr lang="es-ES" sz="1600" dirty="0">
                <a:latin typeface="+mn-lt"/>
              </a:rPr>
              <a:t>Esto crea una nueva columna para cada categoría, asignando un valor de 1 si la observación pertenece a esa categoría y 0 si no.</a:t>
            </a:r>
            <a:endParaRPr lang="en-US" sz="1600" dirty="0">
              <a:latin typeface="+mn-lt"/>
            </a:endParaRPr>
          </a:p>
        </p:txBody>
      </p:sp>
      <p:cxnSp>
        <p:nvCxnSpPr>
          <p:cNvPr id="17" name="Straight Connector 16">
            <a:extLst>
              <a:ext uri="{FF2B5EF4-FFF2-40B4-BE49-F238E27FC236}">
                <a16:creationId xmlns:a16="http://schemas.microsoft.com/office/drawing/2014/main" id="{57020648-EACA-2DEC-ECE3-4EC3635EAAC3}"/>
              </a:ext>
            </a:extLst>
          </p:cNvPr>
          <p:cNvCxnSpPr/>
          <p:nvPr/>
        </p:nvCxnSpPr>
        <p:spPr>
          <a:xfrm>
            <a:off x="5926238" y="945706"/>
            <a:ext cx="0" cy="3417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33FDB7A-B730-F197-9C14-74502BCF9F7B}"/>
              </a:ext>
            </a:extLst>
          </p:cNvPr>
          <p:cNvCxnSpPr>
            <a:cxnSpLocks/>
          </p:cNvCxnSpPr>
          <p:nvPr/>
        </p:nvCxnSpPr>
        <p:spPr>
          <a:xfrm>
            <a:off x="6177987" y="4013094"/>
            <a:ext cx="0" cy="2691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9CEA9AF-1490-D91D-DF57-F32400304456}"/>
              </a:ext>
            </a:extLst>
          </p:cNvPr>
          <p:cNvCxnSpPr>
            <a:cxnSpLocks/>
          </p:cNvCxnSpPr>
          <p:nvPr/>
        </p:nvCxnSpPr>
        <p:spPr>
          <a:xfrm flipH="1">
            <a:off x="83917" y="4110942"/>
            <a:ext cx="56455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6E6B003-C1F2-F451-19D4-157D9BF7F631}"/>
              </a:ext>
            </a:extLst>
          </p:cNvPr>
          <p:cNvCxnSpPr>
            <a:cxnSpLocks/>
          </p:cNvCxnSpPr>
          <p:nvPr/>
        </p:nvCxnSpPr>
        <p:spPr>
          <a:xfrm flipH="1">
            <a:off x="6490557" y="3975309"/>
            <a:ext cx="56455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916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8B1D89-19A0-7E5A-9302-C202293DFF8F}"/>
              </a:ext>
            </a:extLst>
          </p:cNvPr>
          <p:cNvSpPr txBox="1"/>
          <p:nvPr/>
        </p:nvSpPr>
        <p:spPr>
          <a:xfrm>
            <a:off x="498194" y="1518267"/>
            <a:ext cx="7208134" cy="156966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ES" sz="1600" b="1" dirty="0">
                <a:latin typeface="Amasis MT Pro" panose="020F0502020204030204" pitchFamily="18" charset="0"/>
              </a:rPr>
              <a:t>Selección de Variables y Regularización</a:t>
            </a:r>
          </a:p>
          <a:p>
            <a:r>
              <a:rPr lang="es-ES" sz="1600" b="1" dirty="0">
                <a:latin typeface="Amasis MT Pro" panose="020F0502020204030204" pitchFamily="18" charset="0"/>
              </a:rPr>
              <a:t>Selección de Variables en Lasso:</a:t>
            </a:r>
          </a:p>
          <a:p>
            <a:r>
              <a:rPr lang="es-ES" sz="1600" dirty="0">
                <a:latin typeface="Amasis MT Pro" panose="020F0502020204030204" pitchFamily="18" charset="0"/>
              </a:rPr>
              <a:t>La regularización Lasso tiene una propiedad única: </a:t>
            </a:r>
            <a:r>
              <a:rPr lang="es-ES" sz="1600" b="1" dirty="0">
                <a:latin typeface="Amasis MT Pro" panose="020F0502020204030204" pitchFamily="18" charset="0"/>
              </a:rPr>
              <a:t>puede hacer que algunos coeficientes sean exactamente cero</a:t>
            </a:r>
            <a:r>
              <a:rPr lang="es-ES" sz="1600" dirty="0">
                <a:latin typeface="Amasis MT Pro" panose="020F0502020204030204" pitchFamily="18" charset="0"/>
              </a:rPr>
              <a:t>. Esto significa que Lasso puede realizar </a:t>
            </a:r>
            <a:r>
              <a:rPr lang="es-ES" sz="1600" b="1" dirty="0">
                <a:latin typeface="Amasis MT Pro" panose="020F0502020204030204" pitchFamily="18" charset="0"/>
              </a:rPr>
              <a:t>selección de variables</a:t>
            </a:r>
            <a:r>
              <a:rPr lang="es-ES" sz="1600" dirty="0">
                <a:latin typeface="Amasis MT Pro" panose="020F0502020204030204" pitchFamily="18" charset="0"/>
              </a:rPr>
              <a:t> automáticamente, descartando aquellas que no contribuyen significativamente al modelo.</a:t>
            </a:r>
          </a:p>
        </p:txBody>
      </p:sp>
      <p:sp>
        <p:nvSpPr>
          <p:cNvPr id="4" name="Rectangle 1">
            <a:extLst>
              <a:ext uri="{FF2B5EF4-FFF2-40B4-BE49-F238E27FC236}">
                <a16:creationId xmlns:a16="http://schemas.microsoft.com/office/drawing/2014/main" id="{6002349C-142E-3493-6BB3-FC848B1097E1}"/>
              </a:ext>
            </a:extLst>
          </p:cNvPr>
          <p:cNvSpPr>
            <a:spLocks noChangeArrowheads="1"/>
          </p:cNvSpPr>
          <p:nvPr/>
        </p:nvSpPr>
        <p:spPr bwMode="auto">
          <a:xfrm>
            <a:off x="3896328" y="3894241"/>
            <a:ext cx="7620000" cy="1815882"/>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Amasis MT Pro" panose="02040504050005020304" pitchFamily="18" charset="0"/>
              </a:rPr>
              <a:t>Función</a:t>
            </a:r>
            <a:r>
              <a:rPr kumimoji="0" lang="en-US" altLang="en-US" sz="1600" b="1" i="0" u="none" strike="noStrike" cap="none" normalizeH="0" baseline="0" dirty="0">
                <a:ln>
                  <a:noFill/>
                </a:ln>
                <a:solidFill>
                  <a:schemeClr val="tx1"/>
                </a:solidFill>
                <a:effectLst/>
                <a:latin typeface="Amasis MT Pro" panose="02040504050005020304" pitchFamily="18" charset="0"/>
              </a:rPr>
              <a:t> score() </a:t>
            </a:r>
            <a:r>
              <a:rPr kumimoji="0" lang="en-US" altLang="en-US" sz="1600" b="1" i="0" u="none" strike="noStrike" cap="none" normalizeH="0" baseline="0" dirty="0" err="1">
                <a:ln>
                  <a:noFill/>
                </a:ln>
                <a:solidFill>
                  <a:schemeClr val="tx1"/>
                </a:solidFill>
                <a:effectLst/>
                <a:latin typeface="Amasis MT Pro" panose="02040504050005020304" pitchFamily="18" charset="0"/>
              </a:rPr>
              <a:t>en</a:t>
            </a:r>
            <a:r>
              <a:rPr kumimoji="0" lang="en-US" altLang="en-US" sz="1600" b="1" i="0" u="none" strike="noStrike" cap="none" normalizeH="0" baseline="0" dirty="0">
                <a:ln>
                  <a:noFill/>
                </a:ln>
                <a:solidFill>
                  <a:schemeClr val="tx1"/>
                </a:solidFill>
                <a:effectLst/>
                <a:latin typeface="Amasis MT Pro" panose="02040504050005020304" pitchFamily="18" charset="0"/>
              </a:rPr>
              <a:t> </a:t>
            </a:r>
            <a:r>
              <a:rPr kumimoji="0" lang="en-US" altLang="en-US" sz="1600" b="1" i="0" u="none" strike="noStrike" cap="none" normalizeH="0" baseline="0" dirty="0" err="1">
                <a:ln>
                  <a:noFill/>
                </a:ln>
                <a:solidFill>
                  <a:schemeClr val="tx1"/>
                </a:solidFill>
                <a:effectLst/>
                <a:latin typeface="Amasis MT Pro" panose="02040504050005020304" pitchFamily="18" charset="0"/>
              </a:rPr>
              <a:t>Modelos</a:t>
            </a:r>
            <a:r>
              <a:rPr kumimoji="0" lang="en-US" altLang="en-US" sz="1600" b="1" i="0" u="none" strike="noStrike" cap="none" normalizeH="0" baseline="0" dirty="0">
                <a:ln>
                  <a:noFill/>
                </a:ln>
                <a:solidFill>
                  <a:schemeClr val="tx1"/>
                </a:solidFill>
                <a:effectLst/>
                <a:latin typeface="Amasis MT Pro" panose="02040504050005020304" pitchFamily="18" charset="0"/>
              </a:rPr>
              <a:t> de </a:t>
            </a:r>
            <a:r>
              <a:rPr kumimoji="0" lang="en-US" altLang="en-US" sz="1600" b="1" i="0" u="none" strike="noStrike" cap="none" normalizeH="0" baseline="0" dirty="0" err="1">
                <a:ln>
                  <a:noFill/>
                </a:ln>
                <a:solidFill>
                  <a:schemeClr val="tx1"/>
                </a:solidFill>
                <a:effectLst/>
                <a:latin typeface="Amasis MT Pro" panose="02040504050005020304" pitchFamily="18" charset="0"/>
              </a:rPr>
              <a:t>Regresión</a:t>
            </a:r>
            <a:endParaRPr kumimoji="0" lang="en-US" altLang="en-US" sz="1600" b="1" i="0" u="none" strike="noStrike" cap="none" normalizeH="0" baseline="0" dirty="0">
              <a:ln>
                <a:noFill/>
              </a:ln>
              <a:solidFill>
                <a:schemeClr val="tx1"/>
              </a:solidFill>
              <a:effectLst/>
              <a:latin typeface="Amasis MT Pro" panose="020405040500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masis MT Pro" panose="02040504050005020304" pitchFamily="18" charset="0"/>
              </a:rPr>
              <a:t>R² del </a:t>
            </a:r>
            <a:r>
              <a:rPr kumimoji="0" lang="en-US" altLang="en-US" sz="1600" b="1" i="0" u="none" strike="noStrike" cap="none" normalizeH="0" baseline="0" dirty="0" err="1">
                <a:ln>
                  <a:noFill/>
                </a:ln>
                <a:solidFill>
                  <a:schemeClr val="tx1"/>
                </a:solidFill>
                <a:effectLst/>
                <a:latin typeface="Amasis MT Pro" panose="02040504050005020304" pitchFamily="18" charset="0"/>
              </a:rPr>
              <a:t>Modelo</a:t>
            </a:r>
            <a:r>
              <a:rPr kumimoji="0" lang="en-US" altLang="en-US" sz="1600" b="1" i="0" u="none" strike="noStrike" cap="none" normalizeH="0" baseline="0" dirty="0">
                <a:ln>
                  <a:noFill/>
                </a:ln>
                <a:solidFill>
                  <a:schemeClr val="tx1"/>
                </a:solidFill>
                <a:effectLst/>
                <a:latin typeface="Amasis MT Pro" panose="020405040500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masis MT Pro" panose="02040504050005020304" pitchFamily="18" charset="0"/>
              </a:rPr>
              <a:t>La </a:t>
            </a:r>
            <a:r>
              <a:rPr kumimoji="0" lang="en-US" altLang="en-US" sz="1600" b="0" i="0" u="none" strike="noStrike" cap="none" normalizeH="0" baseline="0" dirty="0" err="1">
                <a:ln>
                  <a:noFill/>
                </a:ln>
                <a:solidFill>
                  <a:schemeClr val="tx1"/>
                </a:solidFill>
                <a:effectLst/>
                <a:latin typeface="Amasis MT Pro" panose="02040504050005020304" pitchFamily="18" charset="0"/>
              </a:rPr>
              <a:t>función</a:t>
            </a:r>
            <a:r>
              <a:rPr kumimoji="0" lang="en-US" altLang="en-US" sz="1600" b="0" i="0" u="none" strike="noStrike" cap="none" normalizeH="0" baseline="0" dirty="0">
                <a:ln>
                  <a:noFill/>
                </a:ln>
                <a:solidFill>
                  <a:schemeClr val="tx1"/>
                </a:solidFill>
                <a:effectLst/>
                <a:latin typeface="Amasis MT Pro" panose="02040504050005020304" pitchFamily="18" charset="0"/>
              </a:rPr>
              <a:t> score() </a:t>
            </a:r>
            <a:r>
              <a:rPr kumimoji="0" lang="en-US" altLang="en-US" sz="1600" b="0" i="0" u="none" strike="noStrike" cap="none" normalizeH="0" baseline="0" dirty="0" err="1">
                <a:ln>
                  <a:noFill/>
                </a:ln>
                <a:solidFill>
                  <a:schemeClr val="tx1"/>
                </a:solidFill>
                <a:effectLst/>
                <a:latin typeface="Amasis MT Pro" panose="02040504050005020304" pitchFamily="18" charset="0"/>
              </a:rPr>
              <a:t>en</a:t>
            </a:r>
            <a:r>
              <a:rPr kumimoji="0" lang="en-US" altLang="en-US" sz="1600" b="0" i="0" u="none" strike="noStrike" cap="none" normalizeH="0" baseline="0" dirty="0">
                <a:ln>
                  <a:noFill/>
                </a:ln>
                <a:solidFill>
                  <a:schemeClr val="tx1"/>
                </a:solidFill>
                <a:effectLst/>
                <a:latin typeface="Amasis MT Pro" panose="02040504050005020304" pitchFamily="18" charset="0"/>
              </a:rPr>
              <a:t> </a:t>
            </a:r>
            <a:r>
              <a:rPr kumimoji="0" lang="en-US" altLang="en-US" sz="1600" b="0" i="0" u="none" strike="noStrike" cap="none" normalizeH="0" baseline="0" dirty="0" err="1">
                <a:ln>
                  <a:noFill/>
                </a:ln>
                <a:solidFill>
                  <a:schemeClr val="tx1"/>
                </a:solidFill>
                <a:effectLst/>
                <a:latin typeface="Amasis MT Pro" panose="02040504050005020304" pitchFamily="18" charset="0"/>
              </a:rPr>
              <a:t>modelos</a:t>
            </a:r>
            <a:r>
              <a:rPr kumimoji="0" lang="en-US" altLang="en-US" sz="1600" b="0" i="0" u="none" strike="noStrike" cap="none" normalizeH="0" baseline="0" dirty="0">
                <a:ln>
                  <a:noFill/>
                </a:ln>
                <a:solidFill>
                  <a:schemeClr val="tx1"/>
                </a:solidFill>
                <a:effectLst/>
                <a:latin typeface="Amasis MT Pro" panose="02040504050005020304" pitchFamily="18" charset="0"/>
              </a:rPr>
              <a:t> de </a:t>
            </a:r>
            <a:r>
              <a:rPr kumimoji="0" lang="en-US" altLang="en-US" sz="1600" b="0" i="0" u="none" strike="noStrike" cap="none" normalizeH="0" baseline="0" dirty="0" err="1">
                <a:ln>
                  <a:noFill/>
                </a:ln>
                <a:solidFill>
                  <a:schemeClr val="tx1"/>
                </a:solidFill>
                <a:effectLst/>
                <a:latin typeface="Amasis MT Pro" panose="02040504050005020304" pitchFamily="18" charset="0"/>
              </a:rPr>
              <a:t>regresión</a:t>
            </a:r>
            <a:r>
              <a:rPr kumimoji="0" lang="en-US" altLang="en-US" sz="1600" b="0" i="0" u="none" strike="noStrike" cap="none" normalizeH="0" baseline="0" dirty="0">
                <a:ln>
                  <a:noFill/>
                </a:ln>
                <a:solidFill>
                  <a:schemeClr val="tx1"/>
                </a:solidFill>
                <a:effectLst/>
                <a:latin typeface="Amasis MT Pro" panose="02040504050005020304" pitchFamily="18" charset="0"/>
              </a:rPr>
              <a:t> de </a:t>
            </a:r>
            <a:r>
              <a:rPr kumimoji="0" lang="en-US" altLang="en-US" sz="1600" b="1" i="0" u="none" strike="noStrike" cap="none" normalizeH="0" baseline="0" dirty="0">
                <a:ln>
                  <a:noFill/>
                </a:ln>
                <a:solidFill>
                  <a:schemeClr val="tx1"/>
                </a:solidFill>
                <a:effectLst/>
                <a:latin typeface="Amasis MT Pro" panose="02040504050005020304" pitchFamily="18" charset="0"/>
              </a:rPr>
              <a:t>scikit-learn</a:t>
            </a:r>
            <a:r>
              <a:rPr kumimoji="0" lang="en-US" altLang="en-US" sz="1600" b="0" i="0" u="none" strike="noStrike" cap="none" normalizeH="0" baseline="0" dirty="0">
                <a:ln>
                  <a:noFill/>
                </a:ln>
                <a:solidFill>
                  <a:schemeClr val="tx1"/>
                </a:solidFill>
                <a:effectLst/>
                <a:latin typeface="Amasis MT Pro" panose="02040504050005020304" pitchFamily="18" charset="0"/>
              </a:rPr>
              <a:t> </a:t>
            </a:r>
            <a:r>
              <a:rPr kumimoji="0" lang="en-US" altLang="en-US" sz="1600" b="0" i="0" u="none" strike="noStrike" cap="none" normalizeH="0" baseline="0" dirty="0" err="1">
                <a:ln>
                  <a:noFill/>
                </a:ln>
                <a:solidFill>
                  <a:schemeClr val="tx1"/>
                </a:solidFill>
                <a:effectLst/>
                <a:latin typeface="Amasis MT Pro" panose="02040504050005020304" pitchFamily="18" charset="0"/>
              </a:rPr>
              <a:t>devuelve</a:t>
            </a:r>
            <a:r>
              <a:rPr kumimoji="0" lang="en-US" altLang="en-US" sz="1600" b="0" i="0" u="none" strike="noStrike" cap="none" normalizeH="0" baseline="0" dirty="0">
                <a:ln>
                  <a:noFill/>
                </a:ln>
                <a:solidFill>
                  <a:schemeClr val="tx1"/>
                </a:solidFill>
                <a:effectLst/>
                <a:latin typeface="Amasis MT Pro" panose="02040504050005020304" pitchFamily="18" charset="0"/>
              </a:rPr>
              <a:t> </a:t>
            </a:r>
            <a:r>
              <a:rPr kumimoji="0" lang="en-US" altLang="en-US" sz="1600" b="0" i="0" u="none" strike="noStrike" cap="none" normalizeH="0" baseline="0" dirty="0" err="1">
                <a:ln>
                  <a:noFill/>
                </a:ln>
                <a:solidFill>
                  <a:schemeClr val="tx1"/>
                </a:solidFill>
                <a:effectLst/>
                <a:latin typeface="Amasis MT Pro" panose="02040504050005020304" pitchFamily="18" charset="0"/>
              </a:rPr>
              <a:t>el</a:t>
            </a:r>
            <a:r>
              <a:rPr kumimoji="0" lang="en-US" altLang="en-US" sz="1600" b="0" i="0" u="none" strike="noStrike" cap="none" normalizeH="0" baseline="0" dirty="0">
                <a:ln>
                  <a:noFill/>
                </a:ln>
                <a:solidFill>
                  <a:schemeClr val="tx1"/>
                </a:solidFill>
                <a:effectLst/>
                <a:latin typeface="Amasis MT Pro" panose="02040504050005020304" pitchFamily="18" charset="0"/>
              </a:rPr>
              <a:t> </a:t>
            </a:r>
            <a:r>
              <a:rPr kumimoji="0" lang="en-US" altLang="en-US" sz="1600" b="1" i="0" u="none" strike="noStrike" cap="none" normalizeH="0" baseline="0" dirty="0" err="1">
                <a:ln>
                  <a:noFill/>
                </a:ln>
                <a:solidFill>
                  <a:schemeClr val="tx1"/>
                </a:solidFill>
                <a:effectLst/>
                <a:latin typeface="Amasis MT Pro" panose="02040504050005020304" pitchFamily="18" charset="0"/>
              </a:rPr>
              <a:t>coeficiente</a:t>
            </a:r>
            <a:r>
              <a:rPr kumimoji="0" lang="en-US" altLang="en-US" sz="1600" b="1" i="0" u="none" strike="noStrike" cap="none" normalizeH="0" baseline="0" dirty="0">
                <a:ln>
                  <a:noFill/>
                </a:ln>
                <a:solidFill>
                  <a:schemeClr val="tx1"/>
                </a:solidFill>
                <a:effectLst/>
                <a:latin typeface="Amasis MT Pro" panose="02040504050005020304" pitchFamily="18" charset="0"/>
              </a:rPr>
              <a:t> de </a:t>
            </a:r>
            <a:r>
              <a:rPr kumimoji="0" lang="en-US" altLang="en-US" sz="1600" b="1" i="0" u="none" strike="noStrike" cap="none" normalizeH="0" baseline="0" dirty="0" err="1">
                <a:ln>
                  <a:noFill/>
                </a:ln>
                <a:solidFill>
                  <a:schemeClr val="tx1"/>
                </a:solidFill>
                <a:effectLst/>
                <a:latin typeface="Amasis MT Pro" panose="02040504050005020304" pitchFamily="18" charset="0"/>
              </a:rPr>
              <a:t>determinación</a:t>
            </a:r>
            <a:r>
              <a:rPr kumimoji="0" lang="en-US" altLang="en-US" sz="1600" b="1" i="0" u="none" strike="noStrike" cap="none" normalizeH="0" baseline="0" dirty="0">
                <a:ln>
                  <a:noFill/>
                </a:ln>
                <a:solidFill>
                  <a:schemeClr val="tx1"/>
                </a:solidFill>
                <a:effectLst/>
                <a:latin typeface="Amasis MT Pro" panose="02040504050005020304" pitchFamily="18" charset="0"/>
              </a:rPr>
              <a:t> R²</a:t>
            </a:r>
            <a:r>
              <a:rPr kumimoji="0" lang="en-US" altLang="en-US" sz="1600" b="0" i="0" u="none" strike="noStrike" cap="none" normalizeH="0" baseline="0" dirty="0">
                <a:ln>
                  <a:noFill/>
                </a:ln>
                <a:solidFill>
                  <a:schemeClr val="tx1"/>
                </a:solidFill>
                <a:effectLst/>
                <a:latin typeface="Amasis MT Pro" panose="02040504050005020304" pitchFamily="18" charset="0"/>
              </a:rPr>
              <a:t>. Este valor indica la </a:t>
            </a:r>
            <a:r>
              <a:rPr kumimoji="0" lang="en-US" altLang="en-US" sz="1600" b="0" i="0" u="none" strike="noStrike" cap="none" normalizeH="0" baseline="0" dirty="0" err="1">
                <a:ln>
                  <a:noFill/>
                </a:ln>
                <a:solidFill>
                  <a:schemeClr val="tx1"/>
                </a:solidFill>
                <a:effectLst/>
                <a:latin typeface="Amasis MT Pro" panose="02040504050005020304" pitchFamily="18" charset="0"/>
              </a:rPr>
              <a:t>proporción</a:t>
            </a:r>
            <a:r>
              <a:rPr kumimoji="0" lang="en-US" altLang="en-US" sz="1600" b="0" i="0" u="none" strike="noStrike" cap="none" normalizeH="0" baseline="0" dirty="0">
                <a:ln>
                  <a:noFill/>
                </a:ln>
                <a:solidFill>
                  <a:schemeClr val="tx1"/>
                </a:solidFill>
                <a:effectLst/>
                <a:latin typeface="Amasis MT Pro" panose="02040504050005020304" pitchFamily="18" charset="0"/>
              </a:rPr>
              <a:t> de la </a:t>
            </a:r>
            <a:r>
              <a:rPr kumimoji="0" lang="en-US" altLang="en-US" sz="1600" b="0" i="0" u="none" strike="noStrike" cap="none" normalizeH="0" baseline="0" dirty="0" err="1">
                <a:ln>
                  <a:noFill/>
                </a:ln>
                <a:solidFill>
                  <a:schemeClr val="tx1"/>
                </a:solidFill>
                <a:effectLst/>
                <a:latin typeface="Amasis MT Pro" panose="02040504050005020304" pitchFamily="18" charset="0"/>
              </a:rPr>
              <a:t>varianza</a:t>
            </a:r>
            <a:r>
              <a:rPr kumimoji="0" lang="en-US" altLang="en-US" sz="1600" b="0" i="0" u="none" strike="noStrike" cap="none" normalizeH="0" baseline="0" dirty="0">
                <a:ln>
                  <a:noFill/>
                </a:ln>
                <a:solidFill>
                  <a:schemeClr val="tx1"/>
                </a:solidFill>
                <a:effectLst/>
                <a:latin typeface="Amasis MT Pro" panose="02040504050005020304" pitchFamily="18" charset="0"/>
              </a:rPr>
              <a:t> de la variable </a:t>
            </a:r>
            <a:r>
              <a:rPr kumimoji="0" lang="en-US" altLang="en-US" sz="1600" b="0" i="0" u="none" strike="noStrike" cap="none" normalizeH="0" baseline="0" dirty="0" err="1">
                <a:ln>
                  <a:noFill/>
                </a:ln>
                <a:solidFill>
                  <a:schemeClr val="tx1"/>
                </a:solidFill>
                <a:effectLst/>
                <a:latin typeface="Amasis MT Pro" panose="02040504050005020304" pitchFamily="18" charset="0"/>
              </a:rPr>
              <a:t>dependiente</a:t>
            </a:r>
            <a:r>
              <a:rPr kumimoji="0" lang="en-US" altLang="en-US" sz="1600" b="0" i="0" u="none" strike="noStrike" cap="none" normalizeH="0" baseline="0" dirty="0">
                <a:ln>
                  <a:noFill/>
                </a:ln>
                <a:solidFill>
                  <a:schemeClr val="tx1"/>
                </a:solidFill>
                <a:effectLst/>
                <a:latin typeface="Amasis MT Pro" panose="02040504050005020304" pitchFamily="18" charset="0"/>
              </a:rPr>
              <a:t> que es </a:t>
            </a:r>
            <a:r>
              <a:rPr kumimoji="0" lang="en-US" altLang="en-US" sz="1600" b="0" i="0" u="none" strike="noStrike" cap="none" normalizeH="0" baseline="0" dirty="0" err="1">
                <a:ln>
                  <a:noFill/>
                </a:ln>
                <a:solidFill>
                  <a:schemeClr val="tx1"/>
                </a:solidFill>
                <a:effectLst/>
                <a:latin typeface="Amasis MT Pro" panose="02040504050005020304" pitchFamily="18" charset="0"/>
              </a:rPr>
              <a:t>explicada</a:t>
            </a:r>
            <a:r>
              <a:rPr kumimoji="0" lang="en-US" altLang="en-US" sz="1600" b="0" i="0" u="none" strike="noStrike" cap="none" normalizeH="0" baseline="0" dirty="0">
                <a:ln>
                  <a:noFill/>
                </a:ln>
                <a:solidFill>
                  <a:schemeClr val="tx1"/>
                </a:solidFill>
                <a:effectLst/>
                <a:latin typeface="Amasis MT Pro" panose="02040504050005020304" pitchFamily="18" charset="0"/>
              </a:rPr>
              <a:t> </a:t>
            </a:r>
            <a:r>
              <a:rPr kumimoji="0" lang="en-US" altLang="en-US" sz="1600" b="0" i="0" u="none" strike="noStrike" cap="none" normalizeH="0" baseline="0" dirty="0" err="1">
                <a:ln>
                  <a:noFill/>
                </a:ln>
                <a:solidFill>
                  <a:schemeClr val="tx1"/>
                </a:solidFill>
                <a:effectLst/>
                <a:latin typeface="Amasis MT Pro" panose="02040504050005020304" pitchFamily="18" charset="0"/>
              </a:rPr>
              <a:t>por</a:t>
            </a:r>
            <a:r>
              <a:rPr kumimoji="0" lang="en-US" altLang="en-US" sz="1600" b="0" i="0" u="none" strike="noStrike" cap="none" normalizeH="0" baseline="0" dirty="0">
                <a:ln>
                  <a:noFill/>
                </a:ln>
                <a:solidFill>
                  <a:schemeClr val="tx1"/>
                </a:solidFill>
                <a:effectLst/>
                <a:latin typeface="Amasis MT Pro" panose="02040504050005020304" pitchFamily="18" charset="0"/>
              </a:rPr>
              <a:t> </a:t>
            </a:r>
            <a:r>
              <a:rPr kumimoji="0" lang="en-US" altLang="en-US" sz="1600" b="0" i="0" u="none" strike="noStrike" cap="none" normalizeH="0" baseline="0" dirty="0" err="1">
                <a:ln>
                  <a:noFill/>
                </a:ln>
                <a:solidFill>
                  <a:schemeClr val="tx1"/>
                </a:solidFill>
                <a:effectLst/>
                <a:latin typeface="Amasis MT Pro" panose="02040504050005020304" pitchFamily="18" charset="0"/>
              </a:rPr>
              <a:t>el</a:t>
            </a:r>
            <a:r>
              <a:rPr kumimoji="0" lang="en-US" altLang="en-US" sz="1600" b="0" i="0" u="none" strike="noStrike" cap="none" normalizeH="0" baseline="0" dirty="0">
                <a:ln>
                  <a:noFill/>
                </a:ln>
                <a:solidFill>
                  <a:schemeClr val="tx1"/>
                </a:solidFill>
                <a:effectLst/>
                <a:latin typeface="Amasis MT Pro" panose="02040504050005020304" pitchFamily="18" charset="0"/>
              </a:rPr>
              <a:t> </a:t>
            </a:r>
            <a:r>
              <a:rPr kumimoji="0" lang="en-US" altLang="en-US" sz="1600" b="0" i="0" u="none" strike="noStrike" cap="none" normalizeH="0" baseline="0" dirty="0" err="1">
                <a:ln>
                  <a:noFill/>
                </a:ln>
                <a:solidFill>
                  <a:schemeClr val="tx1"/>
                </a:solidFill>
                <a:effectLst/>
                <a:latin typeface="Amasis MT Pro" panose="02040504050005020304" pitchFamily="18" charset="0"/>
              </a:rPr>
              <a:t>modelo</a:t>
            </a:r>
            <a:r>
              <a:rPr kumimoji="0" lang="en-US" altLang="en-US" sz="1600" b="0" i="0" u="none" strike="noStrike" cap="none" normalizeH="0" baseline="0" dirty="0">
                <a:ln>
                  <a:noFill/>
                </a:ln>
                <a:solidFill>
                  <a:schemeClr val="tx1"/>
                </a:solidFill>
                <a:effectLst/>
                <a:latin typeface="Amasis MT Pro" panose="020405040500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masis MT Pro" panose="02040504050005020304" pitchFamily="18" charset="0"/>
              </a:rPr>
              <a:t>python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Amasis MT Pro" panose="02040504050005020304" pitchFamily="18" charset="0"/>
              </a:rPr>
              <a:t>rsq</a:t>
            </a:r>
            <a:r>
              <a:rPr kumimoji="0" lang="en-US" altLang="en-US" sz="1600" b="0" i="0" u="none" strike="noStrike" cap="none" normalizeH="0" baseline="0" dirty="0">
                <a:ln>
                  <a:noFill/>
                </a:ln>
                <a:solidFill>
                  <a:schemeClr val="tx1"/>
                </a:solidFill>
                <a:effectLst/>
                <a:latin typeface="Amasis MT Pro" panose="02040504050005020304" pitchFamily="18" charset="0"/>
              </a:rPr>
              <a:t> = </a:t>
            </a:r>
            <a:r>
              <a:rPr kumimoji="0" lang="en-US" altLang="en-US" sz="1600" b="0" i="0" u="none" strike="noStrike" cap="none" normalizeH="0" baseline="0" dirty="0" err="1">
                <a:ln>
                  <a:noFill/>
                </a:ln>
                <a:solidFill>
                  <a:schemeClr val="tx1"/>
                </a:solidFill>
                <a:effectLst/>
                <a:latin typeface="Amasis MT Pro" panose="02040504050005020304" pitchFamily="18" charset="0"/>
              </a:rPr>
              <a:t>model.score</a:t>
            </a:r>
            <a:r>
              <a:rPr kumimoji="0" lang="en-US" altLang="en-US" sz="1600" b="0" i="0" u="none" strike="noStrike" cap="none" normalizeH="0" baseline="0" dirty="0">
                <a:ln>
                  <a:noFill/>
                </a:ln>
                <a:solidFill>
                  <a:schemeClr val="tx1"/>
                </a:solidFill>
                <a:effectLst/>
                <a:latin typeface="Amasis MT Pro" panose="02040504050005020304" pitchFamily="18" charset="0"/>
              </a:rPr>
              <a:t>(</a:t>
            </a:r>
            <a:r>
              <a:rPr kumimoji="0" lang="en-US" altLang="en-US" sz="1600" b="0" i="0" u="none" strike="noStrike" cap="none" normalizeH="0" baseline="0" dirty="0" err="1">
                <a:ln>
                  <a:noFill/>
                </a:ln>
                <a:solidFill>
                  <a:schemeClr val="tx1"/>
                </a:solidFill>
                <a:effectLst/>
                <a:latin typeface="Amasis MT Pro" panose="02040504050005020304" pitchFamily="18" charset="0"/>
              </a:rPr>
              <a:t>X_test</a:t>
            </a:r>
            <a:r>
              <a:rPr kumimoji="0" lang="en-US" altLang="en-US" sz="1600" b="0" i="0" u="none" strike="noStrike" cap="none" normalizeH="0" baseline="0" dirty="0">
                <a:ln>
                  <a:noFill/>
                </a:ln>
                <a:solidFill>
                  <a:schemeClr val="tx1"/>
                </a:solidFill>
                <a:effectLst/>
                <a:latin typeface="Amasis MT Pro" panose="02040504050005020304" pitchFamily="18" charset="0"/>
              </a:rPr>
              <a:t>, </a:t>
            </a:r>
            <a:r>
              <a:rPr kumimoji="0" lang="en-US" altLang="en-US" sz="1600" b="0" i="0" u="none" strike="noStrike" cap="none" normalizeH="0" baseline="0" dirty="0" err="1">
                <a:ln>
                  <a:noFill/>
                </a:ln>
                <a:solidFill>
                  <a:schemeClr val="tx1"/>
                </a:solidFill>
                <a:effectLst/>
                <a:latin typeface="Amasis MT Pro" panose="02040504050005020304" pitchFamily="18" charset="0"/>
              </a:rPr>
              <a:t>Y_test</a:t>
            </a:r>
            <a:r>
              <a:rPr kumimoji="0" lang="en-US" altLang="en-US" sz="1600" b="0" i="0" u="none" strike="noStrike" cap="none" normalizeH="0" baseline="0" dirty="0">
                <a:ln>
                  <a:noFill/>
                </a:ln>
                <a:solidFill>
                  <a:schemeClr val="tx1"/>
                </a:solidFill>
                <a:effectLst/>
                <a:latin typeface="Amasis MT Pro" panose="02040504050005020304" pitchFamily="18" charset="0"/>
              </a:rPr>
              <a:t>)</a:t>
            </a:r>
          </a:p>
        </p:txBody>
      </p:sp>
    </p:spTree>
    <p:extLst>
      <p:ext uri="{BB962C8B-B14F-4D97-AF65-F5344CB8AC3E}">
        <p14:creationId xmlns:p14="http://schemas.microsoft.com/office/powerpoint/2010/main" val="3636587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053E89-1874-08F6-1699-F2DB8615A4B2}"/>
              </a:ext>
            </a:extLst>
          </p:cNvPr>
          <p:cNvPicPr>
            <a:picLocks noChangeAspect="1"/>
          </p:cNvPicPr>
          <p:nvPr/>
        </p:nvPicPr>
        <p:blipFill>
          <a:blip r:embed="rId2"/>
          <a:stretch>
            <a:fillRect/>
          </a:stretch>
        </p:blipFill>
        <p:spPr>
          <a:xfrm>
            <a:off x="3964954" y="483357"/>
            <a:ext cx="4262092" cy="6098418"/>
          </a:xfrm>
          <a:prstGeom prst="rect">
            <a:avLst/>
          </a:prstGeom>
        </p:spPr>
      </p:pic>
    </p:spTree>
    <p:extLst>
      <p:ext uri="{BB962C8B-B14F-4D97-AF65-F5344CB8AC3E}">
        <p14:creationId xmlns:p14="http://schemas.microsoft.com/office/powerpoint/2010/main" val="2898314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30f9e089eba_1_17"/>
          <p:cNvSpPr txBox="1"/>
          <p:nvPr/>
        </p:nvSpPr>
        <p:spPr>
          <a:xfrm>
            <a:off x="6832069" y="1308827"/>
            <a:ext cx="4617300" cy="153884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0"/>
              <a:buFont typeface="Arial"/>
              <a:buNone/>
              <a:tabLst/>
              <a:defRPr/>
            </a:pPr>
            <a:r>
              <a:rPr kumimoji="0" lang="es-MX" sz="4000" b="1" i="0" u="none" strike="noStrike" kern="0" cap="none" spc="0" normalizeH="0" baseline="0" noProof="0" dirty="0">
                <a:ln>
                  <a:noFill/>
                </a:ln>
                <a:solidFill>
                  <a:srgbClr val="000000"/>
                </a:solidFill>
                <a:effectLst/>
                <a:uLnTx/>
                <a:uFillTx/>
                <a:latin typeface="Arial"/>
                <a:ea typeface="Arial"/>
                <a:cs typeface="Arial"/>
                <a:sym typeface="Arial"/>
              </a:rPr>
              <a:t>Capítulo 5</a:t>
            </a:r>
          </a:p>
          <a:p>
            <a:pPr lvl="0">
              <a:buSzPts val="4000"/>
            </a:pPr>
            <a:endParaRPr lang="es-MX" sz="1800" dirty="0">
              <a:solidFill>
                <a:schemeClr val="tx1"/>
              </a:solidFill>
            </a:endParaRPr>
          </a:p>
          <a:p>
            <a:pPr lvl="0">
              <a:buSzPts val="4000"/>
            </a:pPr>
            <a:r>
              <a:rPr lang="es-MX" sz="1800" dirty="0">
                <a:solidFill>
                  <a:schemeClr val="tx1"/>
                </a:solidFill>
              </a:rPr>
              <a:t>Aprendizaje automático – Aprendizaje supervisado</a:t>
            </a:r>
            <a:endParaRPr kumimoji="0" sz="1800" b="0" i="0" u="none" strike="noStrike" kern="0" cap="none" spc="0" normalizeH="0" baseline="0" noProof="0" dirty="0">
              <a:ln>
                <a:noFill/>
              </a:ln>
              <a:solidFill>
                <a:schemeClr val="tx1"/>
              </a:solidFill>
              <a:effectLst/>
              <a:uLnTx/>
              <a:uFillTx/>
              <a:latin typeface="Calibri"/>
              <a:ea typeface="Calibri"/>
              <a:cs typeface="Calibri"/>
              <a:sym typeface="Calibri"/>
            </a:endParaRPr>
          </a:p>
        </p:txBody>
      </p:sp>
      <p:sp>
        <p:nvSpPr>
          <p:cNvPr id="130" name="Google Shape;130;g30f9e089eba_1_17"/>
          <p:cNvSpPr txBox="1"/>
          <p:nvPr/>
        </p:nvSpPr>
        <p:spPr>
          <a:xfrm>
            <a:off x="772998" y="3429000"/>
            <a:ext cx="4617000" cy="2306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800"/>
              <a:buFont typeface="Arial"/>
              <a:buNone/>
              <a:tabLst/>
              <a:defRPr/>
            </a:pPr>
            <a:r>
              <a:rPr kumimoji="0" lang="es-MX" sz="1800" b="0" i="0" u="none" strike="noStrike" kern="0" cap="none" spc="0" normalizeH="0" baseline="0" noProof="0">
                <a:ln>
                  <a:noFill/>
                </a:ln>
                <a:solidFill>
                  <a:srgbClr val="000000"/>
                </a:solidFill>
                <a:effectLst/>
                <a:uLnTx/>
                <a:uFillTx/>
                <a:latin typeface="Arial"/>
                <a:ea typeface="Arial"/>
                <a:cs typeface="Arial"/>
                <a:sym typeface="Arial"/>
              </a:rPr>
              <a:t>Lorem ipsum dolor sit amet, consectetuer adipiscing elit. Maecenas porttitor congue massa. Fusce posuere, magna sed pulvinar ultricies, purus lectus malesuada libero, sit amet commodo magna eros quis urna.</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90000"/>
              </a:lnSpc>
              <a:spcBef>
                <a:spcPts val="750"/>
              </a:spcBef>
              <a:spcAft>
                <a:spcPts val="0"/>
              </a:spcAft>
              <a:buClr>
                <a:srgbClr val="000000"/>
              </a:buClr>
              <a:buSzPts val="1800"/>
              <a:buFont typeface="Arial"/>
              <a:buNone/>
              <a:tabLst/>
              <a:defRPr/>
            </a:pPr>
            <a:r>
              <a:rPr kumimoji="0" lang="es-MX" sz="1800" b="0" i="0" u="none" strike="noStrike" kern="0" cap="none" spc="0" normalizeH="0" baseline="0" noProof="0">
                <a:ln>
                  <a:noFill/>
                </a:ln>
                <a:solidFill>
                  <a:srgbClr val="000000"/>
                </a:solidFill>
                <a:effectLst/>
                <a:uLnTx/>
                <a:uFillTx/>
                <a:latin typeface="Arial"/>
                <a:ea typeface="Arial"/>
                <a:cs typeface="Arial"/>
                <a:sym typeface="Arial"/>
              </a:rPr>
              <a:t>Pellentesque habitant morbi tristique senectus et netus et malesuada fames ac turpis egestas.</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131" name="Google Shape;131;g30f9e089eba_1_17"/>
          <p:cNvCxnSpPr/>
          <p:nvPr/>
        </p:nvCxnSpPr>
        <p:spPr>
          <a:xfrm>
            <a:off x="772997" y="2903729"/>
            <a:ext cx="4617300" cy="0"/>
          </a:xfrm>
          <a:prstGeom prst="straightConnector1">
            <a:avLst/>
          </a:prstGeom>
          <a:noFill/>
          <a:ln w="9525" cap="flat" cmpd="sng">
            <a:solidFill>
              <a:schemeClr val="dk1"/>
            </a:solidFill>
            <a:prstDash val="solid"/>
            <a:miter lim="800000"/>
            <a:headEnd type="none" w="sm" len="sm"/>
            <a:tailEnd type="none" w="sm" len="sm"/>
          </a:ln>
        </p:spPr>
      </p:cxnSp>
      <p:cxnSp>
        <p:nvCxnSpPr>
          <p:cNvPr id="135" name="Google Shape;135;g30f9e089eba_1_17"/>
          <p:cNvCxnSpPr/>
          <p:nvPr/>
        </p:nvCxnSpPr>
        <p:spPr>
          <a:xfrm>
            <a:off x="6947897" y="2095672"/>
            <a:ext cx="4336500" cy="0"/>
          </a:xfrm>
          <a:prstGeom prst="straightConnector1">
            <a:avLst/>
          </a:prstGeom>
          <a:noFill/>
          <a:ln w="9525" cap="flat" cmpd="sng">
            <a:solidFill>
              <a:schemeClr val="tx1"/>
            </a:solidFill>
            <a:prstDash val="solid"/>
            <a:round/>
            <a:headEnd type="none" w="med" len="med"/>
            <a:tailEnd type="none" w="med" len="med"/>
          </a:ln>
        </p:spPr>
      </p:cxnSp>
    </p:spTree>
    <p:extLst>
      <p:ext uri="{BB962C8B-B14F-4D97-AF65-F5344CB8AC3E}">
        <p14:creationId xmlns:p14="http://schemas.microsoft.com/office/powerpoint/2010/main" val="4226089564"/>
      </p:ext>
    </p:extLst>
  </p:cSld>
  <p:clrMapOvr>
    <a:masterClrMapping/>
  </p:clrMapOvr>
</p:sld>
</file>

<file path=ppt/theme/theme1.xml><?xml version="1.0" encoding="utf-8"?>
<a:theme xmlns:a="http://schemas.openxmlformats.org/drawingml/2006/main" name="SIC 2024 - Plantilla">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SIC 2024 - Plantilla</Template>
  <TotalTime>1121</TotalTime>
  <Words>8127</Words>
  <Application>Microsoft Office PowerPoint</Application>
  <PresentationFormat>Widescreen</PresentationFormat>
  <Paragraphs>746</Paragraphs>
  <Slides>48</Slides>
  <Notes>35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Cambria Math</vt:lpstr>
      <vt:lpstr>Malgun Gothic</vt:lpstr>
      <vt:lpstr>SamsungOne 400</vt:lpstr>
      <vt:lpstr>Courier New</vt:lpstr>
      <vt:lpstr>Samsung Sharp Sans</vt:lpstr>
      <vt:lpstr>Arial</vt:lpstr>
      <vt:lpstr>Amasis MT Pro</vt:lpstr>
      <vt:lpstr>Arial Unicode MS</vt:lpstr>
      <vt:lpstr>Times New Roman</vt:lpstr>
      <vt:lpstr>Noto Sans</vt:lpstr>
      <vt:lpstr>Calibri</vt:lpstr>
      <vt:lpstr>SIC 2024 - Plantilla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Unidad 3</vt:lpstr>
      <vt:lpstr>PowerPoint Presentation</vt:lpstr>
      <vt:lpstr>PowerPoint Presentation</vt:lpstr>
      <vt:lpstr>PowerPoint Presentation</vt:lpstr>
      <vt:lpstr>Unidad 3</vt:lpstr>
      <vt:lpstr>PowerPoint Presentation</vt:lpstr>
      <vt:lpstr>PowerPoint Presentation</vt:lpstr>
      <vt:lpstr>PowerPoint Presentation</vt:lpstr>
      <vt:lpstr>PowerPoint Presentation</vt:lpstr>
      <vt:lpstr>PowerPoint Presentation</vt:lpstr>
      <vt:lpstr>PowerPoint Presentation</vt:lpstr>
      <vt:lpstr>Resumen</vt:lpstr>
      <vt:lpstr>PowerPoint Presentation</vt:lpstr>
      <vt:lpstr>PowerPoint Presentation</vt:lpstr>
      <vt:lpstr>PowerPoint Presentation</vt:lpstr>
      <vt:lpstr>PowerPoint Presentation</vt:lpstr>
      <vt:lpstr>PowerPoint Presentation</vt:lpstr>
      <vt:lpstr>Unidad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EJEMPLO</vt:lpstr>
      <vt:lpstr>PowerPoint Presentation</vt:lpstr>
      <vt:lpstr>PowerPoint Presentation</vt:lpstr>
      <vt:lpstr>Aclaración</vt:lpstr>
      <vt:lpstr>PowerPoint Presentation</vt:lpstr>
      <vt:lpstr>PowerPoint Presentation</vt:lpstr>
      <vt:lpstr>PowerPoint Presentation</vt:lpstr>
      <vt:lpstr>PowerPoint Presentation</vt:lpstr>
      <vt:lpstr>De que trata</vt:lpstr>
      <vt:lpstr>EJERCICIO EN CLASE</vt:lpstr>
      <vt:lpstr>¡GRACIAS!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sena.kim</dc:creator>
  <cp:lastModifiedBy>Edison Luis Sánchez Maldonado</cp:lastModifiedBy>
  <cp:revision>53</cp:revision>
  <dcterms:created xsi:type="dcterms:W3CDTF">2019-08-14T11:07:19Z</dcterms:created>
  <dcterms:modified xsi:type="dcterms:W3CDTF">2025-01-11T02:34:10Z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C:\Users\maria.he\AppData\Local\Temp\_AZTMP5_\SIC_AI_Chapter 5. Machine Learning 1_v1.0.pptx</vt:lpwstr>
  </property>
</Properties>
</file>